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2"/>
  </p:notesMasterIdLst>
  <p:sldIdLst>
    <p:sldId id="584" r:id="rId2"/>
    <p:sldId id="586" r:id="rId3"/>
    <p:sldId id="588" r:id="rId4"/>
    <p:sldId id="589" r:id="rId5"/>
    <p:sldId id="590" r:id="rId6"/>
    <p:sldId id="591" r:id="rId7"/>
    <p:sldId id="592" r:id="rId8"/>
    <p:sldId id="593" r:id="rId9"/>
    <p:sldId id="594" r:id="rId10"/>
    <p:sldId id="595" r:id="rId11"/>
    <p:sldId id="596" r:id="rId12"/>
    <p:sldId id="597" r:id="rId13"/>
    <p:sldId id="599" r:id="rId14"/>
    <p:sldId id="598" r:id="rId15"/>
    <p:sldId id="600" r:id="rId16"/>
    <p:sldId id="601" r:id="rId17"/>
    <p:sldId id="602" r:id="rId18"/>
    <p:sldId id="603" r:id="rId19"/>
    <p:sldId id="605" r:id="rId20"/>
    <p:sldId id="606" r:id="rId21"/>
    <p:sldId id="611" r:id="rId22"/>
    <p:sldId id="613" r:id="rId23"/>
    <p:sldId id="614" r:id="rId24"/>
    <p:sldId id="612" r:id="rId25"/>
    <p:sldId id="615" r:id="rId26"/>
    <p:sldId id="616" r:id="rId27"/>
    <p:sldId id="617" r:id="rId28"/>
    <p:sldId id="618" r:id="rId29"/>
    <p:sldId id="619" r:id="rId30"/>
    <p:sldId id="621" r:id="rId31"/>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8A0045"/>
    <a:srgbClr val="C0006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902"/>
    <p:restoredTop sz="93949"/>
  </p:normalViewPr>
  <p:slideViewPr>
    <p:cSldViewPr snapToGrid="0" showGuides="1">
      <p:cViewPr varScale="1">
        <p:scale>
          <a:sx n="60" d="100"/>
          <a:sy n="60" d="100"/>
        </p:scale>
        <p:origin x="1340" y="48"/>
      </p:cViewPr>
      <p:guideLst>
        <p:guide orient="horz" pos="2160"/>
        <p:guide pos="2880"/>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smtClean="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8916"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smtClean="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b="0" i="0" dirty="0">
                <a:ea typeface="宋体" panose="02010600030101010101" pitchFamily="2" charset="-122"/>
              </a:rPr>
              <a:t>‹#›</a:t>
            </a:fld>
            <a:endParaRPr lang="en-US" altLang="zh-CN" sz="1200" b="0" i="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txBox="1">
            <a:spLocks noGrp="1"/>
          </p:cNvSpPr>
          <p:nvPr>
            <p:ph type="sldNum" sz="quarter"/>
          </p:nvPr>
        </p:nvSpPr>
        <p:spPr>
          <a:xfrm>
            <a:off x="3886200" y="8686800"/>
            <a:ext cx="2971800" cy="457200"/>
          </a:xfrm>
          <a:prstGeom prst="rect">
            <a:avLst/>
          </a:prstGeom>
          <a:noFill/>
          <a:ln w="9525">
            <a:noFill/>
          </a:ln>
        </p:spPr>
        <p:txBody>
          <a:bodyPr anchor="b" anchorCtr="0"/>
          <a:lstStyle/>
          <a:p>
            <a:pPr lvl="0" algn="r" eaLnBrk="1" hangingPunct="1"/>
            <a:fld id="{9A0DB2DC-4C9A-4742-B13C-FB6460FD3503}" type="slidenum">
              <a:rPr lang="en-US" altLang="zh-CN" sz="1200" b="0" i="0" dirty="0">
                <a:ea typeface="宋体" panose="02010600030101010101" pitchFamily="2" charset="-122"/>
              </a:rPr>
              <a:t>19</a:t>
            </a:fld>
            <a:endParaRPr lang="en-US" altLang="zh-CN" sz="1200" b="0" i="0" dirty="0">
              <a:ea typeface="宋体" panose="02010600030101010101" pitchFamily="2" charset="-122"/>
            </a:endParaRPr>
          </a:p>
        </p:txBody>
      </p:sp>
      <p:sp>
        <p:nvSpPr>
          <p:cNvPr id="39939" name="Rectangle 2"/>
          <p:cNvSpPr>
            <a:spLocks noGrp="1" noRot="1" noChangeAspect="1" noTextEdit="1"/>
          </p:cNvSpPr>
          <p:nvPr>
            <p:ph type="sldImg"/>
          </p:nvPr>
        </p:nvSpPr>
        <p:spPr/>
      </p:sp>
      <p:sp>
        <p:nvSpPr>
          <p:cNvPr id="39940" name="Rectangle 3"/>
          <p:cNvSpPr>
            <a:spLocks noGrp="1"/>
          </p:cNvSpPr>
          <p:nvPr>
            <p:ph type="body" idx="1"/>
          </p:nvPr>
        </p:nvSpPr>
        <p:spPr/>
        <p:txBody>
          <a:bodyPr wrap="square" lIns="91440" tIns="45720" rIns="91440" bIns="45720" anchor="t" anchorCtr="0"/>
          <a:lstStyle/>
          <a:p>
            <a:pPr lvl="0" eaLnBrk="1" hangingPunct="1">
              <a:spcBef>
                <a:spcPct val="25000"/>
              </a:spcBef>
              <a:buChar char="•"/>
            </a:pPr>
            <a:r>
              <a:rPr lang="zh-CN" altLang="en-US" b="1" dirty="0"/>
              <a:t>零件在加工后形成的各种误差是客观存在的，除了在极限与配合中讨论过的尺寸误差外，还存在着形状误差和位置误差。</a:t>
            </a:r>
          </a:p>
          <a:p>
            <a:pPr lvl="0" eaLnBrk="1" hangingPunct="1"/>
            <a:endParaRPr lang="en-US"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ln>
            <a:miter lim="800000"/>
          </a:ln>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fld id="{6C4629BF-79CD-4B10-8073-95FA0354802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981200"/>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2051"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smtClean="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24B54B6-AD28-477E-9545-3CDFDCAF08D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16:04:19</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581900"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ea typeface="宋体" panose="02010600030101010101" pitchFamily="2" charset="-122"/>
              </a:defRPr>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6" name="Rectangle 12"/>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4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iming>
    <p:tnLst>
      <p:par>
        <p:cTn id="1" dur="indefinite" restart="never" nodeType="tmRoot"/>
      </p:par>
    </p:tnLst>
  </p:timing>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p:cNvSpPr>
            <a:spLocks noGrp="1" noChangeArrowheads="1"/>
          </p:cNvSpPr>
          <p:nvPr>
            <p:ph type="ctrTitle"/>
          </p:nvPr>
        </p:nvSpPr>
        <p:spPr>
          <a:xfrm>
            <a:off x="322263" y="277813"/>
            <a:ext cx="862965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48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11</a:t>
            </a:r>
            <a:r>
              <a:rPr kumimoji="1" lang="zh-CN" altLang="en-US" sz="48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极限与配合、几何公差</a:t>
            </a:r>
          </a:p>
        </p:txBody>
      </p:sp>
      <p:sp>
        <p:nvSpPr>
          <p:cNvPr id="533507" name="Rectangle 3"/>
          <p:cNvSpPr>
            <a:spLocks noGrp="1" noChangeArrowheads="1"/>
          </p:cNvSpPr>
          <p:nvPr>
            <p:ph type="subTitle" idx="1"/>
          </p:nvPr>
        </p:nvSpPr>
        <p:spPr>
          <a:xfrm>
            <a:off x="954405" y="2822354"/>
            <a:ext cx="7365365" cy="219075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40000"/>
              </a:spcBef>
              <a:spcAft>
                <a:spcPct val="0"/>
              </a:spcAft>
              <a:buClr>
                <a:schemeClr val="tx1"/>
              </a:buClr>
              <a:buSzTx/>
              <a:buFont typeface="Wingdings" panose="05000000000000000000" pitchFamily="2" charset="2"/>
              <a:buNone/>
              <a:defRPr/>
            </a:pPr>
            <a:r>
              <a:rPr kumimoji="1" lang="en-US" altLang="zh-CN" sz="3400" b="1" i="0" u="none" strike="noStrike" kern="0" cap="none" spc="0" normalizeH="0" baseline="0" noProof="0" dirty="0" smtClean="0">
                <a:ln>
                  <a:noFill/>
                </a:ln>
                <a:solidFill>
                  <a:schemeClr val="tx1"/>
                </a:solidFill>
                <a:effectLst/>
                <a:uLnTx/>
                <a:uFillTx/>
                <a:latin typeface="+mn-lt"/>
                <a:ea typeface="+mn-ea"/>
                <a:cs typeface="+mn-cs"/>
              </a:rPr>
              <a:t>§11.1</a:t>
            </a:r>
            <a:r>
              <a:rPr kumimoji="1" lang="en-US" altLang="zh-CN" sz="3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1" lang="zh-CN" altLang="en-US" sz="3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hlinkClick r:id="rId2" action="ppaction://hlinksldjump"/>
              </a:rPr>
              <a:t>极限与配合的基本概念及标注</a:t>
            </a:r>
            <a:endParaRPr kumimoji="1" lang="zh-CN" altLang="en-US" sz="3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0" marR="0" lvl="0" indent="0" algn="l" defTabSz="914400" rtl="0" eaLnBrk="1" fontAlgn="base" latinLnBrk="0" hangingPunct="1">
              <a:lnSpc>
                <a:spcPct val="100000"/>
              </a:lnSpc>
              <a:spcBef>
                <a:spcPct val="40000"/>
              </a:spcBef>
              <a:spcAft>
                <a:spcPct val="0"/>
              </a:spcAft>
              <a:buClr>
                <a:schemeClr val="tx1"/>
              </a:buClr>
              <a:buSzTx/>
              <a:buFont typeface="Wingdings" panose="05000000000000000000" pitchFamily="2" charset="2"/>
              <a:buNone/>
              <a:defRPr/>
            </a:pPr>
            <a:r>
              <a:rPr kumimoji="1" lang="en-US" altLang="zh-CN" sz="3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§11.2  </a:t>
            </a:r>
            <a:r>
              <a:rPr kumimoji="1" lang="zh-CN" altLang="en-US" sz="34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几何公差的基本概念及标注</a:t>
            </a:r>
          </a:p>
        </p:txBody>
      </p:sp>
      <p:pic>
        <p:nvPicPr>
          <p:cNvPr id="5124" name="Picture 4" descr="j0088542"/>
          <p:cNvPicPr>
            <a:picLocks noChangeAspect="1"/>
          </p:cNvPicPr>
          <p:nvPr/>
        </p:nvPicPr>
        <p:blipFill>
          <a:blip r:embed="rId3"/>
          <a:stretch>
            <a:fillRect/>
          </a:stretch>
        </p:blipFill>
        <p:spPr>
          <a:xfrm>
            <a:off x="0" y="1273175"/>
            <a:ext cx="9144000" cy="344488"/>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62FC903-9BE5-4529-94F9-FE51B5E547D9}"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2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10</a:t>
            </a:fld>
            <a:endParaRPr lang="en-US" altLang="zh-CN" sz="1400" b="0" i="0" dirty="0">
              <a:ea typeface="宋体" panose="02010600030101010101" pitchFamily="2" charset="-122"/>
            </a:endParaRPr>
          </a:p>
        </p:txBody>
      </p:sp>
      <p:sp>
        <p:nvSpPr>
          <p:cNvPr id="14341" name="Rectangle 3"/>
          <p:cNvSpPr/>
          <p:nvPr/>
        </p:nvSpPr>
        <p:spPr>
          <a:xfrm>
            <a:off x="207963" y="915988"/>
            <a:ext cx="6359525" cy="457200"/>
          </a:xfrm>
          <a:prstGeom prst="rect">
            <a:avLst/>
          </a:prstGeom>
          <a:noFill/>
          <a:ln w="9525">
            <a:noFill/>
          </a:ln>
        </p:spPr>
        <p:txBody>
          <a:bodyPr lIns="91430" tIns="45715" rIns="91430" bIns="45715">
            <a:spAutoFit/>
          </a:bodyPr>
          <a:lstStyle/>
          <a:p>
            <a:pPr algn="l">
              <a:spcBef>
                <a:spcPct val="50000"/>
              </a:spcBef>
            </a:pPr>
            <a:r>
              <a:rPr lang="zh-CN" altLang="en-US" i="0" dirty="0">
                <a:latin typeface="仿宋_GB2312" pitchFamily="49" charset="-122"/>
                <a:ea typeface="仿宋_GB2312" pitchFamily="49" charset="-122"/>
              </a:rPr>
              <a:t>配合分类：间隙配合、过盈配合和过渡配合。</a:t>
            </a:r>
          </a:p>
        </p:txBody>
      </p:sp>
      <p:sp>
        <p:nvSpPr>
          <p:cNvPr id="544772" name="Text Box 4"/>
          <p:cNvSpPr txBox="1"/>
          <p:nvPr/>
        </p:nvSpPr>
        <p:spPr>
          <a:xfrm>
            <a:off x="1763713" y="1527175"/>
            <a:ext cx="7380287" cy="1187450"/>
          </a:xfrm>
          <a:prstGeom prst="rect">
            <a:avLst/>
          </a:prstGeom>
          <a:noFill/>
          <a:ln w="9525">
            <a:noFill/>
          </a:ln>
        </p:spPr>
        <p:txBody>
          <a:bodyPr lIns="91430" tIns="45715" rIns="91430" bIns="45715">
            <a:spAutoFit/>
          </a:bodyPr>
          <a:lstStyle/>
          <a:p>
            <a:pPr algn="l">
              <a:spcBef>
                <a:spcPct val="50000"/>
              </a:spcBef>
            </a:pPr>
            <a:r>
              <a:rPr lang="zh-CN" altLang="en-US" i="0" dirty="0">
                <a:latin typeface="仿宋_GB2312" pitchFamily="49" charset="-122"/>
                <a:ea typeface="仿宋_GB2312" pitchFamily="49" charset="-122"/>
              </a:rPr>
              <a:t>孔的公差带完全在轴的公差带之上，这时任取其中一对孔和轴相配，都成为具有间隙的配合（包括最小间隙等于零）。  </a:t>
            </a:r>
          </a:p>
        </p:txBody>
      </p:sp>
      <p:grpSp>
        <p:nvGrpSpPr>
          <p:cNvPr id="2" name="Group 5"/>
          <p:cNvGrpSpPr/>
          <p:nvPr/>
        </p:nvGrpSpPr>
        <p:grpSpPr>
          <a:xfrm>
            <a:off x="900113" y="2420938"/>
            <a:ext cx="2735262" cy="3313112"/>
            <a:chOff x="567" y="1525"/>
            <a:chExt cx="1723" cy="2087"/>
          </a:xfrm>
        </p:grpSpPr>
        <p:grpSp>
          <p:nvGrpSpPr>
            <p:cNvPr id="14450" name="Group 6"/>
            <p:cNvGrpSpPr/>
            <p:nvPr/>
          </p:nvGrpSpPr>
          <p:grpSpPr>
            <a:xfrm>
              <a:off x="567" y="1525"/>
              <a:ext cx="1723" cy="2087"/>
              <a:chOff x="567" y="1525"/>
              <a:chExt cx="1723" cy="2087"/>
            </a:xfrm>
          </p:grpSpPr>
          <p:sp>
            <p:nvSpPr>
              <p:cNvPr id="14452" name="Oval 7" descr="浅色上对角线"/>
              <p:cNvSpPr/>
              <p:nvPr/>
            </p:nvSpPr>
            <p:spPr>
              <a:xfrm>
                <a:off x="769" y="2000"/>
                <a:ext cx="1224" cy="1224"/>
              </a:xfrm>
              <a:prstGeom prst="ellipse">
                <a:avLst/>
              </a:prstGeom>
              <a:pattFill prst="ltUpDiag">
                <a:fgClr>
                  <a:schemeClr val="tx2"/>
                </a:fgClr>
                <a:bgClr>
                  <a:schemeClr val="bg1"/>
                </a:bgClr>
              </a:pattFill>
              <a:ln w="38100" cap="flat" cmpd="sng">
                <a:solidFill>
                  <a:schemeClr val="accent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4453" name="Group 8"/>
              <p:cNvGrpSpPr/>
              <p:nvPr/>
            </p:nvGrpSpPr>
            <p:grpSpPr>
              <a:xfrm>
                <a:off x="567" y="1525"/>
                <a:ext cx="1723" cy="2087"/>
                <a:chOff x="567" y="1525"/>
                <a:chExt cx="1723" cy="2087"/>
              </a:xfrm>
            </p:grpSpPr>
            <p:sp>
              <p:nvSpPr>
                <p:cNvPr id="14454" name="Line 9"/>
                <p:cNvSpPr/>
                <p:nvPr/>
              </p:nvSpPr>
              <p:spPr>
                <a:xfrm>
                  <a:off x="567" y="2614"/>
                  <a:ext cx="1723" cy="0"/>
                </a:xfrm>
                <a:prstGeom prst="line">
                  <a:avLst/>
                </a:prstGeom>
                <a:ln w="9525" cap="flat" cmpd="sng">
                  <a:solidFill>
                    <a:schemeClr val="accent2"/>
                  </a:solidFill>
                  <a:prstDash val="lgDashDot"/>
                  <a:headEnd type="none" w="sm" len="med"/>
                  <a:tailEnd type="none" w="sm" len="med"/>
                </a:ln>
              </p:spPr>
            </p:sp>
            <p:sp>
              <p:nvSpPr>
                <p:cNvPr id="14455" name="Line 10"/>
                <p:cNvSpPr/>
                <p:nvPr/>
              </p:nvSpPr>
              <p:spPr>
                <a:xfrm>
                  <a:off x="1383" y="1525"/>
                  <a:ext cx="0" cy="2087"/>
                </a:xfrm>
                <a:prstGeom prst="line">
                  <a:avLst/>
                </a:prstGeom>
                <a:ln w="9525" cap="flat" cmpd="sng">
                  <a:solidFill>
                    <a:schemeClr val="accent2"/>
                  </a:solidFill>
                  <a:prstDash val="lgDashDot"/>
                  <a:headEnd type="none" w="sm" len="med"/>
                  <a:tailEnd type="none" w="sm" len="med"/>
                </a:ln>
              </p:spPr>
            </p:sp>
          </p:grpSp>
        </p:grpSp>
        <p:sp>
          <p:nvSpPr>
            <p:cNvPr id="14451" name="Oval 11"/>
            <p:cNvSpPr/>
            <p:nvPr/>
          </p:nvSpPr>
          <p:spPr>
            <a:xfrm>
              <a:off x="906" y="2138"/>
              <a:ext cx="952" cy="952"/>
            </a:xfrm>
            <a:prstGeom prst="ellipse">
              <a:avLst/>
            </a:prstGeom>
            <a:solidFill>
              <a:schemeClr val="bg1"/>
            </a:solidFill>
            <a:ln w="38100" cap="flat" cmpd="sng">
              <a:solidFill>
                <a:schemeClr val="accent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5" name="Group 12"/>
          <p:cNvGrpSpPr/>
          <p:nvPr/>
        </p:nvGrpSpPr>
        <p:grpSpPr>
          <a:xfrm>
            <a:off x="827088" y="3606800"/>
            <a:ext cx="2519362" cy="1295400"/>
            <a:chOff x="521" y="2272"/>
            <a:chExt cx="1587" cy="816"/>
          </a:xfrm>
        </p:grpSpPr>
        <p:sp>
          <p:nvSpPr>
            <p:cNvPr id="14448" name="Oval 13" descr="浅色下对角线"/>
            <p:cNvSpPr>
              <a:spLocks noChangeAspect="1"/>
            </p:cNvSpPr>
            <p:nvPr/>
          </p:nvSpPr>
          <p:spPr>
            <a:xfrm>
              <a:off x="974" y="2272"/>
              <a:ext cx="816" cy="816"/>
            </a:xfrm>
            <a:prstGeom prst="ellipse">
              <a:avLst/>
            </a:prstGeom>
            <a:pattFill prst="ltDnDiag">
              <a:fgClr>
                <a:srgbClr val="800000"/>
              </a:fgClr>
              <a:bgClr>
                <a:schemeClr val="bg1"/>
              </a:bgClr>
            </a:pattFill>
            <a:ln w="38100" cap="flat" cmpd="sng">
              <a:solidFill>
                <a:srgbClr val="800000"/>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4449" name="Line 14"/>
            <p:cNvSpPr/>
            <p:nvPr/>
          </p:nvSpPr>
          <p:spPr>
            <a:xfrm>
              <a:off x="521" y="2683"/>
              <a:ext cx="1587" cy="0"/>
            </a:xfrm>
            <a:prstGeom prst="line">
              <a:avLst/>
            </a:prstGeom>
            <a:ln w="9525" cap="flat" cmpd="sng">
              <a:solidFill>
                <a:srgbClr val="800000"/>
              </a:solidFill>
              <a:prstDash val="lgDashDot"/>
              <a:headEnd type="none" w="sm" len="med"/>
              <a:tailEnd type="none" w="sm" len="med"/>
            </a:ln>
          </p:spPr>
        </p:sp>
      </p:grpSp>
      <p:grpSp>
        <p:nvGrpSpPr>
          <p:cNvPr id="6" name="Group 15"/>
          <p:cNvGrpSpPr/>
          <p:nvPr/>
        </p:nvGrpSpPr>
        <p:grpSpPr>
          <a:xfrm>
            <a:off x="2195513" y="3602038"/>
            <a:ext cx="1655762" cy="1300162"/>
            <a:chOff x="1383" y="2269"/>
            <a:chExt cx="1043" cy="819"/>
          </a:xfrm>
        </p:grpSpPr>
        <p:sp>
          <p:nvSpPr>
            <p:cNvPr id="14445" name="Line 16"/>
            <p:cNvSpPr/>
            <p:nvPr/>
          </p:nvSpPr>
          <p:spPr>
            <a:xfrm>
              <a:off x="1383" y="2269"/>
              <a:ext cx="1043" cy="0"/>
            </a:xfrm>
            <a:prstGeom prst="line">
              <a:avLst/>
            </a:prstGeom>
            <a:ln w="9525" cap="flat" cmpd="sng">
              <a:solidFill>
                <a:srgbClr val="0000FF"/>
              </a:solidFill>
              <a:prstDash val="solid"/>
              <a:headEnd type="none" w="sm" len="med"/>
              <a:tailEnd type="none" w="sm" len="med"/>
            </a:ln>
          </p:spPr>
        </p:sp>
        <p:sp>
          <p:nvSpPr>
            <p:cNvPr id="14446" name="Line 17"/>
            <p:cNvSpPr/>
            <p:nvPr/>
          </p:nvSpPr>
          <p:spPr>
            <a:xfrm>
              <a:off x="2336" y="2272"/>
              <a:ext cx="0" cy="816"/>
            </a:xfrm>
            <a:prstGeom prst="line">
              <a:avLst/>
            </a:prstGeom>
            <a:ln w="9525" cap="flat" cmpd="sng">
              <a:solidFill>
                <a:srgbClr val="0000FF"/>
              </a:solidFill>
              <a:prstDash val="solid"/>
              <a:headEnd type="triangle" w="med" len="med"/>
              <a:tailEnd type="triangle" w="med" len="med"/>
            </a:ln>
          </p:spPr>
        </p:sp>
        <p:sp>
          <p:nvSpPr>
            <p:cNvPr id="14447" name="Text Box 18"/>
            <p:cNvSpPr txBox="1"/>
            <p:nvPr/>
          </p:nvSpPr>
          <p:spPr>
            <a:xfrm rot="-5400000">
              <a:off x="1984" y="2606"/>
              <a:ext cx="378" cy="212"/>
            </a:xfrm>
            <a:prstGeom prst="rect">
              <a:avLst/>
            </a:prstGeom>
            <a:noFill/>
            <a:ln w="9525">
              <a:noFill/>
            </a:ln>
          </p:spPr>
          <p:txBody>
            <a:bodyPr>
              <a:spAutoFit/>
            </a:bodyPr>
            <a:lstStyle/>
            <a:p>
              <a:pPr algn="l">
                <a:spcBef>
                  <a:spcPct val="50000"/>
                </a:spcBef>
              </a:pPr>
              <a:r>
                <a:rPr lang="zh-CN" altLang="en-US" sz="1600" i="0" dirty="0">
                  <a:solidFill>
                    <a:srgbClr val="000099"/>
                  </a:solidFill>
                  <a:latin typeface="Arial" panose="020B0604020202020204" pitchFamily="34" charset="0"/>
                  <a:ea typeface="宋体" panose="02010600030101010101" pitchFamily="2" charset="-122"/>
                </a:rPr>
                <a:t>轴径</a:t>
              </a:r>
            </a:p>
          </p:txBody>
        </p:sp>
      </p:grpSp>
      <p:grpSp>
        <p:nvGrpSpPr>
          <p:cNvPr id="7" name="Group 19"/>
          <p:cNvGrpSpPr/>
          <p:nvPr/>
        </p:nvGrpSpPr>
        <p:grpSpPr>
          <a:xfrm>
            <a:off x="2182813" y="3390900"/>
            <a:ext cx="2235200" cy="1516063"/>
            <a:chOff x="1375" y="2136"/>
            <a:chExt cx="1408" cy="955"/>
          </a:xfrm>
        </p:grpSpPr>
        <p:sp>
          <p:nvSpPr>
            <p:cNvPr id="14441" name="Line 20"/>
            <p:cNvSpPr/>
            <p:nvPr/>
          </p:nvSpPr>
          <p:spPr>
            <a:xfrm>
              <a:off x="1375" y="3091"/>
              <a:ext cx="1360" cy="0"/>
            </a:xfrm>
            <a:prstGeom prst="line">
              <a:avLst/>
            </a:prstGeom>
            <a:ln w="9525" cap="flat" cmpd="sng">
              <a:solidFill>
                <a:srgbClr val="0000FF"/>
              </a:solidFill>
              <a:prstDash val="solid"/>
              <a:headEnd type="none" w="sm" len="med"/>
              <a:tailEnd type="none" w="sm" len="med"/>
            </a:ln>
          </p:spPr>
        </p:sp>
        <p:sp>
          <p:nvSpPr>
            <p:cNvPr id="14442" name="Line 21"/>
            <p:cNvSpPr/>
            <p:nvPr/>
          </p:nvSpPr>
          <p:spPr>
            <a:xfrm>
              <a:off x="1377" y="2136"/>
              <a:ext cx="1406" cy="0"/>
            </a:xfrm>
            <a:prstGeom prst="line">
              <a:avLst/>
            </a:prstGeom>
            <a:ln w="9525" cap="flat" cmpd="sng">
              <a:solidFill>
                <a:srgbClr val="0000FF"/>
              </a:solidFill>
              <a:prstDash val="solid"/>
              <a:headEnd type="none" w="sm" len="med"/>
              <a:tailEnd type="none" w="sm" len="med"/>
            </a:ln>
          </p:spPr>
        </p:sp>
        <p:sp>
          <p:nvSpPr>
            <p:cNvPr id="14443" name="Line 22"/>
            <p:cNvSpPr/>
            <p:nvPr/>
          </p:nvSpPr>
          <p:spPr>
            <a:xfrm>
              <a:off x="2636" y="2136"/>
              <a:ext cx="0" cy="952"/>
            </a:xfrm>
            <a:prstGeom prst="line">
              <a:avLst/>
            </a:prstGeom>
            <a:ln w="9525" cap="flat" cmpd="sng">
              <a:solidFill>
                <a:srgbClr val="0000FF"/>
              </a:solidFill>
              <a:prstDash val="solid"/>
              <a:headEnd type="triangle" w="med" len="med"/>
              <a:tailEnd type="triangle" w="med" len="med"/>
            </a:ln>
          </p:spPr>
        </p:sp>
        <p:sp>
          <p:nvSpPr>
            <p:cNvPr id="14444" name="Text Box 23"/>
            <p:cNvSpPr txBox="1"/>
            <p:nvPr/>
          </p:nvSpPr>
          <p:spPr>
            <a:xfrm rot="-5400000">
              <a:off x="2343" y="2561"/>
              <a:ext cx="378" cy="212"/>
            </a:xfrm>
            <a:prstGeom prst="rect">
              <a:avLst/>
            </a:prstGeom>
            <a:noFill/>
            <a:ln w="9525">
              <a:noFill/>
            </a:ln>
          </p:spPr>
          <p:txBody>
            <a:bodyPr>
              <a:spAutoFit/>
            </a:bodyPr>
            <a:lstStyle/>
            <a:p>
              <a:pPr algn="l">
                <a:spcBef>
                  <a:spcPct val="50000"/>
                </a:spcBef>
              </a:pPr>
              <a:r>
                <a:rPr lang="zh-CN" altLang="en-US" sz="1600" i="0" dirty="0">
                  <a:solidFill>
                    <a:srgbClr val="000099"/>
                  </a:solidFill>
                  <a:latin typeface="Arial" panose="020B0604020202020204" pitchFamily="34" charset="0"/>
                  <a:ea typeface="宋体" panose="02010600030101010101" pitchFamily="2" charset="-122"/>
                </a:rPr>
                <a:t>孔径</a:t>
              </a:r>
            </a:p>
          </p:txBody>
        </p:sp>
      </p:grpSp>
      <p:grpSp>
        <p:nvGrpSpPr>
          <p:cNvPr id="8" name="Group 24"/>
          <p:cNvGrpSpPr/>
          <p:nvPr/>
        </p:nvGrpSpPr>
        <p:grpSpPr>
          <a:xfrm>
            <a:off x="3348038" y="2824163"/>
            <a:ext cx="360362" cy="600075"/>
            <a:chOff x="2109" y="1779"/>
            <a:chExt cx="227" cy="378"/>
          </a:xfrm>
        </p:grpSpPr>
        <p:sp>
          <p:nvSpPr>
            <p:cNvPr id="14439" name="Line 25"/>
            <p:cNvSpPr/>
            <p:nvPr/>
          </p:nvSpPr>
          <p:spPr>
            <a:xfrm>
              <a:off x="2336" y="1864"/>
              <a:ext cx="0" cy="272"/>
            </a:xfrm>
            <a:prstGeom prst="line">
              <a:avLst/>
            </a:prstGeom>
            <a:ln w="9525" cap="flat" cmpd="sng">
              <a:solidFill>
                <a:srgbClr val="0000FF"/>
              </a:solidFill>
              <a:prstDash val="solid"/>
              <a:headEnd type="none" w="sm" len="med"/>
              <a:tailEnd type="triangle" w="med" len="med"/>
            </a:ln>
          </p:spPr>
        </p:sp>
        <p:sp>
          <p:nvSpPr>
            <p:cNvPr id="14440" name="Text Box 26"/>
            <p:cNvSpPr txBox="1"/>
            <p:nvPr/>
          </p:nvSpPr>
          <p:spPr>
            <a:xfrm rot="-5400000">
              <a:off x="2026" y="1862"/>
              <a:ext cx="378" cy="212"/>
            </a:xfrm>
            <a:prstGeom prst="rect">
              <a:avLst/>
            </a:prstGeom>
            <a:noFill/>
            <a:ln w="9525">
              <a:noFill/>
            </a:ln>
          </p:spPr>
          <p:txBody>
            <a:bodyPr>
              <a:spAutoFit/>
            </a:bodyPr>
            <a:lstStyle/>
            <a:p>
              <a:pPr algn="l">
                <a:spcBef>
                  <a:spcPct val="50000"/>
                </a:spcBef>
              </a:pPr>
              <a:r>
                <a:rPr lang="zh-CN" altLang="en-US" sz="1600" i="0" dirty="0">
                  <a:solidFill>
                    <a:srgbClr val="000099"/>
                  </a:solidFill>
                  <a:latin typeface="Arial" panose="020B0604020202020204" pitchFamily="34" charset="0"/>
                  <a:ea typeface="宋体" panose="02010600030101010101" pitchFamily="2" charset="-122"/>
                </a:rPr>
                <a:t>间隙</a:t>
              </a:r>
            </a:p>
          </p:txBody>
        </p:sp>
      </p:grpSp>
      <p:grpSp>
        <p:nvGrpSpPr>
          <p:cNvPr id="9" name="Group 27"/>
          <p:cNvGrpSpPr/>
          <p:nvPr/>
        </p:nvGrpSpPr>
        <p:grpSpPr>
          <a:xfrm>
            <a:off x="1503363" y="5443538"/>
            <a:ext cx="3429000" cy="609600"/>
            <a:chOff x="480" y="3648"/>
            <a:chExt cx="2160" cy="384"/>
          </a:xfrm>
        </p:grpSpPr>
        <p:sp>
          <p:nvSpPr>
            <p:cNvPr id="14437" name="AutoShape 28"/>
            <p:cNvSpPr/>
            <p:nvPr/>
          </p:nvSpPr>
          <p:spPr>
            <a:xfrm>
              <a:off x="480" y="3648"/>
              <a:ext cx="2160" cy="384"/>
            </a:xfrm>
            <a:prstGeom prst="rightArrowCallout">
              <a:avLst>
                <a:gd name="adj1" fmla="val 25000"/>
                <a:gd name="adj2" fmla="val 25000"/>
                <a:gd name="adj3" fmla="val 93750"/>
                <a:gd name="adj4" fmla="val 66667"/>
              </a:avLst>
            </a:prstGeom>
            <a:noFill/>
            <a:ln w="9525" cap="flat" cmpd="sng">
              <a:solidFill>
                <a:schemeClr val="hlink"/>
              </a:solidFill>
              <a:prstDash val="solid"/>
              <a:miter/>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sp>
          <p:nvSpPr>
            <p:cNvPr id="14438" name="Rectangle 29"/>
            <p:cNvSpPr/>
            <p:nvPr/>
          </p:nvSpPr>
          <p:spPr>
            <a:xfrm>
              <a:off x="480" y="3696"/>
              <a:ext cx="1404" cy="250"/>
            </a:xfrm>
            <a:prstGeom prst="rect">
              <a:avLst/>
            </a:prstGeom>
            <a:noFill/>
            <a:ln w="9525">
              <a:noFill/>
            </a:ln>
          </p:spPr>
          <p:txBody>
            <a:bodyPr wrap="none" lIns="91430" tIns="45715" rIns="91430" bIns="45715">
              <a:spAutoFit/>
            </a:bodyPr>
            <a:lstStyle/>
            <a:p>
              <a:pPr>
                <a:spcBef>
                  <a:spcPct val="20000"/>
                </a:spcBef>
              </a:pPr>
              <a:r>
                <a:rPr lang="zh-CN" altLang="en-US" sz="2000" i="0" dirty="0">
                  <a:latin typeface="Times New Roman" panose="02020603050405020304" pitchFamily="18" charset="0"/>
                  <a:ea typeface="仿宋_GB2312" pitchFamily="49" charset="-122"/>
                </a:rPr>
                <a:t>间隙配合图解规律</a:t>
              </a:r>
            </a:p>
          </p:txBody>
        </p:sp>
      </p:grpSp>
      <p:grpSp>
        <p:nvGrpSpPr>
          <p:cNvPr id="10" name="Group 30"/>
          <p:cNvGrpSpPr/>
          <p:nvPr/>
        </p:nvGrpSpPr>
        <p:grpSpPr>
          <a:xfrm>
            <a:off x="4932363" y="5367338"/>
            <a:ext cx="3810000" cy="762000"/>
            <a:chOff x="2640" y="3312"/>
            <a:chExt cx="2400" cy="480"/>
          </a:xfrm>
        </p:grpSpPr>
        <p:sp>
          <p:nvSpPr>
            <p:cNvPr id="14435" name="Rectangle 31"/>
            <p:cNvSpPr/>
            <p:nvPr/>
          </p:nvSpPr>
          <p:spPr>
            <a:xfrm>
              <a:off x="2640" y="3408"/>
              <a:ext cx="2400" cy="250"/>
            </a:xfrm>
            <a:prstGeom prst="rect">
              <a:avLst/>
            </a:prstGeom>
            <a:noFill/>
            <a:ln w="9525">
              <a:noFill/>
            </a:ln>
          </p:spPr>
          <p:txBody>
            <a:bodyPr lIns="91430" tIns="45715" rIns="91430" bIns="45715">
              <a:spAutoFit/>
            </a:bodyPr>
            <a:lstStyle/>
            <a:p>
              <a:pPr>
                <a:spcBef>
                  <a:spcPct val="50000"/>
                </a:spcBef>
              </a:pPr>
              <a:r>
                <a:rPr lang="zh-CN" altLang="en-US" sz="2000" i="0" dirty="0">
                  <a:latin typeface="仿宋_GB2312" pitchFamily="49" charset="-122"/>
                  <a:ea typeface="仿宋_GB2312" pitchFamily="49" charset="-122"/>
                </a:rPr>
                <a:t>孔公差带在轴公差带之上 </a:t>
              </a:r>
            </a:p>
          </p:txBody>
        </p:sp>
        <p:sp>
          <p:nvSpPr>
            <p:cNvPr id="14436" name="AutoShape 32"/>
            <p:cNvSpPr/>
            <p:nvPr/>
          </p:nvSpPr>
          <p:spPr>
            <a:xfrm>
              <a:off x="2688" y="3312"/>
              <a:ext cx="2304" cy="480"/>
            </a:xfrm>
            <a:prstGeom prst="roundRect">
              <a:avLst>
                <a:gd name="adj" fmla="val 16667"/>
              </a:avLst>
            </a:prstGeom>
            <a:noFill/>
            <a:ln w="9525" cap="flat" cmpd="sng">
              <a:solidFill>
                <a:schemeClr val="hlink"/>
              </a:solidFill>
              <a:prstDash val="solid"/>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grpSp>
      <p:grpSp>
        <p:nvGrpSpPr>
          <p:cNvPr id="11" name="Group 33"/>
          <p:cNvGrpSpPr/>
          <p:nvPr/>
        </p:nvGrpSpPr>
        <p:grpSpPr>
          <a:xfrm>
            <a:off x="5792788" y="3097213"/>
            <a:ext cx="517525" cy="1347787"/>
            <a:chOff x="3649" y="1951"/>
            <a:chExt cx="326" cy="849"/>
          </a:xfrm>
        </p:grpSpPr>
        <p:sp>
          <p:nvSpPr>
            <p:cNvPr id="14426" name="Line 34"/>
            <p:cNvSpPr/>
            <p:nvPr/>
          </p:nvSpPr>
          <p:spPr>
            <a:xfrm flipH="1">
              <a:off x="3764" y="1951"/>
              <a:ext cx="211" cy="1"/>
            </a:xfrm>
            <a:prstGeom prst="line">
              <a:avLst/>
            </a:prstGeom>
            <a:ln w="0" cap="flat" cmpd="sng">
              <a:solidFill>
                <a:srgbClr val="000000"/>
              </a:solidFill>
              <a:prstDash val="solid"/>
              <a:headEnd type="none" w="med" len="med"/>
              <a:tailEnd type="none" w="med" len="med"/>
            </a:ln>
          </p:spPr>
        </p:sp>
        <p:sp>
          <p:nvSpPr>
            <p:cNvPr id="14427" name="Line 35"/>
            <p:cNvSpPr/>
            <p:nvPr/>
          </p:nvSpPr>
          <p:spPr>
            <a:xfrm flipH="1">
              <a:off x="3764" y="2799"/>
              <a:ext cx="211" cy="1"/>
            </a:xfrm>
            <a:prstGeom prst="line">
              <a:avLst/>
            </a:prstGeom>
            <a:ln w="0" cap="flat" cmpd="sng">
              <a:solidFill>
                <a:srgbClr val="000000"/>
              </a:solidFill>
              <a:prstDash val="solid"/>
              <a:headEnd type="none" w="med" len="med"/>
              <a:tailEnd type="none" w="med" len="med"/>
            </a:ln>
          </p:spPr>
        </p:sp>
        <p:sp>
          <p:nvSpPr>
            <p:cNvPr id="14428" name="Line 36"/>
            <p:cNvSpPr/>
            <p:nvPr/>
          </p:nvSpPr>
          <p:spPr>
            <a:xfrm>
              <a:off x="3821" y="2052"/>
              <a:ext cx="1" cy="647"/>
            </a:xfrm>
            <a:prstGeom prst="line">
              <a:avLst/>
            </a:prstGeom>
            <a:ln w="0" cap="flat" cmpd="sng">
              <a:solidFill>
                <a:srgbClr val="000000"/>
              </a:solidFill>
              <a:prstDash val="solid"/>
              <a:headEnd type="none" w="med" len="med"/>
              <a:tailEnd type="none" w="med" len="med"/>
            </a:ln>
          </p:spPr>
        </p:sp>
        <p:sp>
          <p:nvSpPr>
            <p:cNvPr id="14429" name="Freeform 37"/>
            <p:cNvSpPr/>
            <p:nvPr/>
          </p:nvSpPr>
          <p:spPr>
            <a:xfrm>
              <a:off x="3802" y="1951"/>
              <a:ext cx="38" cy="101"/>
            </a:xfrm>
            <a:custGeom>
              <a:avLst/>
              <a:gdLst>
                <a:gd name="txL" fmla="*/ 0 w 115"/>
                <a:gd name="txT" fmla="*/ 0 h 301"/>
                <a:gd name="txR" fmla="*/ 115 w 115"/>
                <a:gd name="txB" fmla="*/ 301 h 301"/>
              </a:gdLst>
              <a:ahLst/>
              <a:cxnLst>
                <a:cxn ang="0">
                  <a:pos x="0" y="101"/>
                </a:cxn>
                <a:cxn ang="0">
                  <a:pos x="38" y="101"/>
                </a:cxn>
                <a:cxn ang="0">
                  <a:pos x="19" y="0"/>
                </a:cxn>
                <a:cxn ang="0">
                  <a:pos x="0" y="101"/>
                </a:cxn>
              </a:cxnLst>
              <a:rect l="txL" t="txT" r="txR" b="txB"/>
              <a:pathLst>
                <a:path w="115" h="301">
                  <a:moveTo>
                    <a:pt x="0" y="301"/>
                  </a:moveTo>
                  <a:lnTo>
                    <a:pt x="115" y="301"/>
                  </a:lnTo>
                  <a:lnTo>
                    <a:pt x="57" y="0"/>
                  </a:lnTo>
                  <a:lnTo>
                    <a:pt x="0" y="301"/>
                  </a:lnTo>
                  <a:close/>
                </a:path>
              </a:pathLst>
            </a:custGeom>
            <a:solidFill>
              <a:srgbClr val="000000">
                <a:alpha val="100000"/>
              </a:srgbClr>
            </a:solidFill>
            <a:ln w="9525">
              <a:noFill/>
            </a:ln>
          </p:spPr>
          <p:txBody>
            <a:bodyPr/>
            <a:lstStyle/>
            <a:p>
              <a:endParaRPr lang="zh-CN" altLang="en-US"/>
            </a:p>
          </p:txBody>
        </p:sp>
        <p:sp>
          <p:nvSpPr>
            <p:cNvPr id="14430" name="Freeform 38"/>
            <p:cNvSpPr/>
            <p:nvPr/>
          </p:nvSpPr>
          <p:spPr>
            <a:xfrm>
              <a:off x="3802" y="1951"/>
              <a:ext cx="38" cy="101"/>
            </a:xfrm>
            <a:custGeom>
              <a:avLst/>
              <a:gdLst>
                <a:gd name="txL" fmla="*/ 0 w 115"/>
                <a:gd name="txT" fmla="*/ 0 h 301"/>
                <a:gd name="txR" fmla="*/ 115 w 115"/>
                <a:gd name="txB" fmla="*/ 301 h 301"/>
              </a:gdLst>
              <a:ahLst/>
              <a:cxnLst>
                <a:cxn ang="0">
                  <a:pos x="0" y="101"/>
                </a:cxn>
                <a:cxn ang="0">
                  <a:pos x="38" y="101"/>
                </a:cxn>
                <a:cxn ang="0">
                  <a:pos x="19" y="0"/>
                </a:cxn>
                <a:cxn ang="0">
                  <a:pos x="0" y="101"/>
                </a:cxn>
              </a:cxnLst>
              <a:rect l="txL" t="txT" r="txR" b="txB"/>
              <a:pathLst>
                <a:path w="115" h="301">
                  <a:moveTo>
                    <a:pt x="0" y="301"/>
                  </a:moveTo>
                  <a:lnTo>
                    <a:pt x="115" y="301"/>
                  </a:lnTo>
                  <a:lnTo>
                    <a:pt x="57" y="0"/>
                  </a:lnTo>
                  <a:lnTo>
                    <a:pt x="0" y="30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4431" name="Freeform 39"/>
            <p:cNvSpPr/>
            <p:nvPr/>
          </p:nvSpPr>
          <p:spPr>
            <a:xfrm>
              <a:off x="3802" y="2699"/>
              <a:ext cx="38" cy="100"/>
            </a:xfrm>
            <a:custGeom>
              <a:avLst/>
              <a:gdLst>
                <a:gd name="txL" fmla="*/ 0 w 115"/>
                <a:gd name="txT" fmla="*/ 0 h 300"/>
                <a:gd name="txR" fmla="*/ 115 w 115"/>
                <a:gd name="txB" fmla="*/ 300 h 300"/>
              </a:gdLst>
              <a:ahLst/>
              <a:cxnLst>
                <a:cxn ang="0">
                  <a:pos x="0" y="0"/>
                </a:cxn>
                <a:cxn ang="0">
                  <a:pos x="38" y="0"/>
                </a:cxn>
                <a:cxn ang="0">
                  <a:pos x="19" y="100"/>
                </a:cxn>
                <a:cxn ang="0">
                  <a:pos x="0" y="0"/>
                </a:cxn>
              </a:cxnLst>
              <a:rect l="txL" t="txT" r="txR" b="txB"/>
              <a:pathLst>
                <a:path w="115" h="300">
                  <a:moveTo>
                    <a:pt x="0" y="0"/>
                  </a:moveTo>
                  <a:lnTo>
                    <a:pt x="115" y="0"/>
                  </a:lnTo>
                  <a:lnTo>
                    <a:pt x="57" y="300"/>
                  </a:lnTo>
                  <a:lnTo>
                    <a:pt x="0" y="0"/>
                  </a:lnTo>
                  <a:close/>
                </a:path>
              </a:pathLst>
            </a:custGeom>
            <a:solidFill>
              <a:srgbClr val="000000">
                <a:alpha val="100000"/>
              </a:srgbClr>
            </a:solidFill>
            <a:ln w="9525">
              <a:noFill/>
            </a:ln>
          </p:spPr>
          <p:txBody>
            <a:bodyPr/>
            <a:lstStyle/>
            <a:p>
              <a:endParaRPr lang="zh-CN" altLang="en-US"/>
            </a:p>
          </p:txBody>
        </p:sp>
        <p:sp>
          <p:nvSpPr>
            <p:cNvPr id="14432" name="Freeform 40"/>
            <p:cNvSpPr/>
            <p:nvPr/>
          </p:nvSpPr>
          <p:spPr>
            <a:xfrm>
              <a:off x="3802" y="2699"/>
              <a:ext cx="38" cy="100"/>
            </a:xfrm>
            <a:custGeom>
              <a:avLst/>
              <a:gdLst>
                <a:gd name="txL" fmla="*/ 0 w 115"/>
                <a:gd name="txT" fmla="*/ 0 h 300"/>
                <a:gd name="txR" fmla="*/ 115 w 115"/>
                <a:gd name="txB" fmla="*/ 300 h 300"/>
              </a:gdLst>
              <a:ahLst/>
              <a:cxnLst>
                <a:cxn ang="0">
                  <a:pos x="0" y="0"/>
                </a:cxn>
                <a:cxn ang="0">
                  <a:pos x="38" y="0"/>
                </a:cxn>
                <a:cxn ang="0">
                  <a:pos x="19" y="100"/>
                </a:cxn>
                <a:cxn ang="0">
                  <a:pos x="0" y="0"/>
                </a:cxn>
              </a:cxnLst>
              <a:rect l="txL" t="txT" r="txR" b="txB"/>
              <a:pathLst>
                <a:path w="115" h="300">
                  <a:moveTo>
                    <a:pt x="0" y="0"/>
                  </a:moveTo>
                  <a:lnTo>
                    <a:pt x="115" y="0"/>
                  </a:lnTo>
                  <a:lnTo>
                    <a:pt x="57" y="30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4433" name="Rectangle 41"/>
            <p:cNvSpPr/>
            <p:nvPr/>
          </p:nvSpPr>
          <p:spPr>
            <a:xfrm rot="-5400000">
              <a:off x="3492" y="2274"/>
              <a:ext cx="448" cy="134"/>
            </a:xfrm>
            <a:prstGeom prst="rect">
              <a:avLst/>
            </a:prstGeom>
            <a:noFill/>
            <a:ln w="9525">
              <a:noFill/>
            </a:ln>
          </p:spPr>
          <p:txBody>
            <a:bodyPr wrap="none" lIns="0" tIns="0" rIns="0" bIns="0">
              <a:spAutoFit/>
            </a:bodyPr>
            <a:lstStyle/>
            <a:p>
              <a:pPr algn="l"/>
              <a:r>
                <a:rPr lang="zh-CN" altLang="en-US" sz="1400" i="0" dirty="0">
                  <a:solidFill>
                    <a:schemeClr val="accent2"/>
                  </a:solidFill>
                  <a:latin typeface="宋体" panose="02010600030101010101" pitchFamily="2" charset="-122"/>
                  <a:ea typeface="宋体" panose="02010600030101010101" pitchFamily="2" charset="-122"/>
                </a:rPr>
                <a:t>最大间隙</a:t>
              </a:r>
              <a:endParaRPr lang="zh-CN" altLang="en-US" sz="1400" i="0" dirty="0">
                <a:solidFill>
                  <a:schemeClr val="accent2"/>
                </a:solidFill>
                <a:latin typeface="Arial" panose="020B0604020202020204" pitchFamily="34" charset="0"/>
                <a:ea typeface="宋体" panose="02010600030101010101" pitchFamily="2" charset="-122"/>
              </a:endParaRPr>
            </a:p>
          </p:txBody>
        </p:sp>
        <p:sp>
          <p:nvSpPr>
            <p:cNvPr id="14434" name="Line 42"/>
            <p:cNvSpPr/>
            <p:nvPr/>
          </p:nvSpPr>
          <p:spPr>
            <a:xfrm>
              <a:off x="3821" y="2799"/>
              <a:ext cx="1" cy="1"/>
            </a:xfrm>
            <a:prstGeom prst="line">
              <a:avLst/>
            </a:prstGeom>
            <a:ln w="0" cap="flat" cmpd="sng">
              <a:solidFill>
                <a:srgbClr val="000000"/>
              </a:solidFill>
              <a:prstDash val="solid"/>
              <a:headEnd type="none" w="med" len="med"/>
              <a:tailEnd type="none" w="med" len="med"/>
            </a:ln>
          </p:spPr>
        </p:sp>
      </p:grpSp>
      <p:grpSp>
        <p:nvGrpSpPr>
          <p:cNvPr id="12" name="Group 43"/>
          <p:cNvGrpSpPr/>
          <p:nvPr/>
        </p:nvGrpSpPr>
        <p:grpSpPr>
          <a:xfrm>
            <a:off x="5338763" y="3643313"/>
            <a:ext cx="366712" cy="1000125"/>
            <a:chOff x="3363" y="2295"/>
            <a:chExt cx="231" cy="630"/>
          </a:xfrm>
        </p:grpSpPr>
        <p:sp>
          <p:nvSpPr>
            <p:cNvPr id="14422" name="Rectangle 44"/>
            <p:cNvSpPr/>
            <p:nvPr/>
          </p:nvSpPr>
          <p:spPr>
            <a:xfrm rot="-5400000">
              <a:off x="3206" y="2536"/>
              <a:ext cx="448" cy="134"/>
            </a:xfrm>
            <a:prstGeom prst="rect">
              <a:avLst/>
            </a:prstGeom>
            <a:noFill/>
            <a:ln w="9525">
              <a:noFill/>
            </a:ln>
          </p:spPr>
          <p:txBody>
            <a:bodyPr wrap="none" lIns="0" tIns="0" rIns="0" bIns="0">
              <a:spAutoFit/>
            </a:bodyPr>
            <a:lstStyle/>
            <a:p>
              <a:pPr algn="l"/>
              <a:r>
                <a:rPr lang="zh-CN" altLang="en-US" sz="1400" i="0" dirty="0">
                  <a:solidFill>
                    <a:srgbClr val="000000"/>
                  </a:solidFill>
                  <a:latin typeface="宋体" panose="02010600030101010101" pitchFamily="2" charset="-122"/>
                  <a:ea typeface="宋体" panose="02010600030101010101" pitchFamily="2" charset="-122"/>
                </a:rPr>
                <a:t>基本尺寸</a:t>
              </a:r>
              <a:endParaRPr lang="zh-CN" altLang="en-US" sz="1400" i="0" dirty="0">
                <a:latin typeface="Arial" panose="020B0604020202020204" pitchFamily="34" charset="0"/>
                <a:ea typeface="宋体" panose="02010600030101010101" pitchFamily="2" charset="-122"/>
              </a:endParaRPr>
            </a:p>
          </p:txBody>
        </p:sp>
        <p:sp>
          <p:nvSpPr>
            <p:cNvPr id="14423" name="Freeform 45"/>
            <p:cNvSpPr/>
            <p:nvPr/>
          </p:nvSpPr>
          <p:spPr>
            <a:xfrm>
              <a:off x="3557" y="2295"/>
              <a:ext cx="37" cy="100"/>
            </a:xfrm>
            <a:custGeom>
              <a:avLst/>
              <a:gdLst>
                <a:gd name="txL" fmla="*/ 0 w 113"/>
                <a:gd name="txT" fmla="*/ 0 h 301"/>
                <a:gd name="txR" fmla="*/ 113 w 113"/>
                <a:gd name="txB" fmla="*/ 301 h 301"/>
              </a:gdLst>
              <a:ahLst/>
              <a:cxnLst>
                <a:cxn ang="0">
                  <a:pos x="0" y="100"/>
                </a:cxn>
                <a:cxn ang="0">
                  <a:pos x="19" y="0"/>
                </a:cxn>
                <a:cxn ang="0">
                  <a:pos x="37" y="100"/>
                </a:cxn>
                <a:cxn ang="0">
                  <a:pos x="0" y="100"/>
                </a:cxn>
              </a:cxnLst>
              <a:rect l="txL" t="txT" r="txR" b="txB"/>
              <a:pathLst>
                <a:path w="113" h="301">
                  <a:moveTo>
                    <a:pt x="0" y="301"/>
                  </a:moveTo>
                  <a:lnTo>
                    <a:pt x="57" y="0"/>
                  </a:lnTo>
                  <a:lnTo>
                    <a:pt x="113" y="301"/>
                  </a:lnTo>
                  <a:lnTo>
                    <a:pt x="0" y="301"/>
                  </a:lnTo>
                  <a:close/>
                </a:path>
              </a:pathLst>
            </a:custGeom>
            <a:solidFill>
              <a:srgbClr val="000000">
                <a:alpha val="100000"/>
              </a:srgbClr>
            </a:solidFill>
            <a:ln w="9525">
              <a:noFill/>
            </a:ln>
          </p:spPr>
          <p:txBody>
            <a:bodyPr/>
            <a:lstStyle/>
            <a:p>
              <a:endParaRPr lang="zh-CN" altLang="en-US"/>
            </a:p>
          </p:txBody>
        </p:sp>
        <p:sp>
          <p:nvSpPr>
            <p:cNvPr id="14424" name="Freeform 46"/>
            <p:cNvSpPr/>
            <p:nvPr/>
          </p:nvSpPr>
          <p:spPr>
            <a:xfrm>
              <a:off x="3557" y="2295"/>
              <a:ext cx="37" cy="100"/>
            </a:xfrm>
            <a:custGeom>
              <a:avLst/>
              <a:gdLst>
                <a:gd name="txL" fmla="*/ 0 w 113"/>
                <a:gd name="txT" fmla="*/ 0 h 301"/>
                <a:gd name="txR" fmla="*/ 113 w 113"/>
                <a:gd name="txB" fmla="*/ 301 h 301"/>
              </a:gdLst>
              <a:ahLst/>
              <a:cxnLst>
                <a:cxn ang="0">
                  <a:pos x="0" y="100"/>
                </a:cxn>
                <a:cxn ang="0">
                  <a:pos x="19" y="0"/>
                </a:cxn>
                <a:cxn ang="0">
                  <a:pos x="37" y="100"/>
                </a:cxn>
                <a:cxn ang="0">
                  <a:pos x="0" y="100"/>
                </a:cxn>
              </a:cxnLst>
              <a:rect l="txL" t="txT" r="txR" b="txB"/>
              <a:pathLst>
                <a:path w="113" h="301">
                  <a:moveTo>
                    <a:pt x="0" y="301"/>
                  </a:moveTo>
                  <a:lnTo>
                    <a:pt x="57" y="0"/>
                  </a:lnTo>
                  <a:lnTo>
                    <a:pt x="113" y="301"/>
                  </a:lnTo>
                  <a:lnTo>
                    <a:pt x="0" y="30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4425" name="Line 47"/>
            <p:cNvSpPr/>
            <p:nvPr/>
          </p:nvSpPr>
          <p:spPr>
            <a:xfrm>
              <a:off x="3576" y="2395"/>
              <a:ext cx="1" cy="530"/>
            </a:xfrm>
            <a:prstGeom prst="line">
              <a:avLst/>
            </a:prstGeom>
            <a:ln w="0" cap="flat" cmpd="sng">
              <a:solidFill>
                <a:srgbClr val="000000"/>
              </a:solidFill>
              <a:prstDash val="solid"/>
              <a:headEnd type="none" w="med" len="med"/>
              <a:tailEnd type="none" w="med" len="med"/>
            </a:ln>
          </p:spPr>
        </p:sp>
      </p:grpSp>
      <p:grpSp>
        <p:nvGrpSpPr>
          <p:cNvPr id="13" name="Group 48"/>
          <p:cNvGrpSpPr/>
          <p:nvPr/>
        </p:nvGrpSpPr>
        <p:grpSpPr>
          <a:xfrm>
            <a:off x="7759700" y="2779713"/>
            <a:ext cx="519113" cy="1436687"/>
            <a:chOff x="4888" y="1751"/>
            <a:chExt cx="327" cy="905"/>
          </a:xfrm>
        </p:grpSpPr>
        <p:sp>
          <p:nvSpPr>
            <p:cNvPr id="14410" name="Rectangle 49"/>
            <p:cNvSpPr/>
            <p:nvPr/>
          </p:nvSpPr>
          <p:spPr>
            <a:xfrm rot="-5400000">
              <a:off x="4808" y="1908"/>
              <a:ext cx="448" cy="134"/>
            </a:xfrm>
            <a:prstGeom prst="rect">
              <a:avLst/>
            </a:prstGeom>
            <a:noFill/>
            <a:ln w="9525">
              <a:noFill/>
            </a:ln>
          </p:spPr>
          <p:txBody>
            <a:bodyPr wrap="none" lIns="0" tIns="0" rIns="0" bIns="0">
              <a:spAutoFit/>
            </a:bodyPr>
            <a:lstStyle/>
            <a:p>
              <a:pPr algn="l"/>
              <a:r>
                <a:rPr lang="zh-CN" altLang="en-US" sz="1400" i="0" dirty="0">
                  <a:solidFill>
                    <a:schemeClr val="accent2"/>
                  </a:solidFill>
                  <a:latin typeface="宋体" panose="02010600030101010101" pitchFamily="2" charset="-122"/>
                  <a:ea typeface="宋体" panose="02010600030101010101" pitchFamily="2" charset="-122"/>
                </a:rPr>
                <a:t>最小间隙</a:t>
              </a:r>
              <a:endParaRPr lang="zh-CN" altLang="en-US" sz="1400" i="0" dirty="0">
                <a:solidFill>
                  <a:schemeClr val="accent2"/>
                </a:solidFill>
                <a:latin typeface="Arial" panose="020B0604020202020204" pitchFamily="34" charset="0"/>
                <a:ea typeface="宋体" panose="02010600030101010101" pitchFamily="2" charset="-122"/>
              </a:endParaRPr>
            </a:p>
          </p:txBody>
        </p:sp>
        <p:sp>
          <p:nvSpPr>
            <p:cNvPr id="14411" name="Line 50"/>
            <p:cNvSpPr/>
            <p:nvPr/>
          </p:nvSpPr>
          <p:spPr>
            <a:xfrm flipV="1">
              <a:off x="5140" y="1844"/>
              <a:ext cx="1" cy="251"/>
            </a:xfrm>
            <a:prstGeom prst="line">
              <a:avLst/>
            </a:prstGeom>
            <a:ln w="0" cap="flat" cmpd="sng">
              <a:solidFill>
                <a:srgbClr val="000000"/>
              </a:solidFill>
              <a:prstDash val="solid"/>
              <a:headEnd type="none" w="med" len="med"/>
              <a:tailEnd type="none" w="med" len="med"/>
            </a:ln>
          </p:spPr>
        </p:sp>
        <p:sp>
          <p:nvSpPr>
            <p:cNvPr id="14412" name="Line 51"/>
            <p:cNvSpPr/>
            <p:nvPr/>
          </p:nvSpPr>
          <p:spPr>
            <a:xfrm>
              <a:off x="4888" y="2455"/>
              <a:ext cx="309" cy="1"/>
            </a:xfrm>
            <a:prstGeom prst="line">
              <a:avLst/>
            </a:prstGeom>
            <a:ln w="0" cap="flat" cmpd="sng">
              <a:solidFill>
                <a:srgbClr val="000000"/>
              </a:solidFill>
              <a:prstDash val="solid"/>
              <a:headEnd type="none" w="med" len="med"/>
              <a:tailEnd type="none" w="med" len="med"/>
            </a:ln>
          </p:spPr>
        </p:sp>
        <p:sp>
          <p:nvSpPr>
            <p:cNvPr id="14413" name="Line 52"/>
            <p:cNvSpPr/>
            <p:nvPr/>
          </p:nvSpPr>
          <p:spPr>
            <a:xfrm>
              <a:off x="5140" y="2556"/>
              <a:ext cx="1" cy="100"/>
            </a:xfrm>
            <a:prstGeom prst="line">
              <a:avLst/>
            </a:prstGeom>
            <a:ln w="0" cap="flat" cmpd="sng">
              <a:solidFill>
                <a:srgbClr val="000000"/>
              </a:solidFill>
              <a:prstDash val="solid"/>
              <a:headEnd type="none" w="med" len="med"/>
              <a:tailEnd type="none" w="med" len="med"/>
            </a:ln>
          </p:spPr>
        </p:sp>
        <p:sp>
          <p:nvSpPr>
            <p:cNvPr id="14414" name="Line 53"/>
            <p:cNvSpPr/>
            <p:nvPr/>
          </p:nvSpPr>
          <p:spPr>
            <a:xfrm flipV="1">
              <a:off x="5140" y="2095"/>
              <a:ext cx="1" cy="100"/>
            </a:xfrm>
            <a:prstGeom prst="line">
              <a:avLst/>
            </a:prstGeom>
            <a:ln w="0" cap="flat" cmpd="sng">
              <a:solidFill>
                <a:srgbClr val="000000"/>
              </a:solidFill>
              <a:prstDash val="solid"/>
              <a:headEnd type="none" w="med" len="med"/>
              <a:tailEnd type="none" w="med" len="med"/>
            </a:ln>
          </p:spPr>
        </p:sp>
        <p:sp>
          <p:nvSpPr>
            <p:cNvPr id="14415" name="Line 54"/>
            <p:cNvSpPr/>
            <p:nvPr/>
          </p:nvSpPr>
          <p:spPr>
            <a:xfrm flipV="1">
              <a:off x="5140" y="2295"/>
              <a:ext cx="1" cy="160"/>
            </a:xfrm>
            <a:prstGeom prst="line">
              <a:avLst/>
            </a:prstGeom>
            <a:ln w="0" cap="flat" cmpd="sng">
              <a:solidFill>
                <a:srgbClr val="000000"/>
              </a:solidFill>
              <a:prstDash val="solid"/>
              <a:headEnd type="none" w="med" len="med"/>
              <a:tailEnd type="none" w="med" len="med"/>
            </a:ln>
          </p:spPr>
        </p:sp>
        <p:sp>
          <p:nvSpPr>
            <p:cNvPr id="14416" name="Freeform 55"/>
            <p:cNvSpPr/>
            <p:nvPr/>
          </p:nvSpPr>
          <p:spPr>
            <a:xfrm>
              <a:off x="5121" y="2455"/>
              <a:ext cx="38" cy="101"/>
            </a:xfrm>
            <a:custGeom>
              <a:avLst/>
              <a:gdLst>
                <a:gd name="txL" fmla="*/ 0 w 113"/>
                <a:gd name="txT" fmla="*/ 0 h 301"/>
                <a:gd name="txR" fmla="*/ 113 w 113"/>
                <a:gd name="txB" fmla="*/ 301 h 301"/>
              </a:gdLst>
              <a:ahLst/>
              <a:cxnLst>
                <a:cxn ang="0">
                  <a:pos x="0" y="101"/>
                </a:cxn>
                <a:cxn ang="0">
                  <a:pos x="38" y="101"/>
                </a:cxn>
                <a:cxn ang="0">
                  <a:pos x="19" y="0"/>
                </a:cxn>
                <a:cxn ang="0">
                  <a:pos x="0" y="101"/>
                </a:cxn>
              </a:cxnLst>
              <a:rect l="txL" t="txT" r="txR" b="txB"/>
              <a:pathLst>
                <a:path w="113" h="301">
                  <a:moveTo>
                    <a:pt x="0" y="301"/>
                  </a:moveTo>
                  <a:lnTo>
                    <a:pt x="113" y="301"/>
                  </a:lnTo>
                  <a:lnTo>
                    <a:pt x="57" y="0"/>
                  </a:lnTo>
                  <a:lnTo>
                    <a:pt x="0" y="301"/>
                  </a:lnTo>
                  <a:close/>
                </a:path>
              </a:pathLst>
            </a:custGeom>
            <a:solidFill>
              <a:srgbClr val="000000">
                <a:alpha val="100000"/>
              </a:srgbClr>
            </a:solidFill>
            <a:ln w="9525">
              <a:noFill/>
            </a:ln>
          </p:spPr>
          <p:txBody>
            <a:bodyPr/>
            <a:lstStyle/>
            <a:p>
              <a:endParaRPr lang="zh-CN" altLang="en-US"/>
            </a:p>
          </p:txBody>
        </p:sp>
        <p:sp>
          <p:nvSpPr>
            <p:cNvPr id="14417" name="Freeform 56"/>
            <p:cNvSpPr/>
            <p:nvPr/>
          </p:nvSpPr>
          <p:spPr>
            <a:xfrm>
              <a:off x="5121" y="2455"/>
              <a:ext cx="38" cy="101"/>
            </a:xfrm>
            <a:custGeom>
              <a:avLst/>
              <a:gdLst>
                <a:gd name="txL" fmla="*/ 0 w 113"/>
                <a:gd name="txT" fmla="*/ 0 h 301"/>
                <a:gd name="txR" fmla="*/ 113 w 113"/>
                <a:gd name="txB" fmla="*/ 301 h 301"/>
              </a:gdLst>
              <a:ahLst/>
              <a:cxnLst>
                <a:cxn ang="0">
                  <a:pos x="0" y="101"/>
                </a:cxn>
                <a:cxn ang="0">
                  <a:pos x="38" y="101"/>
                </a:cxn>
                <a:cxn ang="0">
                  <a:pos x="19" y="0"/>
                </a:cxn>
                <a:cxn ang="0">
                  <a:pos x="0" y="101"/>
                </a:cxn>
              </a:cxnLst>
              <a:rect l="txL" t="txT" r="txR" b="txB"/>
              <a:pathLst>
                <a:path w="113" h="301">
                  <a:moveTo>
                    <a:pt x="0" y="301"/>
                  </a:moveTo>
                  <a:lnTo>
                    <a:pt x="113" y="301"/>
                  </a:lnTo>
                  <a:lnTo>
                    <a:pt x="57" y="0"/>
                  </a:lnTo>
                  <a:lnTo>
                    <a:pt x="0" y="30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4418" name="Freeform 57"/>
            <p:cNvSpPr/>
            <p:nvPr/>
          </p:nvSpPr>
          <p:spPr>
            <a:xfrm>
              <a:off x="5121" y="2195"/>
              <a:ext cx="38" cy="100"/>
            </a:xfrm>
            <a:custGeom>
              <a:avLst/>
              <a:gdLst>
                <a:gd name="txL" fmla="*/ 0 w 113"/>
                <a:gd name="txT" fmla="*/ 0 h 301"/>
                <a:gd name="txR" fmla="*/ 113 w 113"/>
                <a:gd name="txB" fmla="*/ 301 h 301"/>
              </a:gdLst>
              <a:ahLst/>
              <a:cxnLst>
                <a:cxn ang="0">
                  <a:pos x="0" y="0"/>
                </a:cxn>
                <a:cxn ang="0">
                  <a:pos x="38" y="0"/>
                </a:cxn>
                <a:cxn ang="0">
                  <a:pos x="19" y="100"/>
                </a:cxn>
                <a:cxn ang="0">
                  <a:pos x="0" y="0"/>
                </a:cxn>
              </a:cxnLst>
              <a:rect l="txL" t="txT" r="txR" b="txB"/>
              <a:pathLst>
                <a:path w="113" h="301">
                  <a:moveTo>
                    <a:pt x="0" y="0"/>
                  </a:moveTo>
                  <a:lnTo>
                    <a:pt x="113" y="0"/>
                  </a:lnTo>
                  <a:lnTo>
                    <a:pt x="57" y="301"/>
                  </a:lnTo>
                  <a:lnTo>
                    <a:pt x="0" y="0"/>
                  </a:lnTo>
                  <a:close/>
                </a:path>
              </a:pathLst>
            </a:custGeom>
            <a:solidFill>
              <a:srgbClr val="000000">
                <a:alpha val="100000"/>
              </a:srgbClr>
            </a:solidFill>
            <a:ln w="9525">
              <a:noFill/>
            </a:ln>
          </p:spPr>
          <p:txBody>
            <a:bodyPr/>
            <a:lstStyle/>
            <a:p>
              <a:endParaRPr lang="zh-CN" altLang="en-US"/>
            </a:p>
          </p:txBody>
        </p:sp>
        <p:sp>
          <p:nvSpPr>
            <p:cNvPr id="14419" name="Freeform 58"/>
            <p:cNvSpPr/>
            <p:nvPr/>
          </p:nvSpPr>
          <p:spPr>
            <a:xfrm>
              <a:off x="5121" y="2195"/>
              <a:ext cx="38" cy="100"/>
            </a:xfrm>
            <a:custGeom>
              <a:avLst/>
              <a:gdLst>
                <a:gd name="txL" fmla="*/ 0 w 113"/>
                <a:gd name="txT" fmla="*/ 0 h 301"/>
                <a:gd name="txR" fmla="*/ 113 w 113"/>
                <a:gd name="txB" fmla="*/ 301 h 301"/>
              </a:gdLst>
              <a:ahLst/>
              <a:cxnLst>
                <a:cxn ang="0">
                  <a:pos x="0" y="0"/>
                </a:cxn>
                <a:cxn ang="0">
                  <a:pos x="38" y="0"/>
                </a:cxn>
                <a:cxn ang="0">
                  <a:pos x="19" y="100"/>
                </a:cxn>
                <a:cxn ang="0">
                  <a:pos x="0" y="0"/>
                </a:cxn>
              </a:cxnLst>
              <a:rect l="txL" t="txT" r="txR" b="txB"/>
              <a:pathLst>
                <a:path w="113" h="301">
                  <a:moveTo>
                    <a:pt x="0" y="0"/>
                  </a:moveTo>
                  <a:lnTo>
                    <a:pt x="113" y="0"/>
                  </a:lnTo>
                  <a:lnTo>
                    <a:pt x="57" y="301"/>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4420" name="Line 59"/>
            <p:cNvSpPr/>
            <p:nvPr/>
          </p:nvSpPr>
          <p:spPr>
            <a:xfrm>
              <a:off x="5214" y="2295"/>
              <a:ext cx="1" cy="1"/>
            </a:xfrm>
            <a:prstGeom prst="line">
              <a:avLst/>
            </a:prstGeom>
            <a:ln w="0" cap="flat" cmpd="sng">
              <a:solidFill>
                <a:srgbClr val="000000"/>
              </a:solidFill>
              <a:prstDash val="solid"/>
              <a:headEnd type="none" w="med" len="med"/>
              <a:tailEnd type="none" w="med" len="med"/>
            </a:ln>
          </p:spPr>
        </p:sp>
        <p:sp>
          <p:nvSpPr>
            <p:cNvPr id="14421" name="Line 60"/>
            <p:cNvSpPr/>
            <p:nvPr/>
          </p:nvSpPr>
          <p:spPr>
            <a:xfrm>
              <a:off x="5140" y="2295"/>
              <a:ext cx="1" cy="1"/>
            </a:xfrm>
            <a:prstGeom prst="line">
              <a:avLst/>
            </a:prstGeom>
            <a:ln w="0" cap="flat" cmpd="sng">
              <a:solidFill>
                <a:srgbClr val="000000"/>
              </a:solidFill>
              <a:prstDash val="solid"/>
              <a:headEnd type="none" w="med" len="med"/>
              <a:tailEnd type="none" w="med" len="med"/>
            </a:ln>
          </p:spPr>
        </p:sp>
      </p:grpSp>
      <p:grpSp>
        <p:nvGrpSpPr>
          <p:cNvPr id="14" name="Group 61"/>
          <p:cNvGrpSpPr/>
          <p:nvPr/>
        </p:nvGrpSpPr>
        <p:grpSpPr>
          <a:xfrm>
            <a:off x="6300788" y="3884613"/>
            <a:ext cx="1470025" cy="896937"/>
            <a:chOff x="3969" y="2447"/>
            <a:chExt cx="926" cy="565"/>
          </a:xfrm>
        </p:grpSpPr>
        <p:sp>
          <p:nvSpPr>
            <p:cNvPr id="14382" name="Line 62"/>
            <p:cNvSpPr/>
            <p:nvPr/>
          </p:nvSpPr>
          <p:spPr>
            <a:xfrm>
              <a:off x="3978" y="2799"/>
              <a:ext cx="1" cy="1"/>
            </a:xfrm>
            <a:prstGeom prst="line">
              <a:avLst/>
            </a:prstGeom>
            <a:ln w="0" cap="flat" cmpd="sng">
              <a:solidFill>
                <a:srgbClr val="000000"/>
              </a:solidFill>
              <a:prstDash val="solid"/>
              <a:headEnd type="none" w="med" len="med"/>
              <a:tailEnd type="none" w="med" len="med"/>
            </a:ln>
          </p:spPr>
        </p:sp>
        <p:sp>
          <p:nvSpPr>
            <p:cNvPr id="14383" name="Rectangle 63"/>
            <p:cNvSpPr/>
            <p:nvPr/>
          </p:nvSpPr>
          <p:spPr>
            <a:xfrm>
              <a:off x="4263" y="2878"/>
              <a:ext cx="448" cy="134"/>
            </a:xfrm>
            <a:prstGeom prst="rect">
              <a:avLst/>
            </a:prstGeom>
            <a:noFill/>
            <a:ln w="9525">
              <a:noFill/>
            </a:ln>
          </p:spPr>
          <p:txBody>
            <a:bodyPr wrap="none" lIns="0" tIns="0" rIns="0" bIns="0">
              <a:spAutoFit/>
            </a:bodyPr>
            <a:lstStyle/>
            <a:p>
              <a:pPr algn="l"/>
              <a:r>
                <a:rPr lang="zh-CN" altLang="en-US" sz="1400" i="0" dirty="0">
                  <a:solidFill>
                    <a:srgbClr val="000066"/>
                  </a:solidFill>
                  <a:latin typeface="宋体" panose="02010600030101010101" pitchFamily="2" charset="-122"/>
                  <a:ea typeface="宋体" panose="02010600030101010101" pitchFamily="2" charset="-122"/>
                </a:rPr>
                <a:t>轴公差带</a:t>
              </a:r>
              <a:endParaRPr lang="zh-CN" altLang="en-US" sz="1400" i="0" dirty="0">
                <a:solidFill>
                  <a:srgbClr val="000066"/>
                </a:solidFill>
                <a:latin typeface="Arial" panose="020B0604020202020204" pitchFamily="34" charset="0"/>
                <a:ea typeface="宋体" panose="02010600030101010101" pitchFamily="2" charset="-122"/>
              </a:endParaRPr>
            </a:p>
          </p:txBody>
        </p:sp>
        <p:sp>
          <p:nvSpPr>
            <p:cNvPr id="14384" name="Line 64"/>
            <p:cNvSpPr/>
            <p:nvPr/>
          </p:nvSpPr>
          <p:spPr>
            <a:xfrm flipH="1" flipV="1">
              <a:off x="4577" y="2455"/>
              <a:ext cx="309" cy="273"/>
            </a:xfrm>
            <a:prstGeom prst="line">
              <a:avLst/>
            </a:prstGeom>
            <a:ln w="0" cap="flat" cmpd="sng">
              <a:solidFill>
                <a:srgbClr val="0000FF"/>
              </a:solidFill>
              <a:prstDash val="solid"/>
              <a:headEnd type="none" w="med" len="med"/>
              <a:tailEnd type="none" w="med" len="med"/>
            </a:ln>
          </p:spPr>
        </p:sp>
        <p:sp>
          <p:nvSpPr>
            <p:cNvPr id="14385" name="Freeform 65"/>
            <p:cNvSpPr/>
            <p:nvPr/>
          </p:nvSpPr>
          <p:spPr>
            <a:xfrm>
              <a:off x="4877" y="2447"/>
              <a:ext cx="18" cy="360"/>
            </a:xfrm>
            <a:custGeom>
              <a:avLst/>
              <a:gdLst>
                <a:gd name="txL" fmla="*/ 0 w 54"/>
                <a:gd name="txT" fmla="*/ 0 h 1079"/>
                <a:gd name="txR" fmla="*/ 54 w 54"/>
                <a:gd name="txB" fmla="*/ 1079 h 1079"/>
              </a:gdLst>
              <a:ahLst/>
              <a:cxnLst>
                <a:cxn ang="0">
                  <a:pos x="18" y="0"/>
                </a:cxn>
                <a:cxn ang="0">
                  <a:pos x="0" y="16"/>
                </a:cxn>
                <a:cxn ang="0">
                  <a:pos x="18" y="360"/>
                </a:cxn>
                <a:cxn ang="0">
                  <a:pos x="18" y="0"/>
                </a:cxn>
              </a:cxnLst>
              <a:rect l="txL" t="txT" r="txR" b="txB"/>
              <a:pathLst>
                <a:path w="54" h="1079">
                  <a:moveTo>
                    <a:pt x="54" y="0"/>
                  </a:moveTo>
                  <a:lnTo>
                    <a:pt x="0" y="48"/>
                  </a:lnTo>
                  <a:lnTo>
                    <a:pt x="54" y="1079"/>
                  </a:lnTo>
                  <a:lnTo>
                    <a:pt x="54" y="0"/>
                  </a:lnTo>
                  <a:close/>
                </a:path>
              </a:pathLst>
            </a:custGeom>
            <a:solidFill>
              <a:srgbClr val="0000FF">
                <a:alpha val="100000"/>
              </a:srgbClr>
            </a:solidFill>
            <a:ln w="9525">
              <a:noFill/>
            </a:ln>
          </p:spPr>
          <p:txBody>
            <a:bodyPr/>
            <a:lstStyle/>
            <a:p>
              <a:endParaRPr lang="zh-CN" altLang="en-US"/>
            </a:p>
          </p:txBody>
        </p:sp>
        <p:sp>
          <p:nvSpPr>
            <p:cNvPr id="14386" name="Freeform 66"/>
            <p:cNvSpPr/>
            <p:nvPr/>
          </p:nvSpPr>
          <p:spPr>
            <a:xfrm>
              <a:off x="4877" y="2463"/>
              <a:ext cx="18" cy="344"/>
            </a:xfrm>
            <a:custGeom>
              <a:avLst/>
              <a:gdLst>
                <a:gd name="txL" fmla="*/ 0 w 54"/>
                <a:gd name="txT" fmla="*/ 0 h 1031"/>
                <a:gd name="txR" fmla="*/ 54 w 54"/>
                <a:gd name="txB" fmla="*/ 1031 h 1031"/>
              </a:gdLst>
              <a:ahLst/>
              <a:cxnLst>
                <a:cxn ang="0">
                  <a:pos x="0" y="0"/>
                </a:cxn>
                <a:cxn ang="0">
                  <a:pos x="18" y="344"/>
                </a:cxn>
                <a:cxn ang="0">
                  <a:pos x="0" y="328"/>
                </a:cxn>
                <a:cxn ang="0">
                  <a:pos x="0" y="0"/>
                </a:cxn>
              </a:cxnLst>
              <a:rect l="txL" t="txT" r="txR" b="txB"/>
              <a:pathLst>
                <a:path w="54" h="1031">
                  <a:moveTo>
                    <a:pt x="0" y="0"/>
                  </a:moveTo>
                  <a:lnTo>
                    <a:pt x="54" y="1031"/>
                  </a:lnTo>
                  <a:lnTo>
                    <a:pt x="0" y="983"/>
                  </a:lnTo>
                  <a:lnTo>
                    <a:pt x="0" y="0"/>
                  </a:lnTo>
                  <a:close/>
                </a:path>
              </a:pathLst>
            </a:custGeom>
            <a:solidFill>
              <a:srgbClr val="0000FF">
                <a:alpha val="100000"/>
              </a:srgbClr>
            </a:solidFill>
            <a:ln w="9525">
              <a:noFill/>
            </a:ln>
          </p:spPr>
          <p:txBody>
            <a:bodyPr/>
            <a:lstStyle/>
            <a:p>
              <a:endParaRPr lang="zh-CN" altLang="en-US"/>
            </a:p>
          </p:txBody>
        </p:sp>
        <p:sp>
          <p:nvSpPr>
            <p:cNvPr id="14387" name="Freeform 67"/>
            <p:cNvSpPr/>
            <p:nvPr/>
          </p:nvSpPr>
          <p:spPr>
            <a:xfrm>
              <a:off x="4877" y="2447"/>
              <a:ext cx="18" cy="360"/>
            </a:xfrm>
            <a:custGeom>
              <a:avLst/>
              <a:gdLst>
                <a:gd name="txL" fmla="*/ 0 w 54"/>
                <a:gd name="txT" fmla="*/ 0 h 1079"/>
                <a:gd name="txR" fmla="*/ 54 w 54"/>
                <a:gd name="txB" fmla="*/ 1079 h 1079"/>
              </a:gdLst>
              <a:ahLst/>
              <a:cxnLst>
                <a:cxn ang="0">
                  <a:pos x="18" y="0"/>
                </a:cxn>
                <a:cxn ang="0">
                  <a:pos x="0" y="16"/>
                </a:cxn>
                <a:cxn ang="0">
                  <a:pos x="0" y="344"/>
                </a:cxn>
                <a:cxn ang="0">
                  <a:pos x="18" y="360"/>
                </a:cxn>
                <a:cxn ang="0">
                  <a:pos x="18" y="0"/>
                </a:cxn>
              </a:cxnLst>
              <a:rect l="txL" t="txT" r="txR" b="txB"/>
              <a:pathLst>
                <a:path w="54" h="1079">
                  <a:moveTo>
                    <a:pt x="54" y="0"/>
                  </a:moveTo>
                  <a:lnTo>
                    <a:pt x="0" y="48"/>
                  </a:lnTo>
                  <a:lnTo>
                    <a:pt x="0" y="1031"/>
                  </a:lnTo>
                  <a:lnTo>
                    <a:pt x="54" y="1079"/>
                  </a:lnTo>
                  <a:lnTo>
                    <a:pt x="54" y="0"/>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4388" name="Freeform 68"/>
            <p:cNvSpPr/>
            <p:nvPr/>
          </p:nvSpPr>
          <p:spPr>
            <a:xfrm>
              <a:off x="3969" y="2791"/>
              <a:ext cx="926" cy="16"/>
            </a:xfrm>
            <a:custGeom>
              <a:avLst/>
              <a:gdLst>
                <a:gd name="txL" fmla="*/ 0 w 2777"/>
                <a:gd name="txT" fmla="*/ 0 h 48"/>
                <a:gd name="txR" fmla="*/ 2777 w 2777"/>
                <a:gd name="txB" fmla="*/ 48 h 48"/>
              </a:gdLst>
              <a:ahLst/>
              <a:cxnLst>
                <a:cxn ang="0">
                  <a:pos x="926" y="16"/>
                </a:cxn>
                <a:cxn ang="0">
                  <a:pos x="908" y="0"/>
                </a:cxn>
                <a:cxn ang="0">
                  <a:pos x="0" y="16"/>
                </a:cxn>
                <a:cxn ang="0">
                  <a:pos x="926" y="16"/>
                </a:cxn>
              </a:cxnLst>
              <a:rect l="txL" t="txT" r="txR" b="txB"/>
              <a:pathLst>
                <a:path w="2777" h="48">
                  <a:moveTo>
                    <a:pt x="2777" y="48"/>
                  </a:moveTo>
                  <a:lnTo>
                    <a:pt x="2723" y="0"/>
                  </a:lnTo>
                  <a:lnTo>
                    <a:pt x="0" y="48"/>
                  </a:lnTo>
                  <a:lnTo>
                    <a:pt x="2777" y="48"/>
                  </a:lnTo>
                  <a:close/>
                </a:path>
              </a:pathLst>
            </a:custGeom>
            <a:solidFill>
              <a:srgbClr val="0000FF">
                <a:alpha val="100000"/>
              </a:srgbClr>
            </a:solidFill>
            <a:ln w="9525">
              <a:noFill/>
            </a:ln>
          </p:spPr>
          <p:txBody>
            <a:bodyPr/>
            <a:lstStyle/>
            <a:p>
              <a:endParaRPr lang="zh-CN" altLang="en-US"/>
            </a:p>
          </p:txBody>
        </p:sp>
        <p:sp>
          <p:nvSpPr>
            <p:cNvPr id="14389" name="Freeform 69"/>
            <p:cNvSpPr/>
            <p:nvPr/>
          </p:nvSpPr>
          <p:spPr>
            <a:xfrm>
              <a:off x="3969" y="2791"/>
              <a:ext cx="908" cy="16"/>
            </a:xfrm>
            <a:custGeom>
              <a:avLst/>
              <a:gdLst>
                <a:gd name="txL" fmla="*/ 0 w 2723"/>
                <a:gd name="txT" fmla="*/ 0 h 48"/>
                <a:gd name="txR" fmla="*/ 2723 w 2723"/>
                <a:gd name="txB" fmla="*/ 48 h 48"/>
              </a:gdLst>
              <a:ahLst/>
              <a:cxnLst>
                <a:cxn ang="0">
                  <a:pos x="908" y="0"/>
                </a:cxn>
                <a:cxn ang="0">
                  <a:pos x="0" y="16"/>
                </a:cxn>
                <a:cxn ang="0">
                  <a:pos x="18" y="0"/>
                </a:cxn>
                <a:cxn ang="0">
                  <a:pos x="908" y="0"/>
                </a:cxn>
              </a:cxnLst>
              <a:rect l="txL" t="txT" r="txR" b="txB"/>
              <a:pathLst>
                <a:path w="2723" h="48">
                  <a:moveTo>
                    <a:pt x="2723" y="0"/>
                  </a:moveTo>
                  <a:lnTo>
                    <a:pt x="0" y="48"/>
                  </a:lnTo>
                  <a:lnTo>
                    <a:pt x="54" y="0"/>
                  </a:lnTo>
                  <a:lnTo>
                    <a:pt x="2723" y="0"/>
                  </a:lnTo>
                  <a:close/>
                </a:path>
              </a:pathLst>
            </a:custGeom>
            <a:solidFill>
              <a:srgbClr val="0000FF">
                <a:alpha val="100000"/>
              </a:srgbClr>
            </a:solidFill>
            <a:ln w="9525">
              <a:noFill/>
            </a:ln>
          </p:spPr>
          <p:txBody>
            <a:bodyPr/>
            <a:lstStyle/>
            <a:p>
              <a:endParaRPr lang="zh-CN" altLang="en-US"/>
            </a:p>
          </p:txBody>
        </p:sp>
        <p:sp>
          <p:nvSpPr>
            <p:cNvPr id="14390" name="Freeform 70"/>
            <p:cNvSpPr/>
            <p:nvPr/>
          </p:nvSpPr>
          <p:spPr>
            <a:xfrm>
              <a:off x="3969" y="2791"/>
              <a:ext cx="926" cy="16"/>
            </a:xfrm>
            <a:custGeom>
              <a:avLst/>
              <a:gdLst>
                <a:gd name="txL" fmla="*/ 0 w 2777"/>
                <a:gd name="txT" fmla="*/ 0 h 48"/>
                <a:gd name="txR" fmla="*/ 2777 w 2777"/>
                <a:gd name="txB" fmla="*/ 48 h 48"/>
              </a:gdLst>
              <a:ahLst/>
              <a:cxnLst>
                <a:cxn ang="0">
                  <a:pos x="926" y="16"/>
                </a:cxn>
                <a:cxn ang="0">
                  <a:pos x="908" y="0"/>
                </a:cxn>
                <a:cxn ang="0">
                  <a:pos x="18" y="0"/>
                </a:cxn>
                <a:cxn ang="0">
                  <a:pos x="0" y="16"/>
                </a:cxn>
                <a:cxn ang="0">
                  <a:pos x="926" y="16"/>
                </a:cxn>
              </a:cxnLst>
              <a:rect l="txL" t="txT" r="txR" b="txB"/>
              <a:pathLst>
                <a:path w="2777" h="48">
                  <a:moveTo>
                    <a:pt x="2777" y="48"/>
                  </a:moveTo>
                  <a:lnTo>
                    <a:pt x="2723" y="0"/>
                  </a:lnTo>
                  <a:lnTo>
                    <a:pt x="54" y="0"/>
                  </a:lnTo>
                  <a:lnTo>
                    <a:pt x="0" y="48"/>
                  </a:lnTo>
                  <a:lnTo>
                    <a:pt x="2777" y="48"/>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4391" name="Freeform 71"/>
            <p:cNvSpPr/>
            <p:nvPr/>
          </p:nvSpPr>
          <p:spPr>
            <a:xfrm>
              <a:off x="3969" y="2447"/>
              <a:ext cx="18" cy="360"/>
            </a:xfrm>
            <a:custGeom>
              <a:avLst/>
              <a:gdLst>
                <a:gd name="txL" fmla="*/ 0 w 54"/>
                <a:gd name="txT" fmla="*/ 0 h 1079"/>
                <a:gd name="txR" fmla="*/ 54 w 54"/>
                <a:gd name="txB" fmla="*/ 1079 h 1079"/>
              </a:gdLst>
              <a:ahLst/>
              <a:cxnLst>
                <a:cxn ang="0">
                  <a:pos x="0" y="360"/>
                </a:cxn>
                <a:cxn ang="0">
                  <a:pos x="18" y="344"/>
                </a:cxn>
                <a:cxn ang="0">
                  <a:pos x="0" y="0"/>
                </a:cxn>
                <a:cxn ang="0">
                  <a:pos x="0" y="360"/>
                </a:cxn>
              </a:cxnLst>
              <a:rect l="txL" t="txT" r="txR" b="txB"/>
              <a:pathLst>
                <a:path w="54" h="1079">
                  <a:moveTo>
                    <a:pt x="0" y="1079"/>
                  </a:moveTo>
                  <a:lnTo>
                    <a:pt x="54" y="1031"/>
                  </a:lnTo>
                  <a:lnTo>
                    <a:pt x="0" y="0"/>
                  </a:lnTo>
                  <a:lnTo>
                    <a:pt x="0" y="1079"/>
                  </a:lnTo>
                  <a:close/>
                </a:path>
              </a:pathLst>
            </a:custGeom>
            <a:solidFill>
              <a:srgbClr val="0000FF">
                <a:alpha val="100000"/>
              </a:srgbClr>
            </a:solidFill>
            <a:ln w="9525">
              <a:noFill/>
            </a:ln>
          </p:spPr>
          <p:txBody>
            <a:bodyPr/>
            <a:lstStyle/>
            <a:p>
              <a:endParaRPr lang="zh-CN" altLang="en-US"/>
            </a:p>
          </p:txBody>
        </p:sp>
        <p:sp>
          <p:nvSpPr>
            <p:cNvPr id="14392" name="Freeform 72"/>
            <p:cNvSpPr/>
            <p:nvPr/>
          </p:nvSpPr>
          <p:spPr>
            <a:xfrm>
              <a:off x="3969" y="2447"/>
              <a:ext cx="18" cy="344"/>
            </a:xfrm>
            <a:custGeom>
              <a:avLst/>
              <a:gdLst>
                <a:gd name="txL" fmla="*/ 0 w 54"/>
                <a:gd name="txT" fmla="*/ 0 h 1031"/>
                <a:gd name="txR" fmla="*/ 54 w 54"/>
                <a:gd name="txB" fmla="*/ 1031 h 1031"/>
              </a:gdLst>
              <a:ahLst/>
              <a:cxnLst>
                <a:cxn ang="0">
                  <a:pos x="18" y="344"/>
                </a:cxn>
                <a:cxn ang="0">
                  <a:pos x="0" y="0"/>
                </a:cxn>
                <a:cxn ang="0">
                  <a:pos x="18" y="16"/>
                </a:cxn>
                <a:cxn ang="0">
                  <a:pos x="18" y="344"/>
                </a:cxn>
              </a:cxnLst>
              <a:rect l="txL" t="txT" r="txR" b="txB"/>
              <a:pathLst>
                <a:path w="54" h="1031">
                  <a:moveTo>
                    <a:pt x="54" y="1031"/>
                  </a:moveTo>
                  <a:lnTo>
                    <a:pt x="0" y="0"/>
                  </a:lnTo>
                  <a:lnTo>
                    <a:pt x="54" y="48"/>
                  </a:lnTo>
                  <a:lnTo>
                    <a:pt x="54" y="1031"/>
                  </a:lnTo>
                  <a:close/>
                </a:path>
              </a:pathLst>
            </a:custGeom>
            <a:solidFill>
              <a:srgbClr val="0000FF">
                <a:alpha val="100000"/>
              </a:srgbClr>
            </a:solidFill>
            <a:ln w="9525">
              <a:noFill/>
            </a:ln>
          </p:spPr>
          <p:txBody>
            <a:bodyPr/>
            <a:lstStyle/>
            <a:p>
              <a:endParaRPr lang="zh-CN" altLang="en-US"/>
            </a:p>
          </p:txBody>
        </p:sp>
        <p:sp>
          <p:nvSpPr>
            <p:cNvPr id="14393" name="Freeform 73"/>
            <p:cNvSpPr/>
            <p:nvPr/>
          </p:nvSpPr>
          <p:spPr>
            <a:xfrm>
              <a:off x="3969" y="2447"/>
              <a:ext cx="18" cy="360"/>
            </a:xfrm>
            <a:custGeom>
              <a:avLst/>
              <a:gdLst>
                <a:gd name="txL" fmla="*/ 0 w 54"/>
                <a:gd name="txT" fmla="*/ 0 h 1079"/>
                <a:gd name="txR" fmla="*/ 54 w 54"/>
                <a:gd name="txB" fmla="*/ 1079 h 1079"/>
              </a:gdLst>
              <a:ahLst/>
              <a:cxnLst>
                <a:cxn ang="0">
                  <a:pos x="0" y="360"/>
                </a:cxn>
                <a:cxn ang="0">
                  <a:pos x="18" y="344"/>
                </a:cxn>
                <a:cxn ang="0">
                  <a:pos x="18" y="16"/>
                </a:cxn>
                <a:cxn ang="0">
                  <a:pos x="0" y="0"/>
                </a:cxn>
                <a:cxn ang="0">
                  <a:pos x="0" y="360"/>
                </a:cxn>
              </a:cxnLst>
              <a:rect l="txL" t="txT" r="txR" b="txB"/>
              <a:pathLst>
                <a:path w="54" h="1079">
                  <a:moveTo>
                    <a:pt x="0" y="1079"/>
                  </a:moveTo>
                  <a:lnTo>
                    <a:pt x="54" y="1031"/>
                  </a:lnTo>
                  <a:lnTo>
                    <a:pt x="54" y="48"/>
                  </a:lnTo>
                  <a:lnTo>
                    <a:pt x="0" y="0"/>
                  </a:lnTo>
                  <a:lnTo>
                    <a:pt x="0" y="1079"/>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4394" name="Freeform 74"/>
            <p:cNvSpPr/>
            <p:nvPr/>
          </p:nvSpPr>
          <p:spPr>
            <a:xfrm>
              <a:off x="3969" y="2447"/>
              <a:ext cx="926" cy="16"/>
            </a:xfrm>
            <a:custGeom>
              <a:avLst/>
              <a:gdLst>
                <a:gd name="txL" fmla="*/ 0 w 2777"/>
                <a:gd name="txT" fmla="*/ 0 h 48"/>
                <a:gd name="txR" fmla="*/ 2777 w 2777"/>
                <a:gd name="txB" fmla="*/ 48 h 48"/>
              </a:gdLst>
              <a:ahLst/>
              <a:cxnLst>
                <a:cxn ang="0">
                  <a:pos x="0" y="0"/>
                </a:cxn>
                <a:cxn ang="0">
                  <a:pos x="18" y="16"/>
                </a:cxn>
                <a:cxn ang="0">
                  <a:pos x="926" y="0"/>
                </a:cxn>
                <a:cxn ang="0">
                  <a:pos x="0" y="0"/>
                </a:cxn>
              </a:cxnLst>
              <a:rect l="txL" t="txT" r="txR" b="txB"/>
              <a:pathLst>
                <a:path w="2777" h="48">
                  <a:moveTo>
                    <a:pt x="0" y="0"/>
                  </a:moveTo>
                  <a:lnTo>
                    <a:pt x="54" y="48"/>
                  </a:lnTo>
                  <a:lnTo>
                    <a:pt x="2777" y="0"/>
                  </a:lnTo>
                  <a:lnTo>
                    <a:pt x="0" y="0"/>
                  </a:lnTo>
                  <a:close/>
                </a:path>
              </a:pathLst>
            </a:custGeom>
            <a:solidFill>
              <a:srgbClr val="0000FF">
                <a:alpha val="100000"/>
              </a:srgbClr>
            </a:solidFill>
            <a:ln w="9525">
              <a:noFill/>
            </a:ln>
          </p:spPr>
          <p:txBody>
            <a:bodyPr/>
            <a:lstStyle/>
            <a:p>
              <a:endParaRPr lang="zh-CN" altLang="en-US"/>
            </a:p>
          </p:txBody>
        </p:sp>
        <p:sp>
          <p:nvSpPr>
            <p:cNvPr id="14395" name="Freeform 75"/>
            <p:cNvSpPr/>
            <p:nvPr/>
          </p:nvSpPr>
          <p:spPr>
            <a:xfrm>
              <a:off x="3987" y="2447"/>
              <a:ext cx="908" cy="16"/>
            </a:xfrm>
            <a:custGeom>
              <a:avLst/>
              <a:gdLst>
                <a:gd name="txL" fmla="*/ 0 w 2723"/>
                <a:gd name="txT" fmla="*/ 0 h 48"/>
                <a:gd name="txR" fmla="*/ 2723 w 2723"/>
                <a:gd name="txB" fmla="*/ 48 h 48"/>
              </a:gdLst>
              <a:ahLst/>
              <a:cxnLst>
                <a:cxn ang="0">
                  <a:pos x="0" y="16"/>
                </a:cxn>
                <a:cxn ang="0">
                  <a:pos x="908" y="0"/>
                </a:cxn>
                <a:cxn ang="0">
                  <a:pos x="890" y="16"/>
                </a:cxn>
                <a:cxn ang="0">
                  <a:pos x="0" y="16"/>
                </a:cxn>
              </a:cxnLst>
              <a:rect l="txL" t="txT" r="txR" b="txB"/>
              <a:pathLst>
                <a:path w="2723" h="48">
                  <a:moveTo>
                    <a:pt x="0" y="48"/>
                  </a:moveTo>
                  <a:lnTo>
                    <a:pt x="2723" y="0"/>
                  </a:lnTo>
                  <a:lnTo>
                    <a:pt x="2669" y="48"/>
                  </a:lnTo>
                  <a:lnTo>
                    <a:pt x="0" y="48"/>
                  </a:lnTo>
                  <a:close/>
                </a:path>
              </a:pathLst>
            </a:custGeom>
            <a:solidFill>
              <a:srgbClr val="0000FF">
                <a:alpha val="100000"/>
              </a:srgbClr>
            </a:solidFill>
            <a:ln w="9525">
              <a:noFill/>
            </a:ln>
          </p:spPr>
          <p:txBody>
            <a:bodyPr/>
            <a:lstStyle/>
            <a:p>
              <a:endParaRPr lang="zh-CN" altLang="en-US"/>
            </a:p>
          </p:txBody>
        </p:sp>
        <p:sp>
          <p:nvSpPr>
            <p:cNvPr id="14396" name="Freeform 76"/>
            <p:cNvSpPr/>
            <p:nvPr/>
          </p:nvSpPr>
          <p:spPr>
            <a:xfrm>
              <a:off x="3969" y="2447"/>
              <a:ext cx="926" cy="16"/>
            </a:xfrm>
            <a:custGeom>
              <a:avLst/>
              <a:gdLst>
                <a:gd name="txL" fmla="*/ 0 w 2777"/>
                <a:gd name="txT" fmla="*/ 0 h 48"/>
                <a:gd name="txR" fmla="*/ 2777 w 2777"/>
                <a:gd name="txB" fmla="*/ 48 h 48"/>
              </a:gdLst>
              <a:ahLst/>
              <a:cxnLst>
                <a:cxn ang="0">
                  <a:pos x="0" y="0"/>
                </a:cxn>
                <a:cxn ang="0">
                  <a:pos x="18" y="16"/>
                </a:cxn>
                <a:cxn ang="0">
                  <a:pos x="908" y="16"/>
                </a:cxn>
                <a:cxn ang="0">
                  <a:pos x="926" y="0"/>
                </a:cxn>
                <a:cxn ang="0">
                  <a:pos x="0" y="0"/>
                </a:cxn>
              </a:cxnLst>
              <a:rect l="txL" t="txT" r="txR" b="txB"/>
              <a:pathLst>
                <a:path w="2777" h="48">
                  <a:moveTo>
                    <a:pt x="0" y="0"/>
                  </a:moveTo>
                  <a:lnTo>
                    <a:pt x="54" y="48"/>
                  </a:lnTo>
                  <a:lnTo>
                    <a:pt x="2723" y="48"/>
                  </a:lnTo>
                  <a:lnTo>
                    <a:pt x="2777" y="0"/>
                  </a:lnTo>
                  <a:lnTo>
                    <a:pt x="0" y="0"/>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4397" name="Line 77"/>
            <p:cNvSpPr/>
            <p:nvPr/>
          </p:nvSpPr>
          <p:spPr>
            <a:xfrm flipH="1" flipV="1">
              <a:off x="4475" y="2455"/>
              <a:ext cx="389" cy="344"/>
            </a:xfrm>
            <a:prstGeom prst="line">
              <a:avLst/>
            </a:prstGeom>
            <a:ln w="0" cap="flat" cmpd="sng">
              <a:solidFill>
                <a:srgbClr val="0000FF"/>
              </a:solidFill>
              <a:prstDash val="solid"/>
              <a:headEnd type="none" w="med" len="med"/>
              <a:tailEnd type="none" w="med" len="med"/>
            </a:ln>
          </p:spPr>
        </p:sp>
        <p:sp>
          <p:nvSpPr>
            <p:cNvPr id="14398" name="Line 78"/>
            <p:cNvSpPr/>
            <p:nvPr/>
          </p:nvSpPr>
          <p:spPr>
            <a:xfrm flipH="1" flipV="1">
              <a:off x="4373" y="2455"/>
              <a:ext cx="389" cy="344"/>
            </a:xfrm>
            <a:prstGeom prst="line">
              <a:avLst/>
            </a:prstGeom>
            <a:ln w="0" cap="flat" cmpd="sng">
              <a:solidFill>
                <a:srgbClr val="0000FF"/>
              </a:solidFill>
              <a:prstDash val="solid"/>
              <a:headEnd type="none" w="med" len="med"/>
              <a:tailEnd type="none" w="med" len="med"/>
            </a:ln>
          </p:spPr>
        </p:sp>
        <p:sp>
          <p:nvSpPr>
            <p:cNvPr id="14399" name="Line 79"/>
            <p:cNvSpPr/>
            <p:nvPr/>
          </p:nvSpPr>
          <p:spPr>
            <a:xfrm flipH="1" flipV="1">
              <a:off x="4271" y="2455"/>
              <a:ext cx="389" cy="344"/>
            </a:xfrm>
            <a:prstGeom prst="line">
              <a:avLst/>
            </a:prstGeom>
            <a:ln w="0" cap="flat" cmpd="sng">
              <a:solidFill>
                <a:srgbClr val="0000FF"/>
              </a:solidFill>
              <a:prstDash val="solid"/>
              <a:headEnd type="none" w="med" len="med"/>
              <a:tailEnd type="none" w="med" len="med"/>
            </a:ln>
          </p:spPr>
        </p:sp>
        <p:sp>
          <p:nvSpPr>
            <p:cNvPr id="14400" name="Line 80"/>
            <p:cNvSpPr/>
            <p:nvPr/>
          </p:nvSpPr>
          <p:spPr>
            <a:xfrm flipH="1" flipV="1">
              <a:off x="4169" y="2455"/>
              <a:ext cx="389" cy="344"/>
            </a:xfrm>
            <a:prstGeom prst="line">
              <a:avLst/>
            </a:prstGeom>
            <a:ln w="0" cap="flat" cmpd="sng">
              <a:solidFill>
                <a:srgbClr val="0000FF"/>
              </a:solidFill>
              <a:prstDash val="solid"/>
              <a:headEnd type="none" w="med" len="med"/>
              <a:tailEnd type="none" w="med" len="med"/>
            </a:ln>
          </p:spPr>
        </p:sp>
        <p:sp>
          <p:nvSpPr>
            <p:cNvPr id="14401" name="Line 81"/>
            <p:cNvSpPr/>
            <p:nvPr/>
          </p:nvSpPr>
          <p:spPr>
            <a:xfrm flipH="1" flipV="1">
              <a:off x="4067" y="2455"/>
              <a:ext cx="389" cy="344"/>
            </a:xfrm>
            <a:prstGeom prst="line">
              <a:avLst/>
            </a:prstGeom>
            <a:ln w="0" cap="flat" cmpd="sng">
              <a:solidFill>
                <a:srgbClr val="0000FF"/>
              </a:solidFill>
              <a:prstDash val="solid"/>
              <a:headEnd type="none" w="med" len="med"/>
              <a:tailEnd type="none" w="med" len="med"/>
            </a:ln>
          </p:spPr>
        </p:sp>
        <p:sp>
          <p:nvSpPr>
            <p:cNvPr id="14402" name="Line 82"/>
            <p:cNvSpPr/>
            <p:nvPr/>
          </p:nvSpPr>
          <p:spPr>
            <a:xfrm flipH="1" flipV="1">
              <a:off x="3978" y="2467"/>
              <a:ext cx="377" cy="332"/>
            </a:xfrm>
            <a:prstGeom prst="line">
              <a:avLst/>
            </a:prstGeom>
            <a:ln w="0" cap="flat" cmpd="sng">
              <a:solidFill>
                <a:srgbClr val="0000FF"/>
              </a:solidFill>
              <a:prstDash val="solid"/>
              <a:headEnd type="none" w="med" len="med"/>
              <a:tailEnd type="none" w="med" len="med"/>
            </a:ln>
          </p:spPr>
        </p:sp>
        <p:sp>
          <p:nvSpPr>
            <p:cNvPr id="14403" name="Line 83"/>
            <p:cNvSpPr/>
            <p:nvPr/>
          </p:nvSpPr>
          <p:spPr>
            <a:xfrm flipH="1" flipV="1">
              <a:off x="3978" y="2557"/>
              <a:ext cx="274" cy="242"/>
            </a:xfrm>
            <a:prstGeom prst="line">
              <a:avLst/>
            </a:prstGeom>
            <a:ln w="0" cap="flat" cmpd="sng">
              <a:solidFill>
                <a:srgbClr val="0000FF"/>
              </a:solidFill>
              <a:prstDash val="solid"/>
              <a:headEnd type="none" w="med" len="med"/>
              <a:tailEnd type="none" w="med" len="med"/>
            </a:ln>
          </p:spPr>
        </p:sp>
        <p:sp>
          <p:nvSpPr>
            <p:cNvPr id="14404" name="Line 84"/>
            <p:cNvSpPr/>
            <p:nvPr/>
          </p:nvSpPr>
          <p:spPr>
            <a:xfrm flipH="1" flipV="1">
              <a:off x="3978" y="2647"/>
              <a:ext cx="172" cy="152"/>
            </a:xfrm>
            <a:prstGeom prst="line">
              <a:avLst/>
            </a:prstGeom>
            <a:ln w="0" cap="flat" cmpd="sng">
              <a:solidFill>
                <a:srgbClr val="0000FF"/>
              </a:solidFill>
              <a:prstDash val="solid"/>
              <a:headEnd type="none" w="med" len="med"/>
              <a:tailEnd type="none" w="med" len="med"/>
            </a:ln>
          </p:spPr>
        </p:sp>
        <p:sp>
          <p:nvSpPr>
            <p:cNvPr id="14405" name="Line 85"/>
            <p:cNvSpPr/>
            <p:nvPr/>
          </p:nvSpPr>
          <p:spPr>
            <a:xfrm flipH="1" flipV="1">
              <a:off x="3978" y="2737"/>
              <a:ext cx="71" cy="62"/>
            </a:xfrm>
            <a:prstGeom prst="line">
              <a:avLst/>
            </a:prstGeom>
            <a:ln w="0" cap="flat" cmpd="sng">
              <a:solidFill>
                <a:srgbClr val="0000FF"/>
              </a:solidFill>
              <a:prstDash val="solid"/>
              <a:headEnd type="none" w="med" len="med"/>
              <a:tailEnd type="none" w="med" len="med"/>
            </a:ln>
          </p:spPr>
        </p:sp>
        <p:sp>
          <p:nvSpPr>
            <p:cNvPr id="14406" name="Line 86"/>
            <p:cNvSpPr/>
            <p:nvPr/>
          </p:nvSpPr>
          <p:spPr>
            <a:xfrm flipH="1" flipV="1">
              <a:off x="4781" y="2455"/>
              <a:ext cx="105" cy="94"/>
            </a:xfrm>
            <a:prstGeom prst="line">
              <a:avLst/>
            </a:prstGeom>
            <a:ln w="0" cap="flat" cmpd="sng">
              <a:solidFill>
                <a:srgbClr val="0000FF"/>
              </a:solidFill>
              <a:prstDash val="solid"/>
              <a:headEnd type="none" w="med" len="med"/>
              <a:tailEnd type="none" w="med" len="med"/>
            </a:ln>
          </p:spPr>
        </p:sp>
        <p:sp>
          <p:nvSpPr>
            <p:cNvPr id="14407" name="Line 87"/>
            <p:cNvSpPr/>
            <p:nvPr/>
          </p:nvSpPr>
          <p:spPr>
            <a:xfrm flipH="1" flipV="1">
              <a:off x="4679" y="2455"/>
              <a:ext cx="207" cy="184"/>
            </a:xfrm>
            <a:prstGeom prst="line">
              <a:avLst/>
            </a:prstGeom>
            <a:ln w="0" cap="flat" cmpd="sng">
              <a:solidFill>
                <a:srgbClr val="0000FF"/>
              </a:solidFill>
              <a:prstDash val="solid"/>
              <a:headEnd type="none" w="med" len="med"/>
              <a:tailEnd type="none" w="med" len="med"/>
            </a:ln>
          </p:spPr>
        </p:sp>
        <p:sp>
          <p:nvSpPr>
            <p:cNvPr id="14408" name="Line 88"/>
            <p:cNvSpPr/>
            <p:nvPr/>
          </p:nvSpPr>
          <p:spPr>
            <a:xfrm>
              <a:off x="4886" y="2455"/>
              <a:ext cx="1" cy="1"/>
            </a:xfrm>
            <a:prstGeom prst="line">
              <a:avLst/>
            </a:prstGeom>
            <a:ln w="0" cap="flat" cmpd="sng">
              <a:solidFill>
                <a:srgbClr val="000000"/>
              </a:solidFill>
              <a:prstDash val="solid"/>
              <a:headEnd type="none" w="med" len="med"/>
              <a:tailEnd type="none" w="med" len="med"/>
            </a:ln>
          </p:spPr>
        </p:sp>
        <p:sp>
          <p:nvSpPr>
            <p:cNvPr id="14409" name="Line 89"/>
            <p:cNvSpPr/>
            <p:nvPr/>
          </p:nvSpPr>
          <p:spPr>
            <a:xfrm flipH="1" flipV="1">
              <a:off x="4882" y="2455"/>
              <a:ext cx="4" cy="3"/>
            </a:xfrm>
            <a:prstGeom prst="line">
              <a:avLst/>
            </a:prstGeom>
            <a:ln w="0" cap="flat" cmpd="sng">
              <a:solidFill>
                <a:srgbClr val="0000FF"/>
              </a:solidFill>
              <a:prstDash val="solid"/>
              <a:headEnd type="none" w="med" len="med"/>
              <a:tailEnd type="none" w="med" len="med"/>
            </a:ln>
          </p:spPr>
        </p:sp>
      </p:grpSp>
      <p:grpSp>
        <p:nvGrpSpPr>
          <p:cNvPr id="15" name="Group 90"/>
          <p:cNvGrpSpPr/>
          <p:nvPr/>
        </p:nvGrpSpPr>
        <p:grpSpPr>
          <a:xfrm>
            <a:off x="6300788" y="2781300"/>
            <a:ext cx="1470025" cy="874713"/>
            <a:chOff x="3969" y="1752"/>
            <a:chExt cx="926" cy="551"/>
          </a:xfrm>
        </p:grpSpPr>
        <p:sp>
          <p:nvSpPr>
            <p:cNvPr id="14360" name="Line 91"/>
            <p:cNvSpPr/>
            <p:nvPr/>
          </p:nvSpPr>
          <p:spPr>
            <a:xfrm>
              <a:off x="3978" y="1951"/>
              <a:ext cx="1" cy="1"/>
            </a:xfrm>
            <a:prstGeom prst="line">
              <a:avLst/>
            </a:prstGeom>
            <a:ln w="0" cap="flat" cmpd="sng">
              <a:solidFill>
                <a:srgbClr val="000000"/>
              </a:solidFill>
              <a:prstDash val="solid"/>
              <a:headEnd type="none" w="med" len="med"/>
              <a:tailEnd type="none" w="med" len="med"/>
            </a:ln>
          </p:spPr>
        </p:sp>
        <p:sp>
          <p:nvSpPr>
            <p:cNvPr id="14361" name="Line 92"/>
            <p:cNvSpPr/>
            <p:nvPr/>
          </p:nvSpPr>
          <p:spPr>
            <a:xfrm flipV="1">
              <a:off x="4603" y="2045"/>
              <a:ext cx="283" cy="250"/>
            </a:xfrm>
            <a:prstGeom prst="line">
              <a:avLst/>
            </a:prstGeom>
            <a:ln w="0" cap="flat" cmpd="sng">
              <a:solidFill>
                <a:srgbClr val="FF0000"/>
              </a:solidFill>
              <a:prstDash val="solid"/>
              <a:headEnd type="none" w="med" len="med"/>
              <a:tailEnd type="none" w="med" len="med"/>
            </a:ln>
          </p:spPr>
        </p:sp>
        <p:sp>
          <p:nvSpPr>
            <p:cNvPr id="14362" name="Line 93"/>
            <p:cNvSpPr/>
            <p:nvPr/>
          </p:nvSpPr>
          <p:spPr>
            <a:xfrm flipV="1">
              <a:off x="4297" y="1951"/>
              <a:ext cx="389" cy="344"/>
            </a:xfrm>
            <a:prstGeom prst="line">
              <a:avLst/>
            </a:prstGeom>
            <a:ln w="0" cap="flat" cmpd="sng">
              <a:solidFill>
                <a:srgbClr val="FF0000"/>
              </a:solidFill>
              <a:prstDash val="solid"/>
              <a:headEnd type="none" w="med" len="med"/>
              <a:tailEnd type="none" w="med" len="med"/>
            </a:ln>
          </p:spPr>
        </p:sp>
        <p:sp>
          <p:nvSpPr>
            <p:cNvPr id="14363" name="Line 94"/>
            <p:cNvSpPr/>
            <p:nvPr/>
          </p:nvSpPr>
          <p:spPr>
            <a:xfrm flipV="1">
              <a:off x="4450" y="1951"/>
              <a:ext cx="389" cy="344"/>
            </a:xfrm>
            <a:prstGeom prst="line">
              <a:avLst/>
            </a:prstGeom>
            <a:ln w="0" cap="flat" cmpd="sng">
              <a:solidFill>
                <a:srgbClr val="FF0000"/>
              </a:solidFill>
              <a:prstDash val="solid"/>
              <a:headEnd type="none" w="med" len="med"/>
              <a:tailEnd type="none" w="med" len="med"/>
            </a:ln>
          </p:spPr>
        </p:sp>
        <p:sp>
          <p:nvSpPr>
            <p:cNvPr id="14364" name="Freeform 95"/>
            <p:cNvSpPr/>
            <p:nvPr/>
          </p:nvSpPr>
          <p:spPr>
            <a:xfrm>
              <a:off x="4877" y="1959"/>
              <a:ext cx="18" cy="344"/>
            </a:xfrm>
            <a:custGeom>
              <a:avLst/>
              <a:gdLst>
                <a:gd name="txL" fmla="*/ 0 w 54"/>
                <a:gd name="txT" fmla="*/ 0 h 1031"/>
                <a:gd name="txR" fmla="*/ 54 w 54"/>
                <a:gd name="txB" fmla="*/ 1031 h 1031"/>
              </a:gdLst>
              <a:ahLst/>
              <a:cxnLst>
                <a:cxn ang="0">
                  <a:pos x="0" y="328"/>
                </a:cxn>
                <a:cxn ang="0">
                  <a:pos x="18" y="344"/>
                </a:cxn>
                <a:cxn ang="0">
                  <a:pos x="0" y="0"/>
                </a:cxn>
                <a:cxn ang="0">
                  <a:pos x="0" y="328"/>
                </a:cxn>
              </a:cxnLst>
              <a:rect l="txL" t="txT" r="txR" b="txB"/>
              <a:pathLst>
                <a:path w="54" h="1031">
                  <a:moveTo>
                    <a:pt x="0" y="983"/>
                  </a:moveTo>
                  <a:lnTo>
                    <a:pt x="54" y="1031"/>
                  </a:lnTo>
                  <a:lnTo>
                    <a:pt x="0" y="0"/>
                  </a:lnTo>
                  <a:lnTo>
                    <a:pt x="0" y="983"/>
                  </a:lnTo>
                  <a:close/>
                </a:path>
              </a:pathLst>
            </a:custGeom>
            <a:solidFill>
              <a:srgbClr val="FF0000">
                <a:alpha val="100000"/>
              </a:srgbClr>
            </a:solidFill>
            <a:ln w="9525">
              <a:noFill/>
            </a:ln>
          </p:spPr>
          <p:txBody>
            <a:bodyPr/>
            <a:lstStyle/>
            <a:p>
              <a:endParaRPr lang="zh-CN" altLang="en-US"/>
            </a:p>
          </p:txBody>
        </p:sp>
        <p:sp>
          <p:nvSpPr>
            <p:cNvPr id="14365" name="Freeform 96"/>
            <p:cNvSpPr/>
            <p:nvPr/>
          </p:nvSpPr>
          <p:spPr>
            <a:xfrm>
              <a:off x="4877" y="1943"/>
              <a:ext cx="18" cy="360"/>
            </a:xfrm>
            <a:custGeom>
              <a:avLst/>
              <a:gdLst>
                <a:gd name="txL" fmla="*/ 0 w 54"/>
                <a:gd name="txT" fmla="*/ 0 h 1079"/>
                <a:gd name="txR" fmla="*/ 54 w 54"/>
                <a:gd name="txB" fmla="*/ 1079 h 1079"/>
              </a:gdLst>
              <a:ahLst/>
              <a:cxnLst>
                <a:cxn ang="0">
                  <a:pos x="18" y="360"/>
                </a:cxn>
                <a:cxn ang="0">
                  <a:pos x="0" y="16"/>
                </a:cxn>
                <a:cxn ang="0">
                  <a:pos x="18" y="0"/>
                </a:cxn>
                <a:cxn ang="0">
                  <a:pos x="18" y="360"/>
                </a:cxn>
              </a:cxnLst>
              <a:rect l="txL" t="txT" r="txR" b="txB"/>
              <a:pathLst>
                <a:path w="54" h="1079">
                  <a:moveTo>
                    <a:pt x="54" y="1079"/>
                  </a:moveTo>
                  <a:lnTo>
                    <a:pt x="0" y="48"/>
                  </a:lnTo>
                  <a:lnTo>
                    <a:pt x="54" y="0"/>
                  </a:lnTo>
                  <a:lnTo>
                    <a:pt x="54" y="1079"/>
                  </a:lnTo>
                  <a:close/>
                </a:path>
              </a:pathLst>
            </a:custGeom>
            <a:solidFill>
              <a:srgbClr val="FF0000">
                <a:alpha val="100000"/>
              </a:srgbClr>
            </a:solidFill>
            <a:ln w="9525">
              <a:noFill/>
            </a:ln>
          </p:spPr>
          <p:txBody>
            <a:bodyPr/>
            <a:lstStyle/>
            <a:p>
              <a:endParaRPr lang="zh-CN" altLang="en-US"/>
            </a:p>
          </p:txBody>
        </p:sp>
        <p:sp>
          <p:nvSpPr>
            <p:cNvPr id="14366" name="Freeform 97"/>
            <p:cNvSpPr/>
            <p:nvPr/>
          </p:nvSpPr>
          <p:spPr>
            <a:xfrm>
              <a:off x="4877" y="1943"/>
              <a:ext cx="18" cy="360"/>
            </a:xfrm>
            <a:custGeom>
              <a:avLst/>
              <a:gdLst>
                <a:gd name="txL" fmla="*/ 0 w 54"/>
                <a:gd name="txT" fmla="*/ 0 h 1079"/>
                <a:gd name="txR" fmla="*/ 54 w 54"/>
                <a:gd name="txB" fmla="*/ 1079 h 1079"/>
              </a:gdLst>
              <a:ahLst/>
              <a:cxnLst>
                <a:cxn ang="0">
                  <a:pos x="0" y="344"/>
                </a:cxn>
                <a:cxn ang="0">
                  <a:pos x="18" y="360"/>
                </a:cxn>
                <a:cxn ang="0">
                  <a:pos x="18" y="0"/>
                </a:cxn>
                <a:cxn ang="0">
                  <a:pos x="0" y="16"/>
                </a:cxn>
                <a:cxn ang="0">
                  <a:pos x="0" y="344"/>
                </a:cxn>
              </a:cxnLst>
              <a:rect l="txL" t="txT" r="txR" b="txB"/>
              <a:pathLst>
                <a:path w="54" h="1079">
                  <a:moveTo>
                    <a:pt x="0" y="1031"/>
                  </a:moveTo>
                  <a:lnTo>
                    <a:pt x="54" y="1079"/>
                  </a:lnTo>
                  <a:lnTo>
                    <a:pt x="54" y="0"/>
                  </a:lnTo>
                  <a:lnTo>
                    <a:pt x="0" y="48"/>
                  </a:lnTo>
                  <a:lnTo>
                    <a:pt x="0" y="1031"/>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4367" name="Freeform 98"/>
            <p:cNvSpPr/>
            <p:nvPr/>
          </p:nvSpPr>
          <p:spPr>
            <a:xfrm>
              <a:off x="3987" y="1943"/>
              <a:ext cx="908" cy="16"/>
            </a:xfrm>
            <a:custGeom>
              <a:avLst/>
              <a:gdLst>
                <a:gd name="txL" fmla="*/ 0 w 2723"/>
                <a:gd name="txT" fmla="*/ 0 h 48"/>
                <a:gd name="txR" fmla="*/ 2723 w 2723"/>
                <a:gd name="txB" fmla="*/ 48 h 48"/>
              </a:gdLst>
              <a:ahLst/>
              <a:cxnLst>
                <a:cxn ang="0">
                  <a:pos x="890" y="16"/>
                </a:cxn>
                <a:cxn ang="0">
                  <a:pos x="908" y="0"/>
                </a:cxn>
                <a:cxn ang="0">
                  <a:pos x="0" y="16"/>
                </a:cxn>
                <a:cxn ang="0">
                  <a:pos x="890" y="16"/>
                </a:cxn>
              </a:cxnLst>
              <a:rect l="txL" t="txT" r="txR" b="txB"/>
              <a:pathLst>
                <a:path w="2723" h="48">
                  <a:moveTo>
                    <a:pt x="2669" y="48"/>
                  </a:moveTo>
                  <a:lnTo>
                    <a:pt x="2723" y="0"/>
                  </a:lnTo>
                  <a:lnTo>
                    <a:pt x="0" y="48"/>
                  </a:lnTo>
                  <a:lnTo>
                    <a:pt x="2669" y="48"/>
                  </a:lnTo>
                  <a:close/>
                </a:path>
              </a:pathLst>
            </a:custGeom>
            <a:solidFill>
              <a:srgbClr val="FF0000">
                <a:alpha val="100000"/>
              </a:srgbClr>
            </a:solidFill>
            <a:ln w="9525">
              <a:noFill/>
            </a:ln>
          </p:spPr>
          <p:txBody>
            <a:bodyPr/>
            <a:lstStyle/>
            <a:p>
              <a:endParaRPr lang="zh-CN" altLang="en-US"/>
            </a:p>
          </p:txBody>
        </p:sp>
        <p:sp>
          <p:nvSpPr>
            <p:cNvPr id="14368" name="Freeform 99"/>
            <p:cNvSpPr/>
            <p:nvPr/>
          </p:nvSpPr>
          <p:spPr>
            <a:xfrm>
              <a:off x="3969" y="1943"/>
              <a:ext cx="926" cy="16"/>
            </a:xfrm>
            <a:custGeom>
              <a:avLst/>
              <a:gdLst>
                <a:gd name="txL" fmla="*/ 0 w 2777"/>
                <a:gd name="txT" fmla="*/ 0 h 48"/>
                <a:gd name="txR" fmla="*/ 2777 w 2777"/>
                <a:gd name="txB" fmla="*/ 48 h 48"/>
              </a:gdLst>
              <a:ahLst/>
              <a:cxnLst>
                <a:cxn ang="0">
                  <a:pos x="926" y="0"/>
                </a:cxn>
                <a:cxn ang="0">
                  <a:pos x="18" y="16"/>
                </a:cxn>
                <a:cxn ang="0">
                  <a:pos x="0" y="0"/>
                </a:cxn>
                <a:cxn ang="0">
                  <a:pos x="926" y="0"/>
                </a:cxn>
              </a:cxnLst>
              <a:rect l="txL" t="txT" r="txR" b="txB"/>
              <a:pathLst>
                <a:path w="2777" h="48">
                  <a:moveTo>
                    <a:pt x="2777" y="0"/>
                  </a:moveTo>
                  <a:lnTo>
                    <a:pt x="54" y="48"/>
                  </a:lnTo>
                  <a:lnTo>
                    <a:pt x="0" y="0"/>
                  </a:lnTo>
                  <a:lnTo>
                    <a:pt x="2777" y="0"/>
                  </a:lnTo>
                  <a:close/>
                </a:path>
              </a:pathLst>
            </a:custGeom>
            <a:solidFill>
              <a:srgbClr val="FF0000">
                <a:alpha val="100000"/>
              </a:srgbClr>
            </a:solidFill>
            <a:ln w="9525">
              <a:noFill/>
            </a:ln>
          </p:spPr>
          <p:txBody>
            <a:bodyPr/>
            <a:lstStyle/>
            <a:p>
              <a:endParaRPr lang="zh-CN" altLang="en-US"/>
            </a:p>
          </p:txBody>
        </p:sp>
        <p:sp>
          <p:nvSpPr>
            <p:cNvPr id="14369" name="Freeform 100"/>
            <p:cNvSpPr/>
            <p:nvPr/>
          </p:nvSpPr>
          <p:spPr>
            <a:xfrm>
              <a:off x="3969" y="1943"/>
              <a:ext cx="926" cy="16"/>
            </a:xfrm>
            <a:custGeom>
              <a:avLst/>
              <a:gdLst>
                <a:gd name="txL" fmla="*/ 0 w 2777"/>
                <a:gd name="txT" fmla="*/ 0 h 48"/>
                <a:gd name="txR" fmla="*/ 2777 w 2777"/>
                <a:gd name="txB" fmla="*/ 48 h 48"/>
              </a:gdLst>
              <a:ahLst/>
              <a:cxnLst>
                <a:cxn ang="0">
                  <a:pos x="908" y="16"/>
                </a:cxn>
                <a:cxn ang="0">
                  <a:pos x="926" y="0"/>
                </a:cxn>
                <a:cxn ang="0">
                  <a:pos x="0" y="0"/>
                </a:cxn>
                <a:cxn ang="0">
                  <a:pos x="18" y="16"/>
                </a:cxn>
                <a:cxn ang="0">
                  <a:pos x="908" y="16"/>
                </a:cxn>
              </a:cxnLst>
              <a:rect l="txL" t="txT" r="txR" b="txB"/>
              <a:pathLst>
                <a:path w="2777" h="48">
                  <a:moveTo>
                    <a:pt x="2723" y="48"/>
                  </a:moveTo>
                  <a:lnTo>
                    <a:pt x="2777" y="0"/>
                  </a:lnTo>
                  <a:lnTo>
                    <a:pt x="0" y="0"/>
                  </a:lnTo>
                  <a:lnTo>
                    <a:pt x="54" y="48"/>
                  </a:lnTo>
                  <a:lnTo>
                    <a:pt x="2723" y="48"/>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4370" name="Freeform 101"/>
            <p:cNvSpPr/>
            <p:nvPr/>
          </p:nvSpPr>
          <p:spPr>
            <a:xfrm>
              <a:off x="3969" y="1943"/>
              <a:ext cx="18" cy="344"/>
            </a:xfrm>
            <a:custGeom>
              <a:avLst/>
              <a:gdLst>
                <a:gd name="txL" fmla="*/ 0 w 54"/>
                <a:gd name="txT" fmla="*/ 0 h 1031"/>
                <a:gd name="txR" fmla="*/ 54 w 54"/>
                <a:gd name="txB" fmla="*/ 1031 h 1031"/>
              </a:gdLst>
              <a:ahLst/>
              <a:cxnLst>
                <a:cxn ang="0">
                  <a:pos x="18" y="16"/>
                </a:cxn>
                <a:cxn ang="0">
                  <a:pos x="0" y="0"/>
                </a:cxn>
                <a:cxn ang="0">
                  <a:pos x="18" y="344"/>
                </a:cxn>
                <a:cxn ang="0">
                  <a:pos x="18" y="16"/>
                </a:cxn>
              </a:cxnLst>
              <a:rect l="txL" t="txT" r="txR" b="txB"/>
              <a:pathLst>
                <a:path w="54" h="1031">
                  <a:moveTo>
                    <a:pt x="54" y="48"/>
                  </a:moveTo>
                  <a:lnTo>
                    <a:pt x="0" y="0"/>
                  </a:lnTo>
                  <a:lnTo>
                    <a:pt x="54" y="1031"/>
                  </a:lnTo>
                  <a:lnTo>
                    <a:pt x="54" y="48"/>
                  </a:lnTo>
                  <a:close/>
                </a:path>
              </a:pathLst>
            </a:custGeom>
            <a:solidFill>
              <a:srgbClr val="FF0000">
                <a:alpha val="100000"/>
              </a:srgbClr>
            </a:solidFill>
            <a:ln w="9525">
              <a:noFill/>
            </a:ln>
          </p:spPr>
          <p:txBody>
            <a:bodyPr/>
            <a:lstStyle/>
            <a:p>
              <a:endParaRPr lang="zh-CN" altLang="en-US"/>
            </a:p>
          </p:txBody>
        </p:sp>
        <p:sp>
          <p:nvSpPr>
            <p:cNvPr id="14371" name="Freeform 102"/>
            <p:cNvSpPr/>
            <p:nvPr/>
          </p:nvSpPr>
          <p:spPr>
            <a:xfrm>
              <a:off x="3969" y="1943"/>
              <a:ext cx="18" cy="360"/>
            </a:xfrm>
            <a:custGeom>
              <a:avLst/>
              <a:gdLst>
                <a:gd name="txL" fmla="*/ 0 w 54"/>
                <a:gd name="txT" fmla="*/ 0 h 1079"/>
                <a:gd name="txR" fmla="*/ 54 w 54"/>
                <a:gd name="txB" fmla="*/ 1079 h 1079"/>
              </a:gdLst>
              <a:ahLst/>
              <a:cxnLst>
                <a:cxn ang="0">
                  <a:pos x="0" y="0"/>
                </a:cxn>
                <a:cxn ang="0">
                  <a:pos x="18" y="344"/>
                </a:cxn>
                <a:cxn ang="0">
                  <a:pos x="0" y="360"/>
                </a:cxn>
                <a:cxn ang="0">
                  <a:pos x="0" y="0"/>
                </a:cxn>
              </a:cxnLst>
              <a:rect l="txL" t="txT" r="txR" b="txB"/>
              <a:pathLst>
                <a:path w="54" h="1079">
                  <a:moveTo>
                    <a:pt x="0" y="0"/>
                  </a:moveTo>
                  <a:lnTo>
                    <a:pt x="54" y="1031"/>
                  </a:lnTo>
                  <a:lnTo>
                    <a:pt x="0" y="1079"/>
                  </a:lnTo>
                  <a:lnTo>
                    <a:pt x="0" y="0"/>
                  </a:lnTo>
                  <a:close/>
                </a:path>
              </a:pathLst>
            </a:custGeom>
            <a:solidFill>
              <a:srgbClr val="FF0000">
                <a:alpha val="100000"/>
              </a:srgbClr>
            </a:solidFill>
            <a:ln w="9525">
              <a:noFill/>
            </a:ln>
          </p:spPr>
          <p:txBody>
            <a:bodyPr/>
            <a:lstStyle/>
            <a:p>
              <a:endParaRPr lang="zh-CN" altLang="en-US"/>
            </a:p>
          </p:txBody>
        </p:sp>
        <p:sp>
          <p:nvSpPr>
            <p:cNvPr id="14372" name="Freeform 103"/>
            <p:cNvSpPr/>
            <p:nvPr/>
          </p:nvSpPr>
          <p:spPr>
            <a:xfrm>
              <a:off x="3969" y="1943"/>
              <a:ext cx="18" cy="360"/>
            </a:xfrm>
            <a:custGeom>
              <a:avLst/>
              <a:gdLst>
                <a:gd name="txL" fmla="*/ 0 w 54"/>
                <a:gd name="txT" fmla="*/ 0 h 1079"/>
                <a:gd name="txR" fmla="*/ 54 w 54"/>
                <a:gd name="txB" fmla="*/ 1079 h 1079"/>
              </a:gdLst>
              <a:ahLst/>
              <a:cxnLst>
                <a:cxn ang="0">
                  <a:pos x="18" y="16"/>
                </a:cxn>
                <a:cxn ang="0">
                  <a:pos x="0" y="0"/>
                </a:cxn>
                <a:cxn ang="0">
                  <a:pos x="0" y="360"/>
                </a:cxn>
                <a:cxn ang="0">
                  <a:pos x="18" y="344"/>
                </a:cxn>
                <a:cxn ang="0">
                  <a:pos x="18" y="16"/>
                </a:cxn>
              </a:cxnLst>
              <a:rect l="txL" t="txT" r="txR" b="txB"/>
              <a:pathLst>
                <a:path w="54" h="1079">
                  <a:moveTo>
                    <a:pt x="54" y="48"/>
                  </a:moveTo>
                  <a:lnTo>
                    <a:pt x="0" y="0"/>
                  </a:lnTo>
                  <a:lnTo>
                    <a:pt x="0" y="1079"/>
                  </a:lnTo>
                  <a:lnTo>
                    <a:pt x="54" y="1031"/>
                  </a:lnTo>
                  <a:lnTo>
                    <a:pt x="54" y="48"/>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4373" name="Freeform 104"/>
            <p:cNvSpPr/>
            <p:nvPr/>
          </p:nvSpPr>
          <p:spPr>
            <a:xfrm>
              <a:off x="3969" y="2287"/>
              <a:ext cx="908" cy="16"/>
            </a:xfrm>
            <a:custGeom>
              <a:avLst/>
              <a:gdLst>
                <a:gd name="txL" fmla="*/ 0 w 2723"/>
                <a:gd name="txT" fmla="*/ 0 h 48"/>
                <a:gd name="txR" fmla="*/ 2723 w 2723"/>
                <a:gd name="txB" fmla="*/ 48 h 48"/>
              </a:gdLst>
              <a:ahLst/>
              <a:cxnLst>
                <a:cxn ang="0">
                  <a:pos x="18" y="0"/>
                </a:cxn>
                <a:cxn ang="0">
                  <a:pos x="0" y="16"/>
                </a:cxn>
                <a:cxn ang="0">
                  <a:pos x="908" y="0"/>
                </a:cxn>
                <a:cxn ang="0">
                  <a:pos x="18" y="0"/>
                </a:cxn>
              </a:cxnLst>
              <a:rect l="txL" t="txT" r="txR" b="txB"/>
              <a:pathLst>
                <a:path w="2723" h="48">
                  <a:moveTo>
                    <a:pt x="54" y="0"/>
                  </a:moveTo>
                  <a:lnTo>
                    <a:pt x="0" y="48"/>
                  </a:lnTo>
                  <a:lnTo>
                    <a:pt x="2723" y="0"/>
                  </a:lnTo>
                  <a:lnTo>
                    <a:pt x="54" y="0"/>
                  </a:lnTo>
                  <a:close/>
                </a:path>
              </a:pathLst>
            </a:custGeom>
            <a:solidFill>
              <a:srgbClr val="FF0000">
                <a:alpha val="100000"/>
              </a:srgbClr>
            </a:solidFill>
            <a:ln w="9525">
              <a:noFill/>
            </a:ln>
          </p:spPr>
          <p:txBody>
            <a:bodyPr/>
            <a:lstStyle/>
            <a:p>
              <a:endParaRPr lang="zh-CN" altLang="en-US"/>
            </a:p>
          </p:txBody>
        </p:sp>
        <p:sp>
          <p:nvSpPr>
            <p:cNvPr id="14374" name="Freeform 105"/>
            <p:cNvSpPr/>
            <p:nvPr/>
          </p:nvSpPr>
          <p:spPr>
            <a:xfrm>
              <a:off x="3969" y="2287"/>
              <a:ext cx="926" cy="16"/>
            </a:xfrm>
            <a:custGeom>
              <a:avLst/>
              <a:gdLst>
                <a:gd name="txL" fmla="*/ 0 w 2777"/>
                <a:gd name="txT" fmla="*/ 0 h 48"/>
                <a:gd name="txR" fmla="*/ 2777 w 2777"/>
                <a:gd name="txB" fmla="*/ 48 h 48"/>
              </a:gdLst>
              <a:ahLst/>
              <a:cxnLst>
                <a:cxn ang="0">
                  <a:pos x="0" y="16"/>
                </a:cxn>
                <a:cxn ang="0">
                  <a:pos x="908" y="0"/>
                </a:cxn>
                <a:cxn ang="0">
                  <a:pos x="926" y="16"/>
                </a:cxn>
                <a:cxn ang="0">
                  <a:pos x="0" y="16"/>
                </a:cxn>
              </a:cxnLst>
              <a:rect l="txL" t="txT" r="txR" b="txB"/>
              <a:pathLst>
                <a:path w="2777" h="48">
                  <a:moveTo>
                    <a:pt x="0" y="48"/>
                  </a:moveTo>
                  <a:lnTo>
                    <a:pt x="2723" y="0"/>
                  </a:lnTo>
                  <a:lnTo>
                    <a:pt x="2777" y="48"/>
                  </a:lnTo>
                  <a:lnTo>
                    <a:pt x="0" y="48"/>
                  </a:lnTo>
                  <a:close/>
                </a:path>
              </a:pathLst>
            </a:custGeom>
            <a:solidFill>
              <a:srgbClr val="FF0000">
                <a:alpha val="100000"/>
              </a:srgbClr>
            </a:solidFill>
            <a:ln w="9525">
              <a:noFill/>
            </a:ln>
          </p:spPr>
          <p:txBody>
            <a:bodyPr/>
            <a:lstStyle/>
            <a:p>
              <a:endParaRPr lang="zh-CN" altLang="en-US"/>
            </a:p>
          </p:txBody>
        </p:sp>
        <p:sp>
          <p:nvSpPr>
            <p:cNvPr id="14375" name="Freeform 106"/>
            <p:cNvSpPr/>
            <p:nvPr/>
          </p:nvSpPr>
          <p:spPr>
            <a:xfrm>
              <a:off x="3969" y="2287"/>
              <a:ext cx="926" cy="16"/>
            </a:xfrm>
            <a:custGeom>
              <a:avLst/>
              <a:gdLst>
                <a:gd name="txL" fmla="*/ 0 w 2777"/>
                <a:gd name="txT" fmla="*/ 0 h 48"/>
                <a:gd name="txR" fmla="*/ 2777 w 2777"/>
                <a:gd name="txB" fmla="*/ 48 h 48"/>
              </a:gdLst>
              <a:ahLst/>
              <a:cxnLst>
                <a:cxn ang="0">
                  <a:pos x="18" y="0"/>
                </a:cxn>
                <a:cxn ang="0">
                  <a:pos x="0" y="16"/>
                </a:cxn>
                <a:cxn ang="0">
                  <a:pos x="926" y="16"/>
                </a:cxn>
                <a:cxn ang="0">
                  <a:pos x="908" y="0"/>
                </a:cxn>
                <a:cxn ang="0">
                  <a:pos x="18" y="0"/>
                </a:cxn>
              </a:cxnLst>
              <a:rect l="txL" t="txT" r="txR" b="txB"/>
              <a:pathLst>
                <a:path w="2777" h="48">
                  <a:moveTo>
                    <a:pt x="54" y="0"/>
                  </a:moveTo>
                  <a:lnTo>
                    <a:pt x="0" y="48"/>
                  </a:lnTo>
                  <a:lnTo>
                    <a:pt x="2777" y="48"/>
                  </a:lnTo>
                  <a:lnTo>
                    <a:pt x="2723" y="0"/>
                  </a:lnTo>
                  <a:lnTo>
                    <a:pt x="54" y="0"/>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4376" name="Line 107"/>
            <p:cNvSpPr/>
            <p:nvPr/>
          </p:nvSpPr>
          <p:spPr>
            <a:xfrm flipV="1">
              <a:off x="3991" y="1951"/>
              <a:ext cx="389" cy="344"/>
            </a:xfrm>
            <a:prstGeom prst="line">
              <a:avLst/>
            </a:prstGeom>
            <a:ln w="0" cap="flat" cmpd="sng">
              <a:solidFill>
                <a:srgbClr val="FF0000"/>
              </a:solidFill>
              <a:prstDash val="solid"/>
              <a:headEnd type="none" w="med" len="med"/>
              <a:tailEnd type="none" w="med" len="med"/>
            </a:ln>
          </p:spPr>
        </p:sp>
        <p:sp>
          <p:nvSpPr>
            <p:cNvPr id="14377" name="Line 108"/>
            <p:cNvSpPr/>
            <p:nvPr/>
          </p:nvSpPr>
          <p:spPr>
            <a:xfrm flipV="1">
              <a:off x="4144" y="1951"/>
              <a:ext cx="389" cy="344"/>
            </a:xfrm>
            <a:prstGeom prst="line">
              <a:avLst/>
            </a:prstGeom>
            <a:ln w="0" cap="flat" cmpd="sng">
              <a:solidFill>
                <a:srgbClr val="FF0000"/>
              </a:solidFill>
              <a:prstDash val="solid"/>
              <a:headEnd type="none" w="med" len="med"/>
              <a:tailEnd type="none" w="med" len="med"/>
            </a:ln>
          </p:spPr>
        </p:sp>
        <p:sp>
          <p:nvSpPr>
            <p:cNvPr id="14378" name="Line 109"/>
            <p:cNvSpPr/>
            <p:nvPr/>
          </p:nvSpPr>
          <p:spPr>
            <a:xfrm flipV="1">
              <a:off x="3978" y="1951"/>
              <a:ext cx="249" cy="221"/>
            </a:xfrm>
            <a:prstGeom prst="line">
              <a:avLst/>
            </a:prstGeom>
            <a:ln w="0" cap="flat" cmpd="sng">
              <a:solidFill>
                <a:srgbClr val="FF0000"/>
              </a:solidFill>
              <a:prstDash val="solid"/>
              <a:headEnd type="none" w="med" len="med"/>
              <a:tailEnd type="none" w="med" len="med"/>
            </a:ln>
          </p:spPr>
        </p:sp>
        <p:sp>
          <p:nvSpPr>
            <p:cNvPr id="14379" name="Rectangle 110"/>
            <p:cNvSpPr/>
            <p:nvPr/>
          </p:nvSpPr>
          <p:spPr>
            <a:xfrm>
              <a:off x="4161" y="1752"/>
              <a:ext cx="448" cy="134"/>
            </a:xfrm>
            <a:prstGeom prst="rect">
              <a:avLst/>
            </a:prstGeom>
            <a:noFill/>
            <a:ln w="9525">
              <a:noFill/>
            </a:ln>
          </p:spPr>
          <p:txBody>
            <a:bodyPr wrap="none" lIns="0" tIns="0" rIns="0" bIns="0">
              <a:spAutoFit/>
            </a:bodyPr>
            <a:lstStyle/>
            <a:p>
              <a:pPr algn="l"/>
              <a:r>
                <a:rPr lang="zh-CN" altLang="en-US" sz="1400" i="0" dirty="0">
                  <a:solidFill>
                    <a:srgbClr val="FF0000"/>
                  </a:solidFill>
                  <a:latin typeface="宋体" panose="02010600030101010101" pitchFamily="2" charset="-122"/>
                  <a:ea typeface="宋体" panose="02010600030101010101" pitchFamily="2" charset="-122"/>
                </a:rPr>
                <a:t>孔公差带</a:t>
              </a:r>
              <a:endParaRPr lang="zh-CN" altLang="en-US" sz="1400" i="0" dirty="0">
                <a:latin typeface="Arial" panose="020B0604020202020204" pitchFamily="34" charset="0"/>
                <a:ea typeface="宋体" panose="02010600030101010101" pitchFamily="2" charset="-122"/>
              </a:endParaRPr>
            </a:p>
          </p:txBody>
        </p:sp>
        <p:sp>
          <p:nvSpPr>
            <p:cNvPr id="14380" name="Line 111"/>
            <p:cNvSpPr/>
            <p:nvPr/>
          </p:nvSpPr>
          <p:spPr>
            <a:xfrm flipV="1">
              <a:off x="4755" y="2180"/>
              <a:ext cx="131" cy="115"/>
            </a:xfrm>
            <a:prstGeom prst="line">
              <a:avLst/>
            </a:prstGeom>
            <a:ln w="0" cap="flat" cmpd="sng">
              <a:solidFill>
                <a:srgbClr val="FF0000"/>
              </a:solidFill>
              <a:prstDash val="solid"/>
              <a:headEnd type="none" w="med" len="med"/>
              <a:tailEnd type="none" w="med" len="med"/>
            </a:ln>
          </p:spPr>
        </p:sp>
        <p:sp>
          <p:nvSpPr>
            <p:cNvPr id="14381" name="Line 112"/>
            <p:cNvSpPr/>
            <p:nvPr/>
          </p:nvSpPr>
          <p:spPr>
            <a:xfrm flipV="1">
              <a:off x="3978" y="1951"/>
              <a:ext cx="96" cy="85"/>
            </a:xfrm>
            <a:prstGeom prst="line">
              <a:avLst/>
            </a:prstGeom>
            <a:ln w="0" cap="flat" cmpd="sng">
              <a:solidFill>
                <a:srgbClr val="FF0000"/>
              </a:solidFill>
              <a:prstDash val="solid"/>
              <a:headEnd type="none" w="med" len="med"/>
              <a:tailEnd type="none" w="med" len="med"/>
            </a:ln>
          </p:spPr>
        </p:sp>
      </p:grpSp>
      <p:grpSp>
        <p:nvGrpSpPr>
          <p:cNvPr id="16" name="Group 113"/>
          <p:cNvGrpSpPr/>
          <p:nvPr/>
        </p:nvGrpSpPr>
        <p:grpSpPr>
          <a:xfrm>
            <a:off x="5003800" y="3548063"/>
            <a:ext cx="3529013" cy="212725"/>
            <a:chOff x="3152" y="2235"/>
            <a:chExt cx="2223" cy="134"/>
          </a:xfrm>
        </p:grpSpPr>
        <p:sp>
          <p:nvSpPr>
            <p:cNvPr id="14358" name="Rectangle 114"/>
            <p:cNvSpPr/>
            <p:nvPr/>
          </p:nvSpPr>
          <p:spPr>
            <a:xfrm>
              <a:off x="3152" y="2235"/>
              <a:ext cx="224" cy="134"/>
            </a:xfrm>
            <a:prstGeom prst="rect">
              <a:avLst/>
            </a:prstGeom>
            <a:noFill/>
            <a:ln w="9525">
              <a:noFill/>
            </a:ln>
          </p:spPr>
          <p:txBody>
            <a:bodyPr wrap="none" lIns="0" tIns="0" rIns="0" bIns="0">
              <a:spAutoFit/>
            </a:bodyPr>
            <a:lstStyle/>
            <a:p>
              <a:pPr algn="l"/>
              <a:r>
                <a:rPr lang="zh-CN" altLang="en-US" sz="1400" i="0" dirty="0">
                  <a:solidFill>
                    <a:srgbClr val="000099"/>
                  </a:solidFill>
                  <a:latin typeface="宋体" panose="02010600030101010101" pitchFamily="2" charset="-122"/>
                  <a:ea typeface="宋体" panose="02010600030101010101" pitchFamily="2" charset="-122"/>
                </a:rPr>
                <a:t>零线</a:t>
              </a:r>
              <a:endParaRPr lang="zh-CN" altLang="en-US" sz="1400" i="0" dirty="0">
                <a:solidFill>
                  <a:srgbClr val="000099"/>
                </a:solidFill>
                <a:latin typeface="Arial" panose="020B0604020202020204" pitchFamily="34" charset="0"/>
                <a:ea typeface="宋体" panose="02010600030101010101" pitchFamily="2" charset="-122"/>
              </a:endParaRPr>
            </a:p>
          </p:txBody>
        </p:sp>
        <p:sp>
          <p:nvSpPr>
            <p:cNvPr id="14359" name="Line 115"/>
            <p:cNvSpPr/>
            <p:nvPr/>
          </p:nvSpPr>
          <p:spPr>
            <a:xfrm>
              <a:off x="3470" y="2296"/>
              <a:ext cx="1905" cy="0"/>
            </a:xfrm>
            <a:prstGeom prst="line">
              <a:avLst/>
            </a:prstGeom>
            <a:ln w="28575" cap="flat" cmpd="sng">
              <a:solidFill>
                <a:srgbClr val="000099"/>
              </a:solidFill>
              <a:prstDash val="solid"/>
              <a:headEnd type="none" w="sm" len="med"/>
              <a:tailEnd type="none" w="sm" len="med"/>
            </a:ln>
          </p:spPr>
        </p:sp>
      </p:grpSp>
      <p:sp>
        <p:nvSpPr>
          <p:cNvPr id="544884" name="AutoShape 116"/>
          <p:cNvSpPr>
            <a:spLocks noChangeArrowheads="1"/>
          </p:cNvSpPr>
          <p:nvPr/>
        </p:nvSpPr>
        <p:spPr bwMode="auto">
          <a:xfrm>
            <a:off x="468313" y="1916113"/>
            <a:ext cx="1223963" cy="360363"/>
          </a:xfrm>
          <a:prstGeom prst="roundRect">
            <a:avLst>
              <a:gd name="adj" fmla="val 16667"/>
            </a:avLst>
          </a:prstGeom>
          <a:gradFill rotWithShape="1">
            <a:gsLst>
              <a:gs pos="0">
                <a:srgbClr val="9966FF"/>
              </a:gs>
              <a:gs pos="50000">
                <a:schemeClr val="bg1"/>
              </a:gs>
              <a:gs pos="100000">
                <a:srgbClr val="9966FF"/>
              </a:gs>
            </a:gsLst>
            <a:lin ang="5400000" scaled="1"/>
          </a:gradFill>
          <a:ln w="9525" algn="ctr">
            <a:solidFill>
              <a:srgbClr val="9966FF"/>
            </a:solidFill>
            <a:round/>
            <a:headEnd type="none" w="sm" len="med"/>
            <a:tailEnd type="none" w="sm"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800" b="1" i="0" u="none" strike="noStrike" kern="1200" cap="none" spc="0" normalizeH="0" baseline="0" noProof="0">
                <a:ln>
                  <a:noFill/>
                </a:ln>
                <a:solidFill>
                  <a:schemeClr val="tx1"/>
                </a:solidFill>
                <a:effectLst/>
                <a:uLnTx/>
                <a:uFillTx/>
                <a:latin typeface="Arial" panose="020B0604020202020204" pitchFamily="34" charset="0"/>
                <a:ea typeface="仿宋_GB2312" pitchFamily="49" charset="-122"/>
                <a:cs typeface="+mn-cs"/>
              </a:rPr>
              <a:t>间隙配合</a:t>
            </a:r>
          </a:p>
        </p:txBody>
      </p:sp>
      <p:sp>
        <p:nvSpPr>
          <p:cNvPr id="14357" name="Rectangle 11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§1</a:t>
            </a:r>
            <a:r>
              <a:rPr lang="en-US" altLang="zh-CN" i="0" dirty="0">
                <a:solidFill>
                  <a:schemeClr val="tx2"/>
                </a:solidFill>
                <a:latin typeface="Times New Roman" panose="02020603050405020304" pitchFamily="18" charset="0"/>
                <a:ea typeface="宋体" panose="02010600030101010101" pitchFamily="2" charset="-122"/>
              </a:rPr>
              <a:t>1.1.7</a:t>
            </a:r>
            <a:r>
              <a:rPr lang="zh-CN" altLang="en-US" i="0" dirty="0">
                <a:solidFill>
                  <a:srgbClr val="000066"/>
                </a:solidFill>
                <a:latin typeface="仿宋_GB2312" pitchFamily="49" charset="-122"/>
                <a:ea typeface="仿宋_GB2312" pitchFamily="49" charset="-122"/>
              </a:rPr>
              <a:t>基孔制与基轴制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44884"/>
                                        </p:tgtEl>
                                        <p:attrNameLst>
                                          <p:attrName>style.visibility</p:attrName>
                                        </p:attrNameLst>
                                      </p:cBhvr>
                                      <p:to>
                                        <p:strVal val="visible"/>
                                      </p:to>
                                    </p:set>
                                    <p:anim calcmode="lin" valueType="num">
                                      <p:cBhvr>
                                        <p:cTn id="7" dur="500" fill="hold"/>
                                        <p:tgtEl>
                                          <p:spTgt spid="544884"/>
                                        </p:tgtEl>
                                        <p:attrNameLst>
                                          <p:attrName>ppt_w</p:attrName>
                                        </p:attrNameLst>
                                      </p:cBhvr>
                                      <p:tavLst>
                                        <p:tav tm="0">
                                          <p:val>
                                            <p:fltVal val="0"/>
                                          </p:val>
                                        </p:tav>
                                        <p:tav tm="100000">
                                          <p:val>
                                            <p:strVal val="#ppt_w"/>
                                          </p:val>
                                        </p:tav>
                                      </p:tavLst>
                                    </p:anim>
                                    <p:anim calcmode="lin" valueType="num">
                                      <p:cBhvr>
                                        <p:cTn id="8" dur="500" fill="hold"/>
                                        <p:tgtEl>
                                          <p:spTgt spid="54488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44772"/>
                                        </p:tgtEl>
                                        <p:attrNameLst>
                                          <p:attrName>style.visibility</p:attrName>
                                        </p:attrNameLst>
                                      </p:cBhvr>
                                      <p:to>
                                        <p:strVal val="visible"/>
                                      </p:to>
                                    </p:set>
                                    <p:animEffect transition="in" filter="blinds(horizontal)">
                                      <p:cBhvr>
                                        <p:cTn id="13" dur="500"/>
                                        <p:tgtEl>
                                          <p:spTgt spid="54477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blinds(horizontal)">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linds(horizontal)">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linds(horizontal)">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blinds(horizontal)">
                                      <p:cBhvr>
                                        <p:cTn id="65" dur="500"/>
                                        <p:tgtEl>
                                          <p:spTgt spid="11"/>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blinds(horizontal)">
                                      <p:cBhvr>
                                        <p:cTn id="70" dur="500"/>
                                        <p:tgtEl>
                                          <p:spTgt spid="13"/>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nodeType="click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blinds(horizontal)">
                                      <p:cBhvr>
                                        <p:cTn id="75" dur="500"/>
                                        <p:tgtEl>
                                          <p:spTgt spid="9"/>
                                        </p:tgtEl>
                                      </p:cBhvr>
                                    </p:animEffect>
                                  </p:childTnLst>
                                </p:cTn>
                              </p:par>
                            </p:childTnLst>
                          </p:cTn>
                        </p:par>
                      </p:childTnLst>
                    </p:cTn>
                  </p:par>
                  <p:par>
                    <p:cTn id="76" fill="hold">
                      <p:stCondLst>
                        <p:cond delay="indefinite"/>
                      </p:stCondLst>
                      <p:childTnLst>
                        <p:par>
                          <p:cTn id="77" fill="hold">
                            <p:stCondLst>
                              <p:cond delay="0"/>
                            </p:stCondLst>
                            <p:childTnLst>
                              <p:par>
                                <p:cTn id="78" presetID="23" presetClass="entr" presetSubtype="16" fill="hold" nodeType="click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p:cTn id="80" dur="500" fill="hold"/>
                                        <p:tgtEl>
                                          <p:spTgt spid="10"/>
                                        </p:tgtEl>
                                        <p:attrNameLst>
                                          <p:attrName>ppt_w</p:attrName>
                                        </p:attrNameLst>
                                      </p:cBhvr>
                                      <p:tavLst>
                                        <p:tav tm="0">
                                          <p:val>
                                            <p:fltVal val="0"/>
                                          </p:val>
                                        </p:tav>
                                        <p:tav tm="100000">
                                          <p:val>
                                            <p:strVal val="#ppt_w"/>
                                          </p:val>
                                        </p:tav>
                                      </p:tavLst>
                                    </p:anim>
                                    <p:anim calcmode="lin" valueType="num">
                                      <p:cBhvr>
                                        <p:cTn id="81"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772" grpId="0"/>
      <p:bldP spid="54488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E65B0DE-B918-457A-8DC2-18192C0C694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25"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11</a:t>
            </a:fld>
            <a:endParaRPr lang="en-US" altLang="zh-CN" sz="1400" b="0" i="0" dirty="0">
              <a:ea typeface="宋体" panose="02010600030101010101" pitchFamily="2" charset="-122"/>
            </a:endParaRPr>
          </a:p>
        </p:txBody>
      </p:sp>
      <p:sp>
        <p:nvSpPr>
          <p:cNvPr id="15365" name="Text Box 2"/>
          <p:cNvSpPr txBox="1"/>
          <p:nvPr/>
        </p:nvSpPr>
        <p:spPr>
          <a:xfrm>
            <a:off x="1687513" y="447675"/>
            <a:ext cx="6553200" cy="1187450"/>
          </a:xfrm>
          <a:prstGeom prst="rect">
            <a:avLst/>
          </a:prstGeom>
          <a:noFill/>
          <a:ln w="9525">
            <a:noFill/>
          </a:ln>
        </p:spPr>
        <p:txBody>
          <a:bodyPr lIns="91430" tIns="45715" rIns="91430" bIns="45715">
            <a:spAutoFit/>
          </a:bodyPr>
          <a:lstStyle/>
          <a:p>
            <a:pPr algn="l">
              <a:spcBef>
                <a:spcPct val="50000"/>
              </a:spcBef>
            </a:pPr>
            <a:r>
              <a:rPr lang="zh-CN" altLang="en-US" i="0" dirty="0">
                <a:latin typeface="仿宋_GB2312" pitchFamily="49" charset="-122"/>
                <a:ea typeface="仿宋_GB2312" pitchFamily="49" charset="-122"/>
              </a:rPr>
              <a:t>孔的公差带完全在轴的公差带之下，这时任取其中一对孔和轴相配，都成为具有过盈的配合（包括最小过盈等于零）。  </a:t>
            </a:r>
          </a:p>
        </p:txBody>
      </p:sp>
      <p:grpSp>
        <p:nvGrpSpPr>
          <p:cNvPr id="2" name="Group 3"/>
          <p:cNvGrpSpPr/>
          <p:nvPr/>
        </p:nvGrpSpPr>
        <p:grpSpPr>
          <a:xfrm>
            <a:off x="395288" y="2606675"/>
            <a:ext cx="2519362" cy="1873250"/>
            <a:chOff x="975" y="1570"/>
            <a:chExt cx="1587" cy="1180"/>
          </a:xfrm>
        </p:grpSpPr>
        <p:grpSp>
          <p:nvGrpSpPr>
            <p:cNvPr id="15482" name="Group 4"/>
            <p:cNvGrpSpPr/>
            <p:nvPr/>
          </p:nvGrpSpPr>
          <p:grpSpPr>
            <a:xfrm>
              <a:off x="1201" y="1570"/>
              <a:ext cx="998" cy="1180"/>
              <a:chOff x="1201" y="1570"/>
              <a:chExt cx="998" cy="1180"/>
            </a:xfrm>
          </p:grpSpPr>
          <p:sp>
            <p:nvSpPr>
              <p:cNvPr id="15484" name="Rectangle 5" descr="浅色上对角线"/>
              <p:cNvSpPr/>
              <p:nvPr/>
            </p:nvSpPr>
            <p:spPr>
              <a:xfrm>
                <a:off x="1202" y="1570"/>
                <a:ext cx="997" cy="1180"/>
              </a:xfrm>
              <a:prstGeom prst="rect">
                <a:avLst/>
              </a:prstGeom>
              <a:pattFill prst="ltUp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5485" name="Rectangle 6"/>
              <p:cNvSpPr/>
              <p:nvPr/>
            </p:nvSpPr>
            <p:spPr>
              <a:xfrm>
                <a:off x="1201" y="1762"/>
                <a:ext cx="997" cy="793"/>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5483" name="Line 7"/>
            <p:cNvSpPr/>
            <p:nvPr/>
          </p:nvSpPr>
          <p:spPr>
            <a:xfrm>
              <a:off x="975" y="2160"/>
              <a:ext cx="1587" cy="0"/>
            </a:xfrm>
            <a:prstGeom prst="line">
              <a:avLst/>
            </a:prstGeom>
            <a:ln w="19050" cap="flat" cmpd="sng">
              <a:solidFill>
                <a:srgbClr val="0000FF"/>
              </a:solidFill>
              <a:prstDash val="lgDashDot"/>
              <a:headEnd type="none" w="sm" len="med"/>
              <a:tailEnd type="none" w="sm" len="med"/>
            </a:ln>
          </p:spPr>
        </p:sp>
      </p:grpSp>
      <p:grpSp>
        <p:nvGrpSpPr>
          <p:cNvPr id="4" name="Group 8"/>
          <p:cNvGrpSpPr/>
          <p:nvPr/>
        </p:nvGrpSpPr>
        <p:grpSpPr>
          <a:xfrm>
            <a:off x="2195513" y="2773363"/>
            <a:ext cx="1800225" cy="1533525"/>
            <a:chOff x="2109" y="1675"/>
            <a:chExt cx="1134" cy="966"/>
          </a:xfrm>
        </p:grpSpPr>
        <p:sp>
          <p:nvSpPr>
            <p:cNvPr id="15474" name="Rectangle 9"/>
            <p:cNvSpPr/>
            <p:nvPr/>
          </p:nvSpPr>
          <p:spPr>
            <a:xfrm>
              <a:off x="2484" y="1678"/>
              <a:ext cx="589" cy="959"/>
            </a:xfrm>
            <a:prstGeom prst="rect">
              <a:avLst/>
            </a:prstGeom>
            <a:solidFill>
              <a:schemeClr val="bg1"/>
            </a:solidFill>
            <a:ln w="38100"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5475" name="Freeform 10" descr="浅色下对角线"/>
            <p:cNvSpPr/>
            <p:nvPr/>
          </p:nvSpPr>
          <p:spPr>
            <a:xfrm>
              <a:off x="2154" y="1675"/>
              <a:ext cx="433" cy="476"/>
            </a:xfrm>
            <a:custGeom>
              <a:avLst/>
              <a:gdLst>
                <a:gd name="txL" fmla="*/ 0 w 433"/>
                <a:gd name="txT" fmla="*/ 0 h 499"/>
                <a:gd name="txR" fmla="*/ 433 w 433"/>
                <a:gd name="txB" fmla="*/ 499 h 499"/>
              </a:gdLst>
              <a:ahLst/>
              <a:cxnLst>
                <a:cxn ang="0">
                  <a:pos x="0" y="130"/>
                </a:cxn>
                <a:cxn ang="0">
                  <a:pos x="91" y="43"/>
                </a:cxn>
                <a:cxn ang="0">
                  <a:pos x="227" y="43"/>
                </a:cxn>
                <a:cxn ang="0">
                  <a:pos x="318" y="0"/>
                </a:cxn>
                <a:cxn ang="0">
                  <a:pos x="408" y="0"/>
                </a:cxn>
                <a:cxn ang="0">
                  <a:pos x="423" y="35"/>
                </a:cxn>
                <a:cxn ang="0">
                  <a:pos x="431" y="87"/>
                </a:cxn>
                <a:cxn ang="0">
                  <a:pos x="426" y="141"/>
                </a:cxn>
                <a:cxn ang="0">
                  <a:pos x="402" y="215"/>
                </a:cxn>
                <a:cxn ang="0">
                  <a:pos x="392" y="243"/>
                </a:cxn>
                <a:cxn ang="0">
                  <a:pos x="387" y="366"/>
                </a:cxn>
                <a:cxn ang="0">
                  <a:pos x="383" y="473"/>
                </a:cxn>
                <a:cxn ang="0">
                  <a:pos x="0" y="476"/>
                </a:cxn>
                <a:cxn ang="0">
                  <a:pos x="0" y="130"/>
                </a:cxn>
              </a:cxnLst>
              <a:rect l="txL" t="txT" r="txR" b="txB"/>
              <a:pathLst>
                <a:path w="433" h="499">
                  <a:moveTo>
                    <a:pt x="0" y="136"/>
                  </a:moveTo>
                  <a:lnTo>
                    <a:pt x="91" y="45"/>
                  </a:lnTo>
                  <a:lnTo>
                    <a:pt x="227" y="45"/>
                  </a:lnTo>
                  <a:lnTo>
                    <a:pt x="318" y="0"/>
                  </a:lnTo>
                  <a:lnTo>
                    <a:pt x="408" y="0"/>
                  </a:lnTo>
                  <a:cubicBezTo>
                    <a:pt x="428" y="21"/>
                    <a:pt x="433" y="18"/>
                    <a:pt x="423" y="37"/>
                  </a:cubicBezTo>
                  <a:cubicBezTo>
                    <a:pt x="425" y="54"/>
                    <a:pt x="424" y="76"/>
                    <a:pt x="431" y="91"/>
                  </a:cubicBezTo>
                  <a:cubicBezTo>
                    <a:pt x="431" y="98"/>
                    <a:pt x="432" y="136"/>
                    <a:pt x="426" y="148"/>
                  </a:cubicBezTo>
                  <a:cubicBezTo>
                    <a:pt x="424" y="176"/>
                    <a:pt x="414" y="200"/>
                    <a:pt x="402" y="225"/>
                  </a:cubicBezTo>
                  <a:cubicBezTo>
                    <a:pt x="400" y="235"/>
                    <a:pt x="396" y="246"/>
                    <a:pt x="392" y="255"/>
                  </a:cubicBezTo>
                  <a:cubicBezTo>
                    <a:pt x="384" y="297"/>
                    <a:pt x="398" y="342"/>
                    <a:pt x="387" y="384"/>
                  </a:cubicBezTo>
                  <a:cubicBezTo>
                    <a:pt x="385" y="422"/>
                    <a:pt x="383" y="456"/>
                    <a:pt x="383" y="496"/>
                  </a:cubicBezTo>
                  <a:lnTo>
                    <a:pt x="0" y="499"/>
                  </a:lnTo>
                  <a:lnTo>
                    <a:pt x="0" y="136"/>
                  </a:lnTo>
                  <a:close/>
                </a:path>
              </a:pathLst>
            </a:custGeom>
            <a:pattFill prst="ltDnDiag">
              <a:fgClr>
                <a:schemeClr val="tx2">
                  <a:alpha val="100000"/>
                </a:schemeClr>
              </a:fgClr>
              <a:bgClr>
                <a:schemeClr val="bg1">
                  <a:alpha val="100000"/>
                </a:schemeClr>
              </a:bgClr>
            </a:pattFill>
            <a:ln w="28575" cap="flat" cmpd="sng">
              <a:solidFill>
                <a:schemeClr val="tx2">
                  <a:alpha val="100000"/>
                </a:schemeClr>
              </a:solidFill>
              <a:prstDash val="solid"/>
              <a:round/>
              <a:headEnd type="none" w="sm" len="med"/>
              <a:tailEnd type="none" w="sm" len="med"/>
            </a:ln>
          </p:spPr>
          <p:txBody>
            <a:bodyPr/>
            <a:lstStyle/>
            <a:p>
              <a:endParaRPr lang="zh-CN" altLang="en-US"/>
            </a:p>
          </p:txBody>
        </p:sp>
        <p:sp>
          <p:nvSpPr>
            <p:cNvPr id="15476" name="Freeform 11" descr="浅色下对角线"/>
            <p:cNvSpPr/>
            <p:nvPr/>
          </p:nvSpPr>
          <p:spPr>
            <a:xfrm flipV="1">
              <a:off x="2154" y="2142"/>
              <a:ext cx="433" cy="499"/>
            </a:xfrm>
            <a:custGeom>
              <a:avLst/>
              <a:gdLst>
                <a:gd name="txL" fmla="*/ 0 w 433"/>
                <a:gd name="txT" fmla="*/ 0 h 499"/>
                <a:gd name="txR" fmla="*/ 433 w 433"/>
                <a:gd name="txB" fmla="*/ 499 h 499"/>
              </a:gdLst>
              <a:ahLst/>
              <a:cxnLst>
                <a:cxn ang="0">
                  <a:pos x="0" y="136"/>
                </a:cxn>
                <a:cxn ang="0">
                  <a:pos x="91" y="45"/>
                </a:cxn>
                <a:cxn ang="0">
                  <a:pos x="227" y="45"/>
                </a:cxn>
                <a:cxn ang="0">
                  <a:pos x="318" y="0"/>
                </a:cxn>
                <a:cxn ang="0">
                  <a:pos x="408" y="0"/>
                </a:cxn>
                <a:cxn ang="0">
                  <a:pos x="423" y="37"/>
                </a:cxn>
                <a:cxn ang="0">
                  <a:pos x="431" y="91"/>
                </a:cxn>
                <a:cxn ang="0">
                  <a:pos x="426" y="148"/>
                </a:cxn>
                <a:cxn ang="0">
                  <a:pos x="402" y="225"/>
                </a:cxn>
                <a:cxn ang="0">
                  <a:pos x="392" y="255"/>
                </a:cxn>
                <a:cxn ang="0">
                  <a:pos x="387" y="384"/>
                </a:cxn>
                <a:cxn ang="0">
                  <a:pos x="383" y="496"/>
                </a:cxn>
                <a:cxn ang="0">
                  <a:pos x="0" y="499"/>
                </a:cxn>
                <a:cxn ang="0">
                  <a:pos x="0" y="136"/>
                </a:cxn>
              </a:cxnLst>
              <a:rect l="txL" t="txT" r="txR" b="txB"/>
              <a:pathLst>
                <a:path w="433" h="499">
                  <a:moveTo>
                    <a:pt x="0" y="136"/>
                  </a:moveTo>
                  <a:lnTo>
                    <a:pt x="91" y="45"/>
                  </a:lnTo>
                  <a:lnTo>
                    <a:pt x="227" y="45"/>
                  </a:lnTo>
                  <a:lnTo>
                    <a:pt x="318" y="0"/>
                  </a:lnTo>
                  <a:lnTo>
                    <a:pt x="408" y="0"/>
                  </a:lnTo>
                  <a:cubicBezTo>
                    <a:pt x="428" y="21"/>
                    <a:pt x="433" y="18"/>
                    <a:pt x="423" y="37"/>
                  </a:cubicBezTo>
                  <a:cubicBezTo>
                    <a:pt x="425" y="54"/>
                    <a:pt x="424" y="76"/>
                    <a:pt x="431" y="91"/>
                  </a:cubicBezTo>
                  <a:cubicBezTo>
                    <a:pt x="431" y="98"/>
                    <a:pt x="432" y="136"/>
                    <a:pt x="426" y="148"/>
                  </a:cubicBezTo>
                  <a:cubicBezTo>
                    <a:pt x="424" y="176"/>
                    <a:pt x="414" y="200"/>
                    <a:pt x="402" y="225"/>
                  </a:cubicBezTo>
                  <a:cubicBezTo>
                    <a:pt x="400" y="235"/>
                    <a:pt x="396" y="246"/>
                    <a:pt x="392" y="255"/>
                  </a:cubicBezTo>
                  <a:cubicBezTo>
                    <a:pt x="384" y="297"/>
                    <a:pt x="398" y="342"/>
                    <a:pt x="387" y="384"/>
                  </a:cubicBezTo>
                  <a:cubicBezTo>
                    <a:pt x="385" y="422"/>
                    <a:pt x="383" y="456"/>
                    <a:pt x="383" y="496"/>
                  </a:cubicBezTo>
                  <a:lnTo>
                    <a:pt x="0" y="499"/>
                  </a:lnTo>
                  <a:lnTo>
                    <a:pt x="0" y="136"/>
                  </a:lnTo>
                  <a:close/>
                </a:path>
              </a:pathLst>
            </a:custGeom>
            <a:pattFill prst="ltDnDiag">
              <a:fgClr>
                <a:schemeClr val="tx2">
                  <a:alpha val="100000"/>
                </a:schemeClr>
              </a:fgClr>
              <a:bgClr>
                <a:schemeClr val="bg1">
                  <a:alpha val="100000"/>
                </a:schemeClr>
              </a:bgClr>
            </a:pattFill>
            <a:ln w="28575" cap="flat" cmpd="sng">
              <a:solidFill>
                <a:schemeClr val="tx2">
                  <a:alpha val="100000"/>
                </a:schemeClr>
              </a:solidFill>
              <a:prstDash val="solid"/>
              <a:round/>
              <a:headEnd type="none" w="sm" len="med"/>
              <a:tailEnd type="none" w="sm" len="med"/>
            </a:ln>
          </p:spPr>
          <p:txBody>
            <a:bodyPr/>
            <a:lstStyle/>
            <a:p>
              <a:endParaRPr lang="zh-CN" altLang="en-US"/>
            </a:p>
          </p:txBody>
        </p:sp>
        <p:sp>
          <p:nvSpPr>
            <p:cNvPr id="15477" name="Rectangle 12" descr="浅色下对角线"/>
            <p:cNvSpPr/>
            <p:nvPr/>
          </p:nvSpPr>
          <p:spPr>
            <a:xfrm>
              <a:off x="2166" y="2121"/>
              <a:ext cx="363" cy="45"/>
            </a:xfrm>
            <a:prstGeom prst="rect">
              <a:avLst/>
            </a:prstGeom>
            <a:pattFill prst="ltDnDiag">
              <a:fgClr>
                <a:schemeClr val="tx2"/>
              </a:fgClr>
              <a:bgClr>
                <a:schemeClr val="bg1"/>
              </a:bgClr>
            </a:pattFill>
            <a:ln w="9525">
              <a:noFill/>
            </a:ln>
          </p:spPr>
          <p:txBody>
            <a:bodyPr wrap="none" anchor="ctr" anchorCtr="0"/>
            <a:lstStyle/>
            <a:p>
              <a:endParaRPr lang="zh-CN" altLang="en-US" dirty="0">
                <a:latin typeface="Times New Roman" panose="02020603050405020304" pitchFamily="18" charset="0"/>
              </a:endParaRPr>
            </a:p>
          </p:txBody>
        </p:sp>
        <p:sp>
          <p:nvSpPr>
            <p:cNvPr id="15478" name="Line 13"/>
            <p:cNvSpPr/>
            <p:nvPr/>
          </p:nvSpPr>
          <p:spPr>
            <a:xfrm>
              <a:off x="2109" y="2160"/>
              <a:ext cx="1134" cy="0"/>
            </a:xfrm>
            <a:prstGeom prst="line">
              <a:avLst/>
            </a:prstGeom>
            <a:ln w="19050" cap="flat" cmpd="sng">
              <a:solidFill>
                <a:schemeClr val="tx2"/>
              </a:solidFill>
              <a:prstDash val="lgDashDot"/>
              <a:headEnd type="none" w="sm" len="med"/>
              <a:tailEnd type="none" w="sm" len="med"/>
            </a:ln>
          </p:spPr>
        </p:sp>
        <p:sp>
          <p:nvSpPr>
            <p:cNvPr id="15479" name="Oval 14" descr="浅色下对角线"/>
            <p:cNvSpPr/>
            <p:nvPr/>
          </p:nvSpPr>
          <p:spPr>
            <a:xfrm>
              <a:off x="3030" y="1686"/>
              <a:ext cx="91" cy="465"/>
            </a:xfrm>
            <a:prstGeom prst="ellipse">
              <a:avLst/>
            </a:prstGeom>
            <a:pattFill prst="ltDnDiag">
              <a:fgClr>
                <a:schemeClr val="tx2"/>
              </a:fgClr>
              <a:bgClr>
                <a:schemeClr val="bg1"/>
              </a:bgClr>
            </a:pattFill>
            <a:ln w="28575" cap="flat" cmpd="sng">
              <a:solidFill>
                <a:schemeClr val="tx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5480" name="Oval 15"/>
            <p:cNvSpPr/>
            <p:nvPr/>
          </p:nvSpPr>
          <p:spPr>
            <a:xfrm>
              <a:off x="3026" y="2159"/>
              <a:ext cx="91" cy="465"/>
            </a:xfrm>
            <a:prstGeom prst="ellipse">
              <a:avLst/>
            </a:prstGeom>
            <a:solidFill>
              <a:schemeClr val="bg1"/>
            </a:solidFill>
            <a:ln w="28575" cap="flat" cmpd="sng">
              <a:solidFill>
                <a:schemeClr val="tx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5481" name="Rectangle 16"/>
            <p:cNvSpPr/>
            <p:nvPr/>
          </p:nvSpPr>
          <p:spPr>
            <a:xfrm>
              <a:off x="2981" y="2166"/>
              <a:ext cx="79" cy="454"/>
            </a:xfrm>
            <a:prstGeom prst="rect">
              <a:avLst/>
            </a:prstGeom>
            <a:solidFill>
              <a:schemeClr val="bg1"/>
            </a:solidFill>
            <a:ln w="317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5" name="Group 17"/>
          <p:cNvGrpSpPr/>
          <p:nvPr/>
        </p:nvGrpSpPr>
        <p:grpSpPr>
          <a:xfrm>
            <a:off x="2259013" y="1743075"/>
            <a:ext cx="1089025" cy="3454400"/>
            <a:chOff x="2149" y="1005"/>
            <a:chExt cx="686" cy="2176"/>
          </a:xfrm>
        </p:grpSpPr>
        <p:sp>
          <p:nvSpPr>
            <p:cNvPr id="15468" name="Line 18"/>
            <p:cNvSpPr/>
            <p:nvPr/>
          </p:nvSpPr>
          <p:spPr>
            <a:xfrm>
              <a:off x="2154" y="1760"/>
              <a:ext cx="681" cy="0"/>
            </a:xfrm>
            <a:prstGeom prst="line">
              <a:avLst/>
            </a:prstGeom>
            <a:ln w="9525" cap="flat" cmpd="sng">
              <a:solidFill>
                <a:srgbClr val="800000"/>
              </a:solidFill>
              <a:prstDash val="solid"/>
              <a:headEnd type="none" w="sm" len="med"/>
              <a:tailEnd type="none" w="sm" len="med"/>
            </a:ln>
          </p:spPr>
        </p:sp>
        <p:sp>
          <p:nvSpPr>
            <p:cNvPr id="15469" name="Line 19"/>
            <p:cNvSpPr/>
            <p:nvPr/>
          </p:nvSpPr>
          <p:spPr>
            <a:xfrm>
              <a:off x="2149" y="2552"/>
              <a:ext cx="681" cy="0"/>
            </a:xfrm>
            <a:prstGeom prst="line">
              <a:avLst/>
            </a:prstGeom>
            <a:ln w="9525" cap="flat" cmpd="sng">
              <a:solidFill>
                <a:srgbClr val="800000"/>
              </a:solidFill>
              <a:prstDash val="solid"/>
              <a:headEnd type="none" w="sm" len="med"/>
              <a:tailEnd type="none" w="sm" len="med"/>
            </a:ln>
          </p:spPr>
        </p:sp>
        <p:sp>
          <p:nvSpPr>
            <p:cNvPr id="15470" name="Text Box 20"/>
            <p:cNvSpPr txBox="1"/>
            <p:nvPr/>
          </p:nvSpPr>
          <p:spPr>
            <a:xfrm rot="-5400000">
              <a:off x="2299" y="1216"/>
              <a:ext cx="634" cy="212"/>
            </a:xfrm>
            <a:prstGeom prst="rect">
              <a:avLst/>
            </a:prstGeom>
            <a:noFill/>
            <a:ln w="9525">
              <a:noFill/>
            </a:ln>
          </p:spPr>
          <p:txBody>
            <a:bodyPr wrap="none">
              <a:spAutoFit/>
            </a:bodyPr>
            <a:lstStyle/>
            <a:p>
              <a:pPr algn="l"/>
              <a:r>
                <a:rPr lang="en-US" altLang="zh-CN" sz="1600" i="0" dirty="0">
                  <a:latin typeface="宋体" panose="02010600030101010101" pitchFamily="2" charset="-122"/>
                  <a:ea typeface="宋体" panose="02010600030101010101" pitchFamily="2" charset="-122"/>
                </a:rPr>
                <a:t>1/2 </a:t>
              </a:r>
              <a:r>
                <a:rPr lang="zh-CN" altLang="en-US" sz="1600" i="0" dirty="0">
                  <a:latin typeface="宋体" panose="02010600030101010101" pitchFamily="2" charset="-122"/>
                  <a:ea typeface="宋体" panose="02010600030101010101" pitchFamily="2" charset="-122"/>
                </a:rPr>
                <a:t>过盈</a:t>
              </a:r>
            </a:p>
          </p:txBody>
        </p:sp>
        <p:sp>
          <p:nvSpPr>
            <p:cNvPr id="15471" name="Line 21"/>
            <p:cNvSpPr/>
            <p:nvPr/>
          </p:nvSpPr>
          <p:spPr>
            <a:xfrm>
              <a:off x="2744" y="1298"/>
              <a:ext cx="0" cy="363"/>
            </a:xfrm>
            <a:prstGeom prst="line">
              <a:avLst/>
            </a:prstGeom>
            <a:ln w="9525" cap="flat" cmpd="sng">
              <a:solidFill>
                <a:srgbClr val="800000"/>
              </a:solidFill>
              <a:prstDash val="solid"/>
              <a:headEnd type="none" w="med" len="med"/>
              <a:tailEnd type="triangle" w="med" len="med"/>
            </a:ln>
          </p:spPr>
        </p:sp>
        <p:sp>
          <p:nvSpPr>
            <p:cNvPr id="15472" name="Text Box 22"/>
            <p:cNvSpPr txBox="1"/>
            <p:nvPr/>
          </p:nvSpPr>
          <p:spPr>
            <a:xfrm rot="-5400000">
              <a:off x="2266" y="2725"/>
              <a:ext cx="699" cy="212"/>
            </a:xfrm>
            <a:prstGeom prst="rect">
              <a:avLst/>
            </a:prstGeom>
            <a:noFill/>
            <a:ln w="9525">
              <a:noFill/>
            </a:ln>
          </p:spPr>
          <p:txBody>
            <a:bodyPr wrap="none">
              <a:spAutoFit/>
            </a:bodyPr>
            <a:lstStyle/>
            <a:p>
              <a:pPr algn="l"/>
              <a:r>
                <a:rPr lang="en-US" altLang="zh-CN" sz="1600" i="0" dirty="0">
                  <a:latin typeface="宋体" panose="02010600030101010101" pitchFamily="2" charset="-122"/>
                  <a:ea typeface="宋体" panose="02010600030101010101" pitchFamily="2" charset="-122"/>
                </a:rPr>
                <a:t>1/2  </a:t>
              </a:r>
              <a:r>
                <a:rPr lang="zh-CN" altLang="en-US" sz="1600" i="0" dirty="0">
                  <a:latin typeface="宋体" panose="02010600030101010101" pitchFamily="2" charset="-122"/>
                  <a:ea typeface="宋体" panose="02010600030101010101" pitchFamily="2" charset="-122"/>
                </a:rPr>
                <a:t>过盈</a:t>
              </a:r>
            </a:p>
          </p:txBody>
        </p:sp>
        <p:sp>
          <p:nvSpPr>
            <p:cNvPr id="15473" name="Line 23"/>
            <p:cNvSpPr/>
            <p:nvPr/>
          </p:nvSpPr>
          <p:spPr>
            <a:xfrm>
              <a:off x="2744" y="2647"/>
              <a:ext cx="0" cy="363"/>
            </a:xfrm>
            <a:prstGeom prst="line">
              <a:avLst/>
            </a:prstGeom>
            <a:ln w="9525" cap="flat" cmpd="sng">
              <a:solidFill>
                <a:srgbClr val="800000"/>
              </a:solidFill>
              <a:prstDash val="solid"/>
              <a:headEnd type="triangle" w="med" len="med"/>
              <a:tailEnd type="none" w="med" len="med"/>
            </a:ln>
          </p:spPr>
        </p:sp>
      </p:grpSp>
      <p:grpSp>
        <p:nvGrpSpPr>
          <p:cNvPr id="6" name="Group 24"/>
          <p:cNvGrpSpPr/>
          <p:nvPr/>
        </p:nvGrpSpPr>
        <p:grpSpPr>
          <a:xfrm>
            <a:off x="3622675" y="2767013"/>
            <a:ext cx="1165225" cy="1547812"/>
            <a:chOff x="3008" y="1671"/>
            <a:chExt cx="734" cy="975"/>
          </a:xfrm>
        </p:grpSpPr>
        <p:sp>
          <p:nvSpPr>
            <p:cNvPr id="15464" name="Line 25"/>
            <p:cNvSpPr/>
            <p:nvPr/>
          </p:nvSpPr>
          <p:spPr>
            <a:xfrm>
              <a:off x="3560" y="1671"/>
              <a:ext cx="0" cy="975"/>
            </a:xfrm>
            <a:prstGeom prst="line">
              <a:avLst/>
            </a:prstGeom>
            <a:ln w="9525" cap="flat" cmpd="sng">
              <a:solidFill>
                <a:srgbClr val="800000"/>
              </a:solidFill>
              <a:prstDash val="solid"/>
              <a:headEnd type="triangle" w="med" len="med"/>
              <a:tailEnd type="triangle" w="med" len="med"/>
            </a:ln>
          </p:spPr>
        </p:sp>
        <p:sp>
          <p:nvSpPr>
            <p:cNvPr id="15465" name="Line 26"/>
            <p:cNvSpPr/>
            <p:nvPr/>
          </p:nvSpPr>
          <p:spPr>
            <a:xfrm>
              <a:off x="3016" y="1673"/>
              <a:ext cx="726" cy="0"/>
            </a:xfrm>
            <a:prstGeom prst="line">
              <a:avLst/>
            </a:prstGeom>
            <a:ln w="9525" cap="flat" cmpd="sng">
              <a:solidFill>
                <a:srgbClr val="800000"/>
              </a:solidFill>
              <a:prstDash val="solid"/>
              <a:headEnd type="none" w="sm" len="med"/>
              <a:tailEnd type="none" w="sm" len="med"/>
            </a:ln>
          </p:spPr>
        </p:sp>
        <p:sp>
          <p:nvSpPr>
            <p:cNvPr id="15466" name="Line 27"/>
            <p:cNvSpPr/>
            <p:nvPr/>
          </p:nvSpPr>
          <p:spPr>
            <a:xfrm>
              <a:off x="3008" y="2639"/>
              <a:ext cx="726" cy="0"/>
            </a:xfrm>
            <a:prstGeom prst="line">
              <a:avLst/>
            </a:prstGeom>
            <a:ln w="9525" cap="flat" cmpd="sng">
              <a:solidFill>
                <a:srgbClr val="800000"/>
              </a:solidFill>
              <a:prstDash val="solid"/>
              <a:headEnd type="none" w="sm" len="med"/>
              <a:tailEnd type="none" w="sm" len="med"/>
            </a:ln>
          </p:spPr>
        </p:sp>
        <p:sp>
          <p:nvSpPr>
            <p:cNvPr id="15467" name="Text Box 28"/>
            <p:cNvSpPr txBox="1"/>
            <p:nvPr/>
          </p:nvSpPr>
          <p:spPr>
            <a:xfrm rot="-5400000">
              <a:off x="3169" y="2030"/>
              <a:ext cx="499" cy="212"/>
            </a:xfrm>
            <a:prstGeom prst="rect">
              <a:avLst/>
            </a:prstGeom>
            <a:noFill/>
            <a:ln w="9525">
              <a:noFill/>
            </a:ln>
          </p:spPr>
          <p:txBody>
            <a:bodyPr>
              <a:spAutoFit/>
            </a:bodyPr>
            <a:lstStyle/>
            <a:p>
              <a:pPr algn="l">
                <a:spcBef>
                  <a:spcPct val="50000"/>
                </a:spcBef>
              </a:pPr>
              <a:r>
                <a:rPr lang="zh-CN" altLang="en-US" sz="1600" i="0" dirty="0">
                  <a:latin typeface="宋体" panose="02010600030101010101" pitchFamily="2" charset="-122"/>
                  <a:ea typeface="宋体" panose="02010600030101010101" pitchFamily="2" charset="-122"/>
                </a:rPr>
                <a:t>轴径</a:t>
              </a:r>
            </a:p>
          </p:txBody>
        </p:sp>
      </p:grpSp>
      <p:grpSp>
        <p:nvGrpSpPr>
          <p:cNvPr id="7" name="Group 29"/>
          <p:cNvGrpSpPr/>
          <p:nvPr/>
        </p:nvGrpSpPr>
        <p:grpSpPr>
          <a:xfrm>
            <a:off x="4854575" y="5459413"/>
            <a:ext cx="3276600" cy="533400"/>
            <a:chOff x="2640" y="3312"/>
            <a:chExt cx="2400" cy="480"/>
          </a:xfrm>
        </p:grpSpPr>
        <p:sp>
          <p:nvSpPr>
            <p:cNvPr id="15462" name="Rectangle 30"/>
            <p:cNvSpPr/>
            <p:nvPr/>
          </p:nvSpPr>
          <p:spPr>
            <a:xfrm>
              <a:off x="2640" y="3408"/>
              <a:ext cx="2400" cy="330"/>
            </a:xfrm>
            <a:prstGeom prst="rect">
              <a:avLst/>
            </a:prstGeom>
            <a:noFill/>
            <a:ln w="9525">
              <a:noFill/>
            </a:ln>
          </p:spPr>
          <p:txBody>
            <a:bodyPr lIns="91430" tIns="45715" rIns="91430" bIns="45715">
              <a:spAutoFit/>
            </a:bodyPr>
            <a:lstStyle/>
            <a:p>
              <a:pPr>
                <a:spcBef>
                  <a:spcPct val="50000"/>
                </a:spcBef>
              </a:pPr>
              <a:r>
                <a:rPr lang="zh-CN" altLang="en-US" sz="1800" i="0" dirty="0">
                  <a:latin typeface="楷体_GB2312" pitchFamily="49" charset="-122"/>
                  <a:ea typeface="楷体_GB2312" pitchFamily="49" charset="-122"/>
                </a:rPr>
                <a:t>孔公差带在轴公差带之下 </a:t>
              </a:r>
            </a:p>
          </p:txBody>
        </p:sp>
        <p:sp>
          <p:nvSpPr>
            <p:cNvPr id="15463" name="AutoShape 31"/>
            <p:cNvSpPr/>
            <p:nvPr/>
          </p:nvSpPr>
          <p:spPr>
            <a:xfrm>
              <a:off x="2688" y="3312"/>
              <a:ext cx="2304" cy="480"/>
            </a:xfrm>
            <a:prstGeom prst="roundRect">
              <a:avLst>
                <a:gd name="adj" fmla="val 16667"/>
              </a:avLst>
            </a:prstGeom>
            <a:noFill/>
            <a:ln w="9525" cap="flat" cmpd="sng">
              <a:solidFill>
                <a:schemeClr val="hlink"/>
              </a:solidFill>
              <a:prstDash val="solid"/>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grpSp>
      <p:grpSp>
        <p:nvGrpSpPr>
          <p:cNvPr id="8" name="Group 32"/>
          <p:cNvGrpSpPr/>
          <p:nvPr/>
        </p:nvGrpSpPr>
        <p:grpSpPr>
          <a:xfrm>
            <a:off x="1116013" y="5438775"/>
            <a:ext cx="3744912" cy="536575"/>
            <a:chOff x="321" y="3426"/>
            <a:chExt cx="2359" cy="338"/>
          </a:xfrm>
        </p:grpSpPr>
        <p:sp>
          <p:nvSpPr>
            <p:cNvPr id="15460" name="Rectangle 33"/>
            <p:cNvSpPr/>
            <p:nvPr/>
          </p:nvSpPr>
          <p:spPr>
            <a:xfrm>
              <a:off x="449" y="3482"/>
              <a:ext cx="1276" cy="231"/>
            </a:xfrm>
            <a:prstGeom prst="rect">
              <a:avLst/>
            </a:prstGeom>
            <a:noFill/>
            <a:ln w="9525">
              <a:noFill/>
            </a:ln>
          </p:spPr>
          <p:txBody>
            <a:bodyPr wrap="none" lIns="91430" tIns="45715" rIns="91430" bIns="45715">
              <a:spAutoFit/>
            </a:bodyPr>
            <a:lstStyle/>
            <a:p>
              <a:pPr>
                <a:spcBef>
                  <a:spcPct val="20000"/>
                </a:spcBef>
              </a:pPr>
              <a:r>
                <a:rPr lang="zh-CN" altLang="en-US" sz="1800" i="0" dirty="0">
                  <a:latin typeface="Times New Roman" panose="02020603050405020304" pitchFamily="18" charset="0"/>
                  <a:ea typeface="楷体_GB2312" pitchFamily="49" charset="-122"/>
                </a:rPr>
                <a:t>过盈配合图解规律</a:t>
              </a:r>
            </a:p>
          </p:txBody>
        </p:sp>
        <p:sp>
          <p:nvSpPr>
            <p:cNvPr id="15461" name="AutoShape 34"/>
            <p:cNvSpPr/>
            <p:nvPr/>
          </p:nvSpPr>
          <p:spPr>
            <a:xfrm rot="-5400000">
              <a:off x="1331" y="2415"/>
              <a:ext cx="338" cy="2359"/>
            </a:xfrm>
            <a:prstGeom prst="downArrowCallout">
              <a:avLst>
                <a:gd name="adj1" fmla="val 25000"/>
                <a:gd name="adj2" fmla="val 25000"/>
                <a:gd name="adj3" fmla="val 116321"/>
                <a:gd name="adj4" fmla="val 66667"/>
              </a:avLst>
            </a:prstGeom>
            <a:noFill/>
            <a:ln w="9525" cap="flat" cmpd="sng">
              <a:solidFill>
                <a:schemeClr val="hlink"/>
              </a:solidFill>
              <a:prstDash val="solid"/>
              <a:miter/>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grpSp>
      <p:grpSp>
        <p:nvGrpSpPr>
          <p:cNvPr id="9" name="Group 35"/>
          <p:cNvGrpSpPr/>
          <p:nvPr/>
        </p:nvGrpSpPr>
        <p:grpSpPr>
          <a:xfrm>
            <a:off x="6084888" y="2768600"/>
            <a:ext cx="644525" cy="1239838"/>
            <a:chOff x="3833" y="1672"/>
            <a:chExt cx="406" cy="781"/>
          </a:xfrm>
        </p:grpSpPr>
        <p:sp>
          <p:nvSpPr>
            <p:cNvPr id="15449" name="Line 36"/>
            <p:cNvSpPr/>
            <p:nvPr/>
          </p:nvSpPr>
          <p:spPr>
            <a:xfrm flipH="1">
              <a:off x="4040" y="1672"/>
              <a:ext cx="199" cy="1"/>
            </a:xfrm>
            <a:prstGeom prst="line">
              <a:avLst/>
            </a:prstGeom>
            <a:ln w="0" cap="flat" cmpd="sng">
              <a:solidFill>
                <a:srgbClr val="000000"/>
              </a:solidFill>
              <a:prstDash val="solid"/>
              <a:headEnd type="none" w="med" len="med"/>
              <a:tailEnd type="none" w="med" len="med"/>
            </a:ln>
          </p:spPr>
        </p:sp>
        <p:grpSp>
          <p:nvGrpSpPr>
            <p:cNvPr id="15450" name="Group 37"/>
            <p:cNvGrpSpPr/>
            <p:nvPr/>
          </p:nvGrpSpPr>
          <p:grpSpPr>
            <a:xfrm>
              <a:off x="3833" y="1672"/>
              <a:ext cx="300" cy="781"/>
              <a:chOff x="3833" y="1672"/>
              <a:chExt cx="300" cy="781"/>
            </a:xfrm>
          </p:grpSpPr>
          <p:sp>
            <p:nvSpPr>
              <p:cNvPr id="15451" name="Rectangle 38"/>
              <p:cNvSpPr/>
              <p:nvPr/>
            </p:nvSpPr>
            <p:spPr>
              <a:xfrm rot="-5400000">
                <a:off x="3652" y="1929"/>
                <a:ext cx="516" cy="154"/>
              </a:xfrm>
              <a:prstGeom prst="rect">
                <a:avLst/>
              </a:prstGeom>
              <a:noFill/>
              <a:ln w="9525">
                <a:noFill/>
              </a:ln>
            </p:spPr>
            <p:txBody>
              <a:bodyPr wrap="none" lIns="0" tIns="0" rIns="0" bIns="0">
                <a:spAutoFit/>
              </a:bodyPr>
              <a:lstStyle/>
              <a:p>
                <a:pPr algn="l"/>
                <a:r>
                  <a:rPr lang="zh-CN" altLang="en-US" sz="1600" i="0" dirty="0">
                    <a:solidFill>
                      <a:schemeClr val="tx2"/>
                    </a:solidFill>
                    <a:latin typeface="宋体" panose="02010600030101010101" pitchFamily="2" charset="-122"/>
                    <a:ea typeface="宋体" panose="02010600030101010101" pitchFamily="2" charset="-122"/>
                  </a:rPr>
                  <a:t>最大过盈</a:t>
                </a:r>
                <a:endParaRPr lang="zh-CN" altLang="en-US" sz="1600" i="0" dirty="0">
                  <a:solidFill>
                    <a:schemeClr val="tx2"/>
                  </a:solidFill>
                  <a:latin typeface="Arial" panose="020B0604020202020204" pitchFamily="34" charset="0"/>
                  <a:ea typeface="宋体" panose="02010600030101010101" pitchFamily="2" charset="-122"/>
                </a:endParaRPr>
              </a:p>
            </p:txBody>
          </p:sp>
          <p:sp>
            <p:nvSpPr>
              <p:cNvPr id="15452" name="Line 39"/>
              <p:cNvSpPr/>
              <p:nvPr/>
            </p:nvSpPr>
            <p:spPr>
              <a:xfrm>
                <a:off x="4068" y="2452"/>
                <a:ext cx="65" cy="1"/>
              </a:xfrm>
              <a:prstGeom prst="line">
                <a:avLst/>
              </a:prstGeom>
              <a:ln w="0" cap="flat" cmpd="sng">
                <a:solidFill>
                  <a:srgbClr val="000000"/>
                </a:solidFill>
                <a:prstDash val="solid"/>
                <a:headEnd type="none" w="med" len="med"/>
                <a:tailEnd type="none" w="med" len="med"/>
              </a:ln>
            </p:spPr>
          </p:sp>
          <p:sp>
            <p:nvSpPr>
              <p:cNvPr id="15453" name="Line 40"/>
              <p:cNvSpPr/>
              <p:nvPr/>
            </p:nvSpPr>
            <p:spPr>
              <a:xfrm>
                <a:off x="4087" y="1783"/>
                <a:ext cx="1" cy="559"/>
              </a:xfrm>
              <a:prstGeom prst="line">
                <a:avLst/>
              </a:prstGeom>
              <a:ln w="0" cap="flat" cmpd="sng">
                <a:solidFill>
                  <a:srgbClr val="000000"/>
                </a:solidFill>
                <a:prstDash val="solid"/>
                <a:headEnd type="none" w="med" len="med"/>
                <a:tailEnd type="none" w="med" len="med"/>
              </a:ln>
            </p:spPr>
          </p:sp>
          <p:sp>
            <p:nvSpPr>
              <p:cNvPr id="15454" name="Freeform 41"/>
              <p:cNvSpPr/>
              <p:nvPr/>
            </p:nvSpPr>
            <p:spPr>
              <a:xfrm>
                <a:off x="4068" y="1672"/>
                <a:ext cx="37" cy="111"/>
              </a:xfrm>
              <a:custGeom>
                <a:avLst/>
                <a:gdLst>
                  <a:gd name="txL" fmla="*/ 0 w 110"/>
                  <a:gd name="txT" fmla="*/ 0 h 332"/>
                  <a:gd name="txR" fmla="*/ 110 w 110"/>
                  <a:gd name="txB" fmla="*/ 332 h 332"/>
                </a:gdLst>
                <a:ahLst/>
                <a:cxnLst>
                  <a:cxn ang="0">
                    <a:pos x="0" y="111"/>
                  </a:cxn>
                  <a:cxn ang="0">
                    <a:pos x="37" y="111"/>
                  </a:cxn>
                  <a:cxn ang="0">
                    <a:pos x="19" y="0"/>
                  </a:cxn>
                  <a:cxn ang="0">
                    <a:pos x="0" y="111"/>
                  </a:cxn>
                </a:cxnLst>
                <a:rect l="txL" t="txT" r="txR" b="txB"/>
                <a:pathLst>
                  <a:path w="110" h="332">
                    <a:moveTo>
                      <a:pt x="0" y="332"/>
                    </a:moveTo>
                    <a:lnTo>
                      <a:pt x="110" y="332"/>
                    </a:lnTo>
                    <a:lnTo>
                      <a:pt x="55" y="0"/>
                    </a:lnTo>
                    <a:lnTo>
                      <a:pt x="0" y="332"/>
                    </a:lnTo>
                    <a:close/>
                  </a:path>
                </a:pathLst>
              </a:custGeom>
              <a:solidFill>
                <a:srgbClr val="000000">
                  <a:alpha val="100000"/>
                </a:srgbClr>
              </a:solidFill>
              <a:ln w="9525">
                <a:noFill/>
              </a:ln>
            </p:spPr>
            <p:txBody>
              <a:bodyPr/>
              <a:lstStyle/>
              <a:p>
                <a:endParaRPr lang="zh-CN" altLang="en-US"/>
              </a:p>
            </p:txBody>
          </p:sp>
          <p:sp>
            <p:nvSpPr>
              <p:cNvPr id="15455" name="Freeform 42"/>
              <p:cNvSpPr/>
              <p:nvPr/>
            </p:nvSpPr>
            <p:spPr>
              <a:xfrm>
                <a:off x="4068" y="1672"/>
                <a:ext cx="37" cy="111"/>
              </a:xfrm>
              <a:custGeom>
                <a:avLst/>
                <a:gdLst>
                  <a:gd name="txL" fmla="*/ 0 w 110"/>
                  <a:gd name="txT" fmla="*/ 0 h 332"/>
                  <a:gd name="txR" fmla="*/ 110 w 110"/>
                  <a:gd name="txB" fmla="*/ 332 h 332"/>
                </a:gdLst>
                <a:ahLst/>
                <a:cxnLst>
                  <a:cxn ang="0">
                    <a:pos x="0" y="111"/>
                  </a:cxn>
                  <a:cxn ang="0">
                    <a:pos x="37" y="111"/>
                  </a:cxn>
                  <a:cxn ang="0">
                    <a:pos x="19" y="0"/>
                  </a:cxn>
                  <a:cxn ang="0">
                    <a:pos x="0" y="111"/>
                  </a:cxn>
                </a:cxnLst>
                <a:rect l="txL" t="txT" r="txR" b="txB"/>
                <a:pathLst>
                  <a:path w="110" h="332">
                    <a:moveTo>
                      <a:pt x="0" y="332"/>
                    </a:moveTo>
                    <a:lnTo>
                      <a:pt x="110" y="332"/>
                    </a:lnTo>
                    <a:lnTo>
                      <a:pt x="55" y="0"/>
                    </a:lnTo>
                    <a:lnTo>
                      <a:pt x="0" y="3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5456" name="Freeform 43"/>
              <p:cNvSpPr/>
              <p:nvPr/>
            </p:nvSpPr>
            <p:spPr>
              <a:xfrm>
                <a:off x="4068" y="2342"/>
                <a:ext cx="37" cy="110"/>
              </a:xfrm>
              <a:custGeom>
                <a:avLst/>
                <a:gdLst>
                  <a:gd name="txL" fmla="*/ 0 w 110"/>
                  <a:gd name="txT" fmla="*/ 0 h 332"/>
                  <a:gd name="txR" fmla="*/ 110 w 110"/>
                  <a:gd name="txB" fmla="*/ 332 h 332"/>
                </a:gdLst>
                <a:ahLst/>
                <a:cxnLst>
                  <a:cxn ang="0">
                    <a:pos x="0" y="0"/>
                  </a:cxn>
                  <a:cxn ang="0">
                    <a:pos x="37" y="0"/>
                  </a:cxn>
                  <a:cxn ang="0">
                    <a:pos x="19" y="110"/>
                  </a:cxn>
                  <a:cxn ang="0">
                    <a:pos x="0" y="0"/>
                  </a:cxn>
                </a:cxnLst>
                <a:rect l="txL" t="txT" r="txR" b="txB"/>
                <a:pathLst>
                  <a:path w="110" h="332">
                    <a:moveTo>
                      <a:pt x="0" y="0"/>
                    </a:moveTo>
                    <a:lnTo>
                      <a:pt x="110" y="0"/>
                    </a:lnTo>
                    <a:lnTo>
                      <a:pt x="55" y="332"/>
                    </a:lnTo>
                    <a:lnTo>
                      <a:pt x="0" y="0"/>
                    </a:lnTo>
                    <a:close/>
                  </a:path>
                </a:pathLst>
              </a:custGeom>
              <a:solidFill>
                <a:srgbClr val="000000">
                  <a:alpha val="100000"/>
                </a:srgbClr>
              </a:solidFill>
              <a:ln w="9525">
                <a:noFill/>
              </a:ln>
            </p:spPr>
            <p:txBody>
              <a:bodyPr/>
              <a:lstStyle/>
              <a:p>
                <a:endParaRPr lang="zh-CN" altLang="en-US"/>
              </a:p>
            </p:txBody>
          </p:sp>
          <p:sp>
            <p:nvSpPr>
              <p:cNvPr id="15457" name="Freeform 44"/>
              <p:cNvSpPr/>
              <p:nvPr/>
            </p:nvSpPr>
            <p:spPr>
              <a:xfrm>
                <a:off x="4068" y="2342"/>
                <a:ext cx="37" cy="110"/>
              </a:xfrm>
              <a:custGeom>
                <a:avLst/>
                <a:gdLst>
                  <a:gd name="txL" fmla="*/ 0 w 110"/>
                  <a:gd name="txT" fmla="*/ 0 h 332"/>
                  <a:gd name="txR" fmla="*/ 110 w 110"/>
                  <a:gd name="txB" fmla="*/ 332 h 332"/>
                </a:gdLst>
                <a:ahLst/>
                <a:cxnLst>
                  <a:cxn ang="0">
                    <a:pos x="0" y="0"/>
                  </a:cxn>
                  <a:cxn ang="0">
                    <a:pos x="37" y="0"/>
                  </a:cxn>
                  <a:cxn ang="0">
                    <a:pos x="19" y="110"/>
                  </a:cxn>
                  <a:cxn ang="0">
                    <a:pos x="0" y="0"/>
                  </a:cxn>
                </a:cxnLst>
                <a:rect l="txL" t="txT" r="txR" b="txB"/>
                <a:pathLst>
                  <a:path w="110" h="332">
                    <a:moveTo>
                      <a:pt x="0" y="0"/>
                    </a:moveTo>
                    <a:lnTo>
                      <a:pt x="110" y="0"/>
                    </a:lnTo>
                    <a:lnTo>
                      <a:pt x="55" y="332"/>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5458" name="Line 45"/>
              <p:cNvSpPr/>
              <p:nvPr/>
            </p:nvSpPr>
            <p:spPr>
              <a:xfrm>
                <a:off x="4065" y="2452"/>
                <a:ext cx="1" cy="1"/>
              </a:xfrm>
              <a:prstGeom prst="line">
                <a:avLst/>
              </a:prstGeom>
              <a:ln w="0" cap="flat" cmpd="sng">
                <a:solidFill>
                  <a:srgbClr val="000000"/>
                </a:solidFill>
                <a:prstDash val="solid"/>
                <a:headEnd type="none" w="med" len="med"/>
                <a:tailEnd type="none" w="med" len="med"/>
              </a:ln>
            </p:spPr>
          </p:sp>
          <p:sp>
            <p:nvSpPr>
              <p:cNvPr id="15459" name="Line 46"/>
              <p:cNvSpPr/>
              <p:nvPr/>
            </p:nvSpPr>
            <p:spPr>
              <a:xfrm>
                <a:off x="4087" y="2452"/>
                <a:ext cx="1" cy="1"/>
              </a:xfrm>
              <a:prstGeom prst="line">
                <a:avLst/>
              </a:prstGeom>
              <a:ln w="0" cap="flat" cmpd="sng">
                <a:solidFill>
                  <a:srgbClr val="000000"/>
                </a:solidFill>
                <a:prstDash val="solid"/>
                <a:headEnd type="none" w="med" len="med"/>
                <a:tailEnd type="none" w="med" len="med"/>
              </a:ln>
            </p:spPr>
          </p:sp>
        </p:grpSp>
      </p:grpSp>
      <p:grpSp>
        <p:nvGrpSpPr>
          <p:cNvPr id="11" name="Group 47"/>
          <p:cNvGrpSpPr/>
          <p:nvPr/>
        </p:nvGrpSpPr>
        <p:grpSpPr>
          <a:xfrm>
            <a:off x="6084888" y="4006850"/>
            <a:ext cx="647700" cy="328613"/>
            <a:chOff x="3833" y="2452"/>
            <a:chExt cx="408" cy="207"/>
          </a:xfrm>
        </p:grpSpPr>
        <p:sp>
          <p:nvSpPr>
            <p:cNvPr id="15447" name="Rectangle 48"/>
            <p:cNvSpPr/>
            <p:nvPr/>
          </p:nvSpPr>
          <p:spPr>
            <a:xfrm>
              <a:off x="3833" y="2505"/>
              <a:ext cx="258" cy="154"/>
            </a:xfrm>
            <a:prstGeom prst="rect">
              <a:avLst/>
            </a:prstGeom>
            <a:noFill/>
            <a:ln w="9525">
              <a:noFill/>
            </a:ln>
          </p:spPr>
          <p:txBody>
            <a:bodyPr wrap="none" lIns="0" tIns="0" rIns="0" bIns="0">
              <a:spAutoFit/>
            </a:bodyPr>
            <a:lstStyle/>
            <a:p>
              <a:pPr algn="l"/>
              <a:r>
                <a:rPr lang="zh-CN" altLang="en-US" sz="1600" i="0" dirty="0">
                  <a:solidFill>
                    <a:srgbClr val="000066"/>
                  </a:solidFill>
                  <a:latin typeface="宋体" panose="02010600030101010101" pitchFamily="2" charset="-122"/>
                  <a:ea typeface="宋体" panose="02010600030101010101" pitchFamily="2" charset="-122"/>
                </a:rPr>
                <a:t>零线</a:t>
              </a:r>
              <a:endParaRPr lang="zh-CN" altLang="en-US" sz="1600" i="0" dirty="0">
                <a:solidFill>
                  <a:srgbClr val="000066"/>
                </a:solidFill>
                <a:latin typeface="Arial" panose="020B0604020202020204" pitchFamily="34" charset="0"/>
                <a:ea typeface="宋体" panose="02010600030101010101" pitchFamily="2" charset="-122"/>
              </a:endParaRPr>
            </a:p>
          </p:txBody>
        </p:sp>
        <p:sp>
          <p:nvSpPr>
            <p:cNvPr id="15448" name="Line 49"/>
            <p:cNvSpPr/>
            <p:nvPr/>
          </p:nvSpPr>
          <p:spPr>
            <a:xfrm flipH="1">
              <a:off x="3889" y="2452"/>
              <a:ext cx="352" cy="1"/>
            </a:xfrm>
            <a:prstGeom prst="line">
              <a:avLst/>
            </a:prstGeom>
            <a:ln w="28575" cap="flat" cmpd="sng">
              <a:solidFill>
                <a:srgbClr val="0000FF"/>
              </a:solidFill>
              <a:prstDash val="solid"/>
              <a:headEnd type="none" w="med" len="med"/>
              <a:tailEnd type="none" w="med" len="med"/>
            </a:ln>
          </p:spPr>
        </p:sp>
      </p:grpSp>
      <p:grpSp>
        <p:nvGrpSpPr>
          <p:cNvPr id="12" name="Group 50"/>
          <p:cNvGrpSpPr/>
          <p:nvPr/>
        </p:nvGrpSpPr>
        <p:grpSpPr>
          <a:xfrm>
            <a:off x="7905750" y="2382838"/>
            <a:ext cx="469900" cy="1474787"/>
            <a:chOff x="4980" y="1429"/>
            <a:chExt cx="296" cy="929"/>
          </a:xfrm>
        </p:grpSpPr>
        <p:sp>
          <p:nvSpPr>
            <p:cNvPr id="15435" name="Line 51"/>
            <p:cNvSpPr/>
            <p:nvPr/>
          </p:nvSpPr>
          <p:spPr>
            <a:xfrm>
              <a:off x="4980" y="1988"/>
              <a:ext cx="287" cy="1"/>
            </a:xfrm>
            <a:prstGeom prst="line">
              <a:avLst/>
            </a:prstGeom>
            <a:ln w="0" cap="flat" cmpd="sng">
              <a:solidFill>
                <a:srgbClr val="000000"/>
              </a:solidFill>
              <a:prstDash val="solid"/>
              <a:headEnd type="none" w="med" len="med"/>
              <a:tailEnd type="none" w="med" len="med"/>
            </a:ln>
          </p:spPr>
        </p:sp>
        <p:sp>
          <p:nvSpPr>
            <p:cNvPr id="15436" name="Line 52"/>
            <p:cNvSpPr/>
            <p:nvPr/>
          </p:nvSpPr>
          <p:spPr>
            <a:xfrm>
              <a:off x="4980" y="2136"/>
              <a:ext cx="287" cy="1"/>
            </a:xfrm>
            <a:prstGeom prst="line">
              <a:avLst/>
            </a:prstGeom>
            <a:ln w="0" cap="flat" cmpd="sng">
              <a:solidFill>
                <a:srgbClr val="000000"/>
              </a:solidFill>
              <a:prstDash val="solid"/>
              <a:headEnd type="none" w="med" len="med"/>
              <a:tailEnd type="none" w="med" len="med"/>
            </a:ln>
          </p:spPr>
        </p:sp>
        <p:sp>
          <p:nvSpPr>
            <p:cNvPr id="15437" name="Line 53"/>
            <p:cNvSpPr/>
            <p:nvPr/>
          </p:nvSpPr>
          <p:spPr>
            <a:xfrm flipV="1">
              <a:off x="5258" y="1767"/>
              <a:ext cx="1" cy="110"/>
            </a:xfrm>
            <a:prstGeom prst="line">
              <a:avLst/>
            </a:prstGeom>
            <a:ln w="0" cap="flat" cmpd="sng">
              <a:solidFill>
                <a:srgbClr val="000000"/>
              </a:solidFill>
              <a:prstDash val="solid"/>
              <a:headEnd type="none" w="med" len="med"/>
              <a:tailEnd type="none" w="med" len="med"/>
            </a:ln>
          </p:spPr>
        </p:sp>
        <p:sp>
          <p:nvSpPr>
            <p:cNvPr id="15438" name="Line 54"/>
            <p:cNvSpPr/>
            <p:nvPr/>
          </p:nvSpPr>
          <p:spPr>
            <a:xfrm>
              <a:off x="5258" y="2247"/>
              <a:ext cx="1" cy="111"/>
            </a:xfrm>
            <a:prstGeom prst="line">
              <a:avLst/>
            </a:prstGeom>
            <a:ln w="0" cap="flat" cmpd="sng">
              <a:solidFill>
                <a:srgbClr val="000000"/>
              </a:solidFill>
              <a:prstDash val="solid"/>
              <a:headEnd type="none" w="med" len="med"/>
              <a:tailEnd type="none" w="med" len="med"/>
            </a:ln>
          </p:spPr>
        </p:sp>
        <p:sp>
          <p:nvSpPr>
            <p:cNvPr id="15439" name="Line 55"/>
            <p:cNvSpPr/>
            <p:nvPr/>
          </p:nvSpPr>
          <p:spPr>
            <a:xfrm>
              <a:off x="5258" y="1988"/>
              <a:ext cx="1" cy="148"/>
            </a:xfrm>
            <a:prstGeom prst="line">
              <a:avLst/>
            </a:prstGeom>
            <a:ln w="0" cap="flat" cmpd="sng">
              <a:solidFill>
                <a:srgbClr val="000000"/>
              </a:solidFill>
              <a:prstDash val="solid"/>
              <a:headEnd type="none" w="med" len="med"/>
              <a:tailEnd type="none" w="med" len="med"/>
            </a:ln>
          </p:spPr>
        </p:sp>
        <p:sp>
          <p:nvSpPr>
            <p:cNvPr id="15440" name="Freeform 56"/>
            <p:cNvSpPr/>
            <p:nvPr/>
          </p:nvSpPr>
          <p:spPr>
            <a:xfrm>
              <a:off x="5239" y="1877"/>
              <a:ext cx="37" cy="111"/>
            </a:xfrm>
            <a:custGeom>
              <a:avLst/>
              <a:gdLst>
                <a:gd name="txL" fmla="*/ 0 w 110"/>
                <a:gd name="txT" fmla="*/ 0 h 333"/>
                <a:gd name="txR" fmla="*/ 110 w 110"/>
                <a:gd name="txB" fmla="*/ 333 h 333"/>
              </a:gdLst>
              <a:ahLst/>
              <a:cxnLst>
                <a:cxn ang="0">
                  <a:pos x="0" y="0"/>
                </a:cxn>
                <a:cxn ang="0">
                  <a:pos x="37" y="0"/>
                </a:cxn>
                <a:cxn ang="0">
                  <a:pos x="19" y="111"/>
                </a:cxn>
                <a:cxn ang="0">
                  <a:pos x="0" y="0"/>
                </a:cxn>
              </a:cxnLst>
              <a:rect l="txL" t="txT" r="txR" b="txB"/>
              <a:pathLst>
                <a:path w="110" h="333">
                  <a:moveTo>
                    <a:pt x="0" y="0"/>
                  </a:moveTo>
                  <a:lnTo>
                    <a:pt x="110" y="0"/>
                  </a:lnTo>
                  <a:lnTo>
                    <a:pt x="56" y="333"/>
                  </a:lnTo>
                  <a:lnTo>
                    <a:pt x="0" y="0"/>
                  </a:lnTo>
                  <a:close/>
                </a:path>
              </a:pathLst>
            </a:custGeom>
            <a:solidFill>
              <a:srgbClr val="000000">
                <a:alpha val="100000"/>
              </a:srgbClr>
            </a:solidFill>
            <a:ln w="9525">
              <a:noFill/>
            </a:ln>
          </p:spPr>
          <p:txBody>
            <a:bodyPr/>
            <a:lstStyle/>
            <a:p>
              <a:endParaRPr lang="zh-CN" altLang="en-US"/>
            </a:p>
          </p:txBody>
        </p:sp>
        <p:sp>
          <p:nvSpPr>
            <p:cNvPr id="15441" name="Freeform 57"/>
            <p:cNvSpPr/>
            <p:nvPr/>
          </p:nvSpPr>
          <p:spPr>
            <a:xfrm>
              <a:off x="5239" y="1877"/>
              <a:ext cx="37" cy="111"/>
            </a:xfrm>
            <a:custGeom>
              <a:avLst/>
              <a:gdLst>
                <a:gd name="txL" fmla="*/ 0 w 110"/>
                <a:gd name="txT" fmla="*/ 0 h 333"/>
                <a:gd name="txR" fmla="*/ 110 w 110"/>
                <a:gd name="txB" fmla="*/ 333 h 333"/>
              </a:gdLst>
              <a:ahLst/>
              <a:cxnLst>
                <a:cxn ang="0">
                  <a:pos x="0" y="0"/>
                </a:cxn>
                <a:cxn ang="0">
                  <a:pos x="37" y="0"/>
                </a:cxn>
                <a:cxn ang="0">
                  <a:pos x="19" y="111"/>
                </a:cxn>
                <a:cxn ang="0">
                  <a:pos x="0" y="0"/>
                </a:cxn>
              </a:cxnLst>
              <a:rect l="txL" t="txT" r="txR" b="txB"/>
              <a:pathLst>
                <a:path w="110" h="333">
                  <a:moveTo>
                    <a:pt x="0" y="0"/>
                  </a:moveTo>
                  <a:lnTo>
                    <a:pt x="110" y="0"/>
                  </a:lnTo>
                  <a:lnTo>
                    <a:pt x="56" y="33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5442" name="Freeform 58"/>
            <p:cNvSpPr/>
            <p:nvPr/>
          </p:nvSpPr>
          <p:spPr>
            <a:xfrm>
              <a:off x="5239" y="2136"/>
              <a:ext cx="37" cy="111"/>
            </a:xfrm>
            <a:custGeom>
              <a:avLst/>
              <a:gdLst>
                <a:gd name="txL" fmla="*/ 0 w 110"/>
                <a:gd name="txT" fmla="*/ 0 h 331"/>
                <a:gd name="txR" fmla="*/ 110 w 110"/>
                <a:gd name="txB" fmla="*/ 331 h 331"/>
              </a:gdLst>
              <a:ahLst/>
              <a:cxnLst>
                <a:cxn ang="0">
                  <a:pos x="0" y="111"/>
                </a:cxn>
                <a:cxn ang="0">
                  <a:pos x="37" y="111"/>
                </a:cxn>
                <a:cxn ang="0">
                  <a:pos x="19" y="0"/>
                </a:cxn>
                <a:cxn ang="0">
                  <a:pos x="0" y="111"/>
                </a:cxn>
              </a:cxnLst>
              <a:rect l="txL" t="txT" r="txR" b="txB"/>
              <a:pathLst>
                <a:path w="110" h="331">
                  <a:moveTo>
                    <a:pt x="0" y="331"/>
                  </a:moveTo>
                  <a:lnTo>
                    <a:pt x="110" y="331"/>
                  </a:lnTo>
                  <a:lnTo>
                    <a:pt x="56" y="0"/>
                  </a:lnTo>
                  <a:lnTo>
                    <a:pt x="0" y="331"/>
                  </a:lnTo>
                  <a:close/>
                </a:path>
              </a:pathLst>
            </a:custGeom>
            <a:solidFill>
              <a:srgbClr val="000000">
                <a:alpha val="100000"/>
              </a:srgbClr>
            </a:solidFill>
            <a:ln w="9525">
              <a:noFill/>
            </a:ln>
          </p:spPr>
          <p:txBody>
            <a:bodyPr/>
            <a:lstStyle/>
            <a:p>
              <a:endParaRPr lang="zh-CN" altLang="en-US"/>
            </a:p>
          </p:txBody>
        </p:sp>
        <p:sp>
          <p:nvSpPr>
            <p:cNvPr id="15443" name="Freeform 59"/>
            <p:cNvSpPr/>
            <p:nvPr/>
          </p:nvSpPr>
          <p:spPr>
            <a:xfrm>
              <a:off x="5239" y="2136"/>
              <a:ext cx="37" cy="111"/>
            </a:xfrm>
            <a:custGeom>
              <a:avLst/>
              <a:gdLst>
                <a:gd name="txL" fmla="*/ 0 w 110"/>
                <a:gd name="txT" fmla="*/ 0 h 331"/>
                <a:gd name="txR" fmla="*/ 110 w 110"/>
                <a:gd name="txB" fmla="*/ 331 h 331"/>
              </a:gdLst>
              <a:ahLst/>
              <a:cxnLst>
                <a:cxn ang="0">
                  <a:pos x="0" y="111"/>
                </a:cxn>
                <a:cxn ang="0">
                  <a:pos x="37" y="111"/>
                </a:cxn>
                <a:cxn ang="0">
                  <a:pos x="19" y="0"/>
                </a:cxn>
                <a:cxn ang="0">
                  <a:pos x="0" y="111"/>
                </a:cxn>
              </a:cxnLst>
              <a:rect l="txL" t="txT" r="txR" b="txB"/>
              <a:pathLst>
                <a:path w="110" h="331">
                  <a:moveTo>
                    <a:pt x="0" y="331"/>
                  </a:moveTo>
                  <a:lnTo>
                    <a:pt x="110" y="331"/>
                  </a:lnTo>
                  <a:lnTo>
                    <a:pt x="56" y="0"/>
                  </a:lnTo>
                  <a:lnTo>
                    <a:pt x="0" y="3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5444" name="Rectangle 60"/>
            <p:cNvSpPr/>
            <p:nvPr/>
          </p:nvSpPr>
          <p:spPr>
            <a:xfrm rot="-5400000">
              <a:off x="4904" y="1610"/>
              <a:ext cx="516" cy="154"/>
            </a:xfrm>
            <a:prstGeom prst="rect">
              <a:avLst/>
            </a:prstGeom>
            <a:noFill/>
            <a:ln w="9525">
              <a:noFill/>
            </a:ln>
          </p:spPr>
          <p:txBody>
            <a:bodyPr wrap="none" lIns="0" tIns="0" rIns="0" bIns="0">
              <a:spAutoFit/>
            </a:bodyPr>
            <a:lstStyle/>
            <a:p>
              <a:pPr algn="l"/>
              <a:r>
                <a:rPr lang="zh-CN" altLang="en-US" sz="1600" i="0" dirty="0">
                  <a:solidFill>
                    <a:schemeClr val="tx2"/>
                  </a:solidFill>
                  <a:latin typeface="宋体" panose="02010600030101010101" pitchFamily="2" charset="-122"/>
                  <a:ea typeface="宋体" panose="02010600030101010101" pitchFamily="2" charset="-122"/>
                </a:rPr>
                <a:t>最小过盈</a:t>
              </a:r>
              <a:endParaRPr lang="zh-CN" altLang="en-US" sz="1600" i="0" dirty="0">
                <a:solidFill>
                  <a:schemeClr val="tx2"/>
                </a:solidFill>
                <a:latin typeface="Arial" panose="020B0604020202020204" pitchFamily="34" charset="0"/>
                <a:ea typeface="宋体" panose="02010600030101010101" pitchFamily="2" charset="-122"/>
              </a:endParaRPr>
            </a:p>
          </p:txBody>
        </p:sp>
        <p:sp>
          <p:nvSpPr>
            <p:cNvPr id="15445" name="Line 61"/>
            <p:cNvSpPr/>
            <p:nvPr/>
          </p:nvSpPr>
          <p:spPr>
            <a:xfrm>
              <a:off x="5258" y="2136"/>
              <a:ext cx="1" cy="1"/>
            </a:xfrm>
            <a:prstGeom prst="line">
              <a:avLst/>
            </a:prstGeom>
            <a:ln w="0" cap="flat" cmpd="sng">
              <a:solidFill>
                <a:srgbClr val="000000"/>
              </a:solidFill>
              <a:prstDash val="solid"/>
              <a:headEnd type="none" w="med" len="med"/>
              <a:tailEnd type="none" w="med" len="med"/>
            </a:ln>
          </p:spPr>
        </p:sp>
        <p:sp>
          <p:nvSpPr>
            <p:cNvPr id="15446" name="Line 62"/>
            <p:cNvSpPr/>
            <p:nvPr/>
          </p:nvSpPr>
          <p:spPr>
            <a:xfrm flipV="1">
              <a:off x="5258" y="1554"/>
              <a:ext cx="1" cy="213"/>
            </a:xfrm>
            <a:prstGeom prst="line">
              <a:avLst/>
            </a:prstGeom>
            <a:ln w="0" cap="flat" cmpd="sng">
              <a:solidFill>
                <a:srgbClr val="000000"/>
              </a:solidFill>
              <a:prstDash val="solid"/>
              <a:headEnd type="none" w="med" len="med"/>
              <a:tailEnd type="none" w="med" len="med"/>
            </a:ln>
          </p:spPr>
        </p:sp>
      </p:grpSp>
      <p:grpSp>
        <p:nvGrpSpPr>
          <p:cNvPr id="13" name="Group 63"/>
          <p:cNvGrpSpPr/>
          <p:nvPr/>
        </p:nvGrpSpPr>
        <p:grpSpPr>
          <a:xfrm>
            <a:off x="6721475" y="2757488"/>
            <a:ext cx="1192213" cy="525462"/>
            <a:chOff x="4234" y="1665"/>
            <a:chExt cx="751" cy="331"/>
          </a:xfrm>
        </p:grpSpPr>
        <p:sp>
          <p:nvSpPr>
            <p:cNvPr id="15406" name="Rectangle 64"/>
            <p:cNvSpPr/>
            <p:nvPr/>
          </p:nvSpPr>
          <p:spPr>
            <a:xfrm>
              <a:off x="4418" y="1780"/>
              <a:ext cx="516" cy="154"/>
            </a:xfrm>
            <a:prstGeom prst="rect">
              <a:avLst/>
            </a:prstGeom>
            <a:noFill/>
            <a:ln w="9525">
              <a:noFill/>
            </a:ln>
          </p:spPr>
          <p:txBody>
            <a:bodyPr wrap="none" lIns="0" tIns="0" rIns="0" bIns="0">
              <a:spAutoFit/>
            </a:bodyPr>
            <a:lstStyle/>
            <a:p>
              <a:pPr algn="l"/>
              <a:r>
                <a:rPr lang="zh-CN" altLang="en-US" sz="1600" i="0" dirty="0">
                  <a:solidFill>
                    <a:srgbClr val="0000FF"/>
                  </a:solidFill>
                  <a:latin typeface="宋体" panose="02010600030101010101" pitchFamily="2" charset="-122"/>
                  <a:ea typeface="宋体" panose="02010600030101010101" pitchFamily="2" charset="-122"/>
                </a:rPr>
                <a:t>轴公差带</a:t>
              </a:r>
              <a:endParaRPr lang="zh-CN" altLang="en-US" sz="1600" i="0" dirty="0">
                <a:latin typeface="Arial" panose="020B0604020202020204" pitchFamily="34" charset="0"/>
                <a:ea typeface="宋体" panose="02010600030101010101" pitchFamily="2" charset="-122"/>
              </a:endParaRPr>
            </a:p>
          </p:txBody>
        </p:sp>
        <p:sp>
          <p:nvSpPr>
            <p:cNvPr id="15407" name="Freeform 65"/>
            <p:cNvSpPr/>
            <p:nvPr/>
          </p:nvSpPr>
          <p:spPr>
            <a:xfrm>
              <a:off x="4971" y="1679"/>
              <a:ext cx="14" cy="317"/>
            </a:xfrm>
            <a:custGeom>
              <a:avLst/>
              <a:gdLst>
                <a:gd name="txL" fmla="*/ 0 w 44"/>
                <a:gd name="txT" fmla="*/ 0 h 949"/>
                <a:gd name="txR" fmla="*/ 44 w 44"/>
                <a:gd name="txB" fmla="*/ 949 h 949"/>
              </a:gdLst>
              <a:ahLst/>
              <a:cxnLst>
                <a:cxn ang="0">
                  <a:pos x="0" y="302"/>
                </a:cxn>
                <a:cxn ang="0">
                  <a:pos x="14" y="317"/>
                </a:cxn>
                <a:cxn ang="0">
                  <a:pos x="0" y="0"/>
                </a:cxn>
                <a:cxn ang="0">
                  <a:pos x="0" y="302"/>
                </a:cxn>
              </a:cxnLst>
              <a:rect l="txL" t="txT" r="txR" b="txB"/>
              <a:pathLst>
                <a:path w="44" h="949">
                  <a:moveTo>
                    <a:pt x="0" y="905"/>
                  </a:moveTo>
                  <a:lnTo>
                    <a:pt x="44" y="949"/>
                  </a:lnTo>
                  <a:lnTo>
                    <a:pt x="0" y="0"/>
                  </a:lnTo>
                  <a:lnTo>
                    <a:pt x="0" y="905"/>
                  </a:lnTo>
                  <a:close/>
                </a:path>
              </a:pathLst>
            </a:custGeom>
            <a:solidFill>
              <a:srgbClr val="0000FF">
                <a:alpha val="100000"/>
              </a:srgbClr>
            </a:solidFill>
            <a:ln w="9525">
              <a:noFill/>
            </a:ln>
          </p:spPr>
          <p:txBody>
            <a:bodyPr/>
            <a:lstStyle/>
            <a:p>
              <a:endParaRPr lang="zh-CN" altLang="en-US"/>
            </a:p>
          </p:txBody>
        </p:sp>
        <p:sp>
          <p:nvSpPr>
            <p:cNvPr id="15408" name="Freeform 66"/>
            <p:cNvSpPr/>
            <p:nvPr/>
          </p:nvSpPr>
          <p:spPr>
            <a:xfrm>
              <a:off x="4971" y="1665"/>
              <a:ext cx="14" cy="331"/>
            </a:xfrm>
            <a:custGeom>
              <a:avLst/>
              <a:gdLst>
                <a:gd name="txL" fmla="*/ 0 w 44"/>
                <a:gd name="txT" fmla="*/ 0 h 993"/>
                <a:gd name="txR" fmla="*/ 44 w 44"/>
                <a:gd name="txB" fmla="*/ 993 h 993"/>
              </a:gdLst>
              <a:ahLst/>
              <a:cxnLst>
                <a:cxn ang="0">
                  <a:pos x="14" y="331"/>
                </a:cxn>
                <a:cxn ang="0">
                  <a:pos x="0" y="15"/>
                </a:cxn>
                <a:cxn ang="0">
                  <a:pos x="14" y="0"/>
                </a:cxn>
                <a:cxn ang="0">
                  <a:pos x="14" y="331"/>
                </a:cxn>
              </a:cxnLst>
              <a:rect l="txL" t="txT" r="txR" b="txB"/>
              <a:pathLst>
                <a:path w="44" h="993">
                  <a:moveTo>
                    <a:pt x="44" y="993"/>
                  </a:moveTo>
                  <a:lnTo>
                    <a:pt x="0" y="44"/>
                  </a:lnTo>
                  <a:lnTo>
                    <a:pt x="44" y="0"/>
                  </a:lnTo>
                  <a:lnTo>
                    <a:pt x="44" y="993"/>
                  </a:lnTo>
                  <a:close/>
                </a:path>
              </a:pathLst>
            </a:custGeom>
            <a:solidFill>
              <a:srgbClr val="0000FF">
                <a:alpha val="100000"/>
              </a:srgbClr>
            </a:solidFill>
            <a:ln w="9525">
              <a:noFill/>
            </a:ln>
          </p:spPr>
          <p:txBody>
            <a:bodyPr/>
            <a:lstStyle/>
            <a:p>
              <a:endParaRPr lang="zh-CN" altLang="en-US"/>
            </a:p>
          </p:txBody>
        </p:sp>
        <p:sp>
          <p:nvSpPr>
            <p:cNvPr id="15409" name="Freeform 67"/>
            <p:cNvSpPr/>
            <p:nvPr/>
          </p:nvSpPr>
          <p:spPr>
            <a:xfrm>
              <a:off x="4971" y="1665"/>
              <a:ext cx="14" cy="331"/>
            </a:xfrm>
            <a:custGeom>
              <a:avLst/>
              <a:gdLst>
                <a:gd name="txL" fmla="*/ 0 w 44"/>
                <a:gd name="txT" fmla="*/ 0 h 993"/>
                <a:gd name="txR" fmla="*/ 44 w 44"/>
                <a:gd name="txB" fmla="*/ 993 h 993"/>
              </a:gdLst>
              <a:ahLst/>
              <a:cxnLst>
                <a:cxn ang="0">
                  <a:pos x="0" y="316"/>
                </a:cxn>
                <a:cxn ang="0">
                  <a:pos x="14" y="331"/>
                </a:cxn>
                <a:cxn ang="0">
                  <a:pos x="14" y="0"/>
                </a:cxn>
                <a:cxn ang="0">
                  <a:pos x="0" y="15"/>
                </a:cxn>
                <a:cxn ang="0">
                  <a:pos x="0" y="316"/>
                </a:cxn>
              </a:cxnLst>
              <a:rect l="txL" t="txT" r="txR" b="txB"/>
              <a:pathLst>
                <a:path w="44" h="993">
                  <a:moveTo>
                    <a:pt x="0" y="949"/>
                  </a:moveTo>
                  <a:lnTo>
                    <a:pt x="44" y="993"/>
                  </a:lnTo>
                  <a:lnTo>
                    <a:pt x="44" y="0"/>
                  </a:lnTo>
                  <a:lnTo>
                    <a:pt x="0" y="44"/>
                  </a:lnTo>
                  <a:lnTo>
                    <a:pt x="0" y="949"/>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5410" name="Freeform 68"/>
            <p:cNvSpPr/>
            <p:nvPr/>
          </p:nvSpPr>
          <p:spPr>
            <a:xfrm>
              <a:off x="4249" y="1665"/>
              <a:ext cx="736" cy="14"/>
            </a:xfrm>
            <a:custGeom>
              <a:avLst/>
              <a:gdLst>
                <a:gd name="txL" fmla="*/ 0 w 2210"/>
                <a:gd name="txT" fmla="*/ 0 h 44"/>
                <a:gd name="txR" fmla="*/ 2210 w 2210"/>
                <a:gd name="txB" fmla="*/ 44 h 44"/>
              </a:gdLst>
              <a:ahLst/>
              <a:cxnLst>
                <a:cxn ang="0">
                  <a:pos x="721" y="14"/>
                </a:cxn>
                <a:cxn ang="0">
                  <a:pos x="736" y="0"/>
                </a:cxn>
                <a:cxn ang="0">
                  <a:pos x="0" y="14"/>
                </a:cxn>
                <a:cxn ang="0">
                  <a:pos x="721" y="14"/>
                </a:cxn>
              </a:cxnLst>
              <a:rect l="txL" t="txT" r="txR" b="txB"/>
              <a:pathLst>
                <a:path w="2210" h="44">
                  <a:moveTo>
                    <a:pt x="2166" y="44"/>
                  </a:moveTo>
                  <a:lnTo>
                    <a:pt x="2210" y="0"/>
                  </a:lnTo>
                  <a:lnTo>
                    <a:pt x="0" y="44"/>
                  </a:lnTo>
                  <a:lnTo>
                    <a:pt x="2166" y="44"/>
                  </a:lnTo>
                  <a:close/>
                </a:path>
              </a:pathLst>
            </a:custGeom>
            <a:solidFill>
              <a:srgbClr val="0000FF">
                <a:alpha val="100000"/>
              </a:srgbClr>
            </a:solidFill>
            <a:ln w="9525">
              <a:noFill/>
            </a:ln>
          </p:spPr>
          <p:txBody>
            <a:bodyPr/>
            <a:lstStyle/>
            <a:p>
              <a:endParaRPr lang="zh-CN" altLang="en-US"/>
            </a:p>
          </p:txBody>
        </p:sp>
        <p:sp>
          <p:nvSpPr>
            <p:cNvPr id="15411" name="Freeform 69"/>
            <p:cNvSpPr/>
            <p:nvPr/>
          </p:nvSpPr>
          <p:spPr>
            <a:xfrm>
              <a:off x="4234" y="1665"/>
              <a:ext cx="751" cy="14"/>
            </a:xfrm>
            <a:custGeom>
              <a:avLst/>
              <a:gdLst>
                <a:gd name="txL" fmla="*/ 0 w 2254"/>
                <a:gd name="txT" fmla="*/ 0 h 44"/>
                <a:gd name="txR" fmla="*/ 2254 w 2254"/>
                <a:gd name="txB" fmla="*/ 44 h 44"/>
              </a:gdLst>
              <a:ahLst/>
              <a:cxnLst>
                <a:cxn ang="0">
                  <a:pos x="751" y="0"/>
                </a:cxn>
                <a:cxn ang="0">
                  <a:pos x="15" y="14"/>
                </a:cxn>
                <a:cxn ang="0">
                  <a:pos x="0" y="0"/>
                </a:cxn>
                <a:cxn ang="0">
                  <a:pos x="751" y="0"/>
                </a:cxn>
              </a:cxnLst>
              <a:rect l="txL" t="txT" r="txR" b="txB"/>
              <a:pathLst>
                <a:path w="2254" h="44">
                  <a:moveTo>
                    <a:pt x="2254" y="0"/>
                  </a:moveTo>
                  <a:lnTo>
                    <a:pt x="44" y="44"/>
                  </a:lnTo>
                  <a:lnTo>
                    <a:pt x="0" y="0"/>
                  </a:lnTo>
                  <a:lnTo>
                    <a:pt x="2254" y="0"/>
                  </a:lnTo>
                  <a:close/>
                </a:path>
              </a:pathLst>
            </a:custGeom>
            <a:solidFill>
              <a:srgbClr val="0000FF">
                <a:alpha val="100000"/>
              </a:srgbClr>
            </a:solidFill>
            <a:ln w="9525">
              <a:noFill/>
            </a:ln>
          </p:spPr>
          <p:txBody>
            <a:bodyPr/>
            <a:lstStyle/>
            <a:p>
              <a:endParaRPr lang="zh-CN" altLang="en-US"/>
            </a:p>
          </p:txBody>
        </p:sp>
        <p:sp>
          <p:nvSpPr>
            <p:cNvPr id="15412" name="Freeform 70"/>
            <p:cNvSpPr/>
            <p:nvPr/>
          </p:nvSpPr>
          <p:spPr>
            <a:xfrm>
              <a:off x="4234" y="1665"/>
              <a:ext cx="751" cy="14"/>
            </a:xfrm>
            <a:custGeom>
              <a:avLst/>
              <a:gdLst>
                <a:gd name="txL" fmla="*/ 0 w 2254"/>
                <a:gd name="txT" fmla="*/ 0 h 44"/>
                <a:gd name="txR" fmla="*/ 2254 w 2254"/>
                <a:gd name="txB" fmla="*/ 44 h 44"/>
              </a:gdLst>
              <a:ahLst/>
              <a:cxnLst>
                <a:cxn ang="0">
                  <a:pos x="736" y="14"/>
                </a:cxn>
                <a:cxn ang="0">
                  <a:pos x="751" y="0"/>
                </a:cxn>
                <a:cxn ang="0">
                  <a:pos x="0" y="0"/>
                </a:cxn>
                <a:cxn ang="0">
                  <a:pos x="15" y="14"/>
                </a:cxn>
                <a:cxn ang="0">
                  <a:pos x="736" y="14"/>
                </a:cxn>
              </a:cxnLst>
              <a:rect l="txL" t="txT" r="txR" b="txB"/>
              <a:pathLst>
                <a:path w="2254" h="44">
                  <a:moveTo>
                    <a:pt x="2210" y="44"/>
                  </a:moveTo>
                  <a:lnTo>
                    <a:pt x="2254" y="0"/>
                  </a:lnTo>
                  <a:lnTo>
                    <a:pt x="0" y="0"/>
                  </a:lnTo>
                  <a:lnTo>
                    <a:pt x="44" y="44"/>
                  </a:lnTo>
                  <a:lnTo>
                    <a:pt x="2210" y="44"/>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5413" name="Freeform 71"/>
            <p:cNvSpPr/>
            <p:nvPr/>
          </p:nvSpPr>
          <p:spPr>
            <a:xfrm>
              <a:off x="4234" y="1665"/>
              <a:ext cx="15" cy="316"/>
            </a:xfrm>
            <a:custGeom>
              <a:avLst/>
              <a:gdLst>
                <a:gd name="txL" fmla="*/ 0 w 44"/>
                <a:gd name="txT" fmla="*/ 0 h 949"/>
                <a:gd name="txR" fmla="*/ 44 w 44"/>
                <a:gd name="txB" fmla="*/ 949 h 949"/>
              </a:gdLst>
              <a:ahLst/>
              <a:cxnLst>
                <a:cxn ang="0">
                  <a:pos x="15" y="15"/>
                </a:cxn>
                <a:cxn ang="0">
                  <a:pos x="0" y="0"/>
                </a:cxn>
                <a:cxn ang="0">
                  <a:pos x="15" y="316"/>
                </a:cxn>
                <a:cxn ang="0">
                  <a:pos x="15" y="15"/>
                </a:cxn>
              </a:cxnLst>
              <a:rect l="txL" t="txT" r="txR" b="txB"/>
              <a:pathLst>
                <a:path w="44" h="949">
                  <a:moveTo>
                    <a:pt x="44" y="44"/>
                  </a:moveTo>
                  <a:lnTo>
                    <a:pt x="0" y="0"/>
                  </a:lnTo>
                  <a:lnTo>
                    <a:pt x="44" y="949"/>
                  </a:lnTo>
                  <a:lnTo>
                    <a:pt x="44" y="44"/>
                  </a:lnTo>
                  <a:close/>
                </a:path>
              </a:pathLst>
            </a:custGeom>
            <a:solidFill>
              <a:srgbClr val="0000FF">
                <a:alpha val="100000"/>
              </a:srgbClr>
            </a:solidFill>
            <a:ln w="9525">
              <a:noFill/>
            </a:ln>
          </p:spPr>
          <p:txBody>
            <a:bodyPr/>
            <a:lstStyle/>
            <a:p>
              <a:endParaRPr lang="zh-CN" altLang="en-US"/>
            </a:p>
          </p:txBody>
        </p:sp>
        <p:sp>
          <p:nvSpPr>
            <p:cNvPr id="15414" name="Freeform 72"/>
            <p:cNvSpPr/>
            <p:nvPr/>
          </p:nvSpPr>
          <p:spPr>
            <a:xfrm>
              <a:off x="4234" y="1665"/>
              <a:ext cx="15" cy="331"/>
            </a:xfrm>
            <a:custGeom>
              <a:avLst/>
              <a:gdLst>
                <a:gd name="txL" fmla="*/ 0 w 44"/>
                <a:gd name="txT" fmla="*/ 0 h 993"/>
                <a:gd name="txR" fmla="*/ 44 w 44"/>
                <a:gd name="txB" fmla="*/ 993 h 993"/>
              </a:gdLst>
              <a:ahLst/>
              <a:cxnLst>
                <a:cxn ang="0">
                  <a:pos x="0" y="0"/>
                </a:cxn>
                <a:cxn ang="0">
                  <a:pos x="15" y="316"/>
                </a:cxn>
                <a:cxn ang="0">
                  <a:pos x="0" y="331"/>
                </a:cxn>
                <a:cxn ang="0">
                  <a:pos x="0" y="0"/>
                </a:cxn>
              </a:cxnLst>
              <a:rect l="txL" t="txT" r="txR" b="txB"/>
              <a:pathLst>
                <a:path w="44" h="993">
                  <a:moveTo>
                    <a:pt x="0" y="0"/>
                  </a:moveTo>
                  <a:lnTo>
                    <a:pt x="44" y="949"/>
                  </a:lnTo>
                  <a:lnTo>
                    <a:pt x="0" y="993"/>
                  </a:lnTo>
                  <a:lnTo>
                    <a:pt x="0" y="0"/>
                  </a:lnTo>
                  <a:close/>
                </a:path>
              </a:pathLst>
            </a:custGeom>
            <a:solidFill>
              <a:srgbClr val="0000FF">
                <a:alpha val="100000"/>
              </a:srgbClr>
            </a:solidFill>
            <a:ln w="9525">
              <a:noFill/>
            </a:ln>
          </p:spPr>
          <p:txBody>
            <a:bodyPr/>
            <a:lstStyle/>
            <a:p>
              <a:endParaRPr lang="zh-CN" altLang="en-US"/>
            </a:p>
          </p:txBody>
        </p:sp>
        <p:sp>
          <p:nvSpPr>
            <p:cNvPr id="15415" name="Freeform 73"/>
            <p:cNvSpPr/>
            <p:nvPr/>
          </p:nvSpPr>
          <p:spPr>
            <a:xfrm>
              <a:off x="4234" y="1665"/>
              <a:ext cx="15" cy="331"/>
            </a:xfrm>
            <a:custGeom>
              <a:avLst/>
              <a:gdLst>
                <a:gd name="txL" fmla="*/ 0 w 44"/>
                <a:gd name="txT" fmla="*/ 0 h 993"/>
                <a:gd name="txR" fmla="*/ 44 w 44"/>
                <a:gd name="txB" fmla="*/ 993 h 993"/>
              </a:gdLst>
              <a:ahLst/>
              <a:cxnLst>
                <a:cxn ang="0">
                  <a:pos x="15" y="15"/>
                </a:cxn>
                <a:cxn ang="0">
                  <a:pos x="0" y="0"/>
                </a:cxn>
                <a:cxn ang="0">
                  <a:pos x="0" y="331"/>
                </a:cxn>
                <a:cxn ang="0">
                  <a:pos x="15" y="316"/>
                </a:cxn>
                <a:cxn ang="0">
                  <a:pos x="15" y="15"/>
                </a:cxn>
              </a:cxnLst>
              <a:rect l="txL" t="txT" r="txR" b="txB"/>
              <a:pathLst>
                <a:path w="44" h="993">
                  <a:moveTo>
                    <a:pt x="44" y="44"/>
                  </a:moveTo>
                  <a:lnTo>
                    <a:pt x="0" y="0"/>
                  </a:lnTo>
                  <a:lnTo>
                    <a:pt x="0" y="993"/>
                  </a:lnTo>
                  <a:lnTo>
                    <a:pt x="44" y="949"/>
                  </a:lnTo>
                  <a:lnTo>
                    <a:pt x="44" y="44"/>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5416" name="Freeform 74"/>
            <p:cNvSpPr/>
            <p:nvPr/>
          </p:nvSpPr>
          <p:spPr>
            <a:xfrm>
              <a:off x="4234" y="1981"/>
              <a:ext cx="737" cy="15"/>
            </a:xfrm>
            <a:custGeom>
              <a:avLst/>
              <a:gdLst>
                <a:gd name="txL" fmla="*/ 0 w 2210"/>
                <a:gd name="txT" fmla="*/ 0 h 44"/>
                <a:gd name="txR" fmla="*/ 2210 w 2210"/>
                <a:gd name="txB" fmla="*/ 44 h 44"/>
              </a:gdLst>
              <a:ahLst/>
              <a:cxnLst>
                <a:cxn ang="0">
                  <a:pos x="15" y="0"/>
                </a:cxn>
                <a:cxn ang="0">
                  <a:pos x="0" y="15"/>
                </a:cxn>
                <a:cxn ang="0">
                  <a:pos x="737" y="0"/>
                </a:cxn>
                <a:cxn ang="0">
                  <a:pos x="15" y="0"/>
                </a:cxn>
              </a:cxnLst>
              <a:rect l="txL" t="txT" r="txR" b="txB"/>
              <a:pathLst>
                <a:path w="2210" h="44">
                  <a:moveTo>
                    <a:pt x="44" y="0"/>
                  </a:moveTo>
                  <a:lnTo>
                    <a:pt x="0" y="44"/>
                  </a:lnTo>
                  <a:lnTo>
                    <a:pt x="2210" y="0"/>
                  </a:lnTo>
                  <a:lnTo>
                    <a:pt x="44" y="0"/>
                  </a:lnTo>
                  <a:close/>
                </a:path>
              </a:pathLst>
            </a:custGeom>
            <a:solidFill>
              <a:srgbClr val="0000FF">
                <a:alpha val="100000"/>
              </a:srgbClr>
            </a:solidFill>
            <a:ln w="9525">
              <a:noFill/>
            </a:ln>
          </p:spPr>
          <p:txBody>
            <a:bodyPr/>
            <a:lstStyle/>
            <a:p>
              <a:endParaRPr lang="zh-CN" altLang="en-US"/>
            </a:p>
          </p:txBody>
        </p:sp>
        <p:sp>
          <p:nvSpPr>
            <p:cNvPr id="15417" name="Freeform 75"/>
            <p:cNvSpPr/>
            <p:nvPr/>
          </p:nvSpPr>
          <p:spPr>
            <a:xfrm>
              <a:off x="4234" y="1981"/>
              <a:ext cx="751" cy="15"/>
            </a:xfrm>
            <a:custGeom>
              <a:avLst/>
              <a:gdLst>
                <a:gd name="txL" fmla="*/ 0 w 2254"/>
                <a:gd name="txT" fmla="*/ 0 h 44"/>
                <a:gd name="txR" fmla="*/ 2254 w 2254"/>
                <a:gd name="txB" fmla="*/ 44 h 44"/>
              </a:gdLst>
              <a:ahLst/>
              <a:cxnLst>
                <a:cxn ang="0">
                  <a:pos x="0" y="15"/>
                </a:cxn>
                <a:cxn ang="0">
                  <a:pos x="736" y="0"/>
                </a:cxn>
                <a:cxn ang="0">
                  <a:pos x="751" y="15"/>
                </a:cxn>
                <a:cxn ang="0">
                  <a:pos x="0" y="15"/>
                </a:cxn>
              </a:cxnLst>
              <a:rect l="txL" t="txT" r="txR" b="txB"/>
              <a:pathLst>
                <a:path w="2254" h="44">
                  <a:moveTo>
                    <a:pt x="0" y="44"/>
                  </a:moveTo>
                  <a:lnTo>
                    <a:pt x="2210" y="0"/>
                  </a:lnTo>
                  <a:lnTo>
                    <a:pt x="2254" y="44"/>
                  </a:lnTo>
                  <a:lnTo>
                    <a:pt x="0" y="44"/>
                  </a:lnTo>
                  <a:close/>
                </a:path>
              </a:pathLst>
            </a:custGeom>
            <a:solidFill>
              <a:srgbClr val="0000FF">
                <a:alpha val="100000"/>
              </a:srgbClr>
            </a:solidFill>
            <a:ln w="9525">
              <a:noFill/>
            </a:ln>
          </p:spPr>
          <p:txBody>
            <a:bodyPr/>
            <a:lstStyle/>
            <a:p>
              <a:endParaRPr lang="zh-CN" altLang="en-US"/>
            </a:p>
          </p:txBody>
        </p:sp>
        <p:sp>
          <p:nvSpPr>
            <p:cNvPr id="15418" name="Freeform 76"/>
            <p:cNvSpPr/>
            <p:nvPr/>
          </p:nvSpPr>
          <p:spPr>
            <a:xfrm>
              <a:off x="4234" y="1981"/>
              <a:ext cx="751" cy="15"/>
            </a:xfrm>
            <a:custGeom>
              <a:avLst/>
              <a:gdLst>
                <a:gd name="txL" fmla="*/ 0 w 2254"/>
                <a:gd name="txT" fmla="*/ 0 h 44"/>
                <a:gd name="txR" fmla="*/ 2254 w 2254"/>
                <a:gd name="txB" fmla="*/ 44 h 44"/>
              </a:gdLst>
              <a:ahLst/>
              <a:cxnLst>
                <a:cxn ang="0">
                  <a:pos x="15" y="0"/>
                </a:cxn>
                <a:cxn ang="0">
                  <a:pos x="0" y="15"/>
                </a:cxn>
                <a:cxn ang="0">
                  <a:pos x="751" y="15"/>
                </a:cxn>
                <a:cxn ang="0">
                  <a:pos x="736" y="0"/>
                </a:cxn>
                <a:cxn ang="0">
                  <a:pos x="15" y="0"/>
                </a:cxn>
              </a:cxnLst>
              <a:rect l="txL" t="txT" r="txR" b="txB"/>
              <a:pathLst>
                <a:path w="2254" h="44">
                  <a:moveTo>
                    <a:pt x="44" y="0"/>
                  </a:moveTo>
                  <a:lnTo>
                    <a:pt x="0" y="44"/>
                  </a:lnTo>
                  <a:lnTo>
                    <a:pt x="2254" y="44"/>
                  </a:lnTo>
                  <a:lnTo>
                    <a:pt x="2210" y="0"/>
                  </a:lnTo>
                  <a:lnTo>
                    <a:pt x="44" y="0"/>
                  </a:lnTo>
                  <a:close/>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15419" name="Line 77"/>
            <p:cNvSpPr/>
            <p:nvPr/>
          </p:nvSpPr>
          <p:spPr>
            <a:xfrm>
              <a:off x="4241" y="1672"/>
              <a:ext cx="1" cy="1"/>
            </a:xfrm>
            <a:prstGeom prst="line">
              <a:avLst/>
            </a:prstGeom>
            <a:ln w="0" cap="flat" cmpd="sng">
              <a:solidFill>
                <a:srgbClr val="000000"/>
              </a:solidFill>
              <a:prstDash val="solid"/>
              <a:headEnd type="none" w="med" len="med"/>
              <a:tailEnd type="none" w="med" len="med"/>
            </a:ln>
          </p:spPr>
        </p:sp>
        <p:sp>
          <p:nvSpPr>
            <p:cNvPr id="15420" name="Line 78"/>
            <p:cNvSpPr/>
            <p:nvPr/>
          </p:nvSpPr>
          <p:spPr>
            <a:xfrm>
              <a:off x="4978" y="1988"/>
              <a:ext cx="1" cy="1"/>
            </a:xfrm>
            <a:prstGeom prst="line">
              <a:avLst/>
            </a:prstGeom>
            <a:ln w="0" cap="flat" cmpd="sng">
              <a:solidFill>
                <a:srgbClr val="000000"/>
              </a:solidFill>
              <a:prstDash val="solid"/>
              <a:headEnd type="none" w="med" len="med"/>
              <a:tailEnd type="none" w="med" len="med"/>
            </a:ln>
          </p:spPr>
        </p:sp>
        <p:sp>
          <p:nvSpPr>
            <p:cNvPr id="15421" name="Line 79"/>
            <p:cNvSpPr/>
            <p:nvPr/>
          </p:nvSpPr>
          <p:spPr>
            <a:xfrm flipH="1" flipV="1">
              <a:off x="4241" y="1949"/>
              <a:ext cx="40" cy="39"/>
            </a:xfrm>
            <a:prstGeom prst="line">
              <a:avLst/>
            </a:prstGeom>
            <a:ln w="0" cap="flat" cmpd="sng">
              <a:solidFill>
                <a:srgbClr val="0000FF"/>
              </a:solidFill>
              <a:prstDash val="solid"/>
              <a:headEnd type="none" w="med" len="med"/>
              <a:tailEnd type="none" w="med" len="med"/>
            </a:ln>
          </p:spPr>
        </p:sp>
        <p:sp>
          <p:nvSpPr>
            <p:cNvPr id="15422" name="Line 80"/>
            <p:cNvSpPr/>
            <p:nvPr/>
          </p:nvSpPr>
          <p:spPr>
            <a:xfrm flipH="1" flipV="1">
              <a:off x="4241" y="1824"/>
              <a:ext cx="164" cy="164"/>
            </a:xfrm>
            <a:prstGeom prst="line">
              <a:avLst/>
            </a:prstGeom>
            <a:ln w="0" cap="flat" cmpd="sng">
              <a:solidFill>
                <a:srgbClr val="0000FF"/>
              </a:solidFill>
              <a:prstDash val="solid"/>
              <a:headEnd type="none" w="med" len="med"/>
              <a:tailEnd type="none" w="med" len="med"/>
            </a:ln>
          </p:spPr>
        </p:sp>
        <p:sp>
          <p:nvSpPr>
            <p:cNvPr id="15423" name="Line 81"/>
            <p:cNvSpPr/>
            <p:nvPr/>
          </p:nvSpPr>
          <p:spPr>
            <a:xfrm flipH="1" flipV="1">
              <a:off x="4446" y="1905"/>
              <a:ext cx="83" cy="83"/>
            </a:xfrm>
            <a:prstGeom prst="line">
              <a:avLst/>
            </a:prstGeom>
            <a:ln w="0" cap="flat" cmpd="sng">
              <a:solidFill>
                <a:srgbClr val="0000FF"/>
              </a:solidFill>
              <a:prstDash val="solid"/>
              <a:headEnd type="none" w="med" len="med"/>
              <a:tailEnd type="none" w="med" len="med"/>
            </a:ln>
          </p:spPr>
        </p:sp>
        <p:sp>
          <p:nvSpPr>
            <p:cNvPr id="15424" name="Line 82"/>
            <p:cNvSpPr/>
            <p:nvPr/>
          </p:nvSpPr>
          <p:spPr>
            <a:xfrm flipH="1" flipV="1">
              <a:off x="4241" y="1700"/>
              <a:ext cx="153" cy="153"/>
            </a:xfrm>
            <a:prstGeom prst="line">
              <a:avLst/>
            </a:prstGeom>
            <a:ln w="0" cap="flat" cmpd="sng">
              <a:solidFill>
                <a:srgbClr val="0000FF"/>
              </a:solidFill>
              <a:prstDash val="solid"/>
              <a:headEnd type="none" w="med" len="med"/>
              <a:tailEnd type="none" w="med" len="med"/>
            </a:ln>
          </p:spPr>
        </p:sp>
        <p:sp>
          <p:nvSpPr>
            <p:cNvPr id="15425" name="Line 83"/>
            <p:cNvSpPr/>
            <p:nvPr/>
          </p:nvSpPr>
          <p:spPr>
            <a:xfrm flipH="1" flipV="1">
              <a:off x="4570" y="1905"/>
              <a:ext cx="83" cy="83"/>
            </a:xfrm>
            <a:prstGeom prst="line">
              <a:avLst/>
            </a:prstGeom>
            <a:ln w="0" cap="flat" cmpd="sng">
              <a:solidFill>
                <a:srgbClr val="0000FF"/>
              </a:solidFill>
              <a:prstDash val="solid"/>
              <a:headEnd type="none" w="med" len="med"/>
              <a:tailEnd type="none" w="med" len="med"/>
            </a:ln>
          </p:spPr>
        </p:sp>
        <p:sp>
          <p:nvSpPr>
            <p:cNvPr id="15426" name="Line 84"/>
            <p:cNvSpPr/>
            <p:nvPr/>
          </p:nvSpPr>
          <p:spPr>
            <a:xfrm flipH="1" flipV="1">
              <a:off x="4337" y="1672"/>
              <a:ext cx="88" cy="88"/>
            </a:xfrm>
            <a:prstGeom prst="line">
              <a:avLst/>
            </a:prstGeom>
            <a:ln w="0" cap="flat" cmpd="sng">
              <a:solidFill>
                <a:srgbClr val="0000FF"/>
              </a:solidFill>
              <a:prstDash val="solid"/>
              <a:headEnd type="none" w="med" len="med"/>
              <a:tailEnd type="none" w="med" len="med"/>
            </a:ln>
          </p:spPr>
        </p:sp>
        <p:sp>
          <p:nvSpPr>
            <p:cNvPr id="15427" name="Line 85"/>
            <p:cNvSpPr/>
            <p:nvPr/>
          </p:nvSpPr>
          <p:spPr>
            <a:xfrm flipH="1" flipV="1">
              <a:off x="4694" y="1905"/>
              <a:ext cx="83" cy="83"/>
            </a:xfrm>
            <a:prstGeom prst="line">
              <a:avLst/>
            </a:prstGeom>
            <a:ln w="0" cap="flat" cmpd="sng">
              <a:solidFill>
                <a:srgbClr val="0000FF"/>
              </a:solidFill>
              <a:prstDash val="solid"/>
              <a:headEnd type="none" w="med" len="med"/>
              <a:tailEnd type="none" w="med" len="med"/>
            </a:ln>
          </p:spPr>
        </p:sp>
        <p:sp>
          <p:nvSpPr>
            <p:cNvPr id="15428" name="Line 86"/>
            <p:cNvSpPr/>
            <p:nvPr/>
          </p:nvSpPr>
          <p:spPr>
            <a:xfrm flipH="1" flipV="1">
              <a:off x="4461" y="1672"/>
              <a:ext cx="88" cy="88"/>
            </a:xfrm>
            <a:prstGeom prst="line">
              <a:avLst/>
            </a:prstGeom>
            <a:ln w="0" cap="flat" cmpd="sng">
              <a:solidFill>
                <a:srgbClr val="0000FF"/>
              </a:solidFill>
              <a:prstDash val="solid"/>
              <a:headEnd type="none" w="med" len="med"/>
              <a:tailEnd type="none" w="med" len="med"/>
            </a:ln>
          </p:spPr>
        </p:sp>
        <p:sp>
          <p:nvSpPr>
            <p:cNvPr id="15429" name="Line 87"/>
            <p:cNvSpPr/>
            <p:nvPr/>
          </p:nvSpPr>
          <p:spPr>
            <a:xfrm flipH="1" flipV="1">
              <a:off x="4818" y="1905"/>
              <a:ext cx="83" cy="83"/>
            </a:xfrm>
            <a:prstGeom prst="line">
              <a:avLst/>
            </a:prstGeom>
            <a:ln w="0" cap="flat" cmpd="sng">
              <a:solidFill>
                <a:srgbClr val="0000FF"/>
              </a:solidFill>
              <a:prstDash val="solid"/>
              <a:headEnd type="none" w="med" len="med"/>
              <a:tailEnd type="none" w="med" len="med"/>
            </a:ln>
          </p:spPr>
        </p:sp>
        <p:sp>
          <p:nvSpPr>
            <p:cNvPr id="15430" name="Line 88"/>
            <p:cNvSpPr/>
            <p:nvPr/>
          </p:nvSpPr>
          <p:spPr>
            <a:xfrm flipH="1" flipV="1">
              <a:off x="4585" y="1672"/>
              <a:ext cx="88" cy="88"/>
            </a:xfrm>
            <a:prstGeom prst="line">
              <a:avLst/>
            </a:prstGeom>
            <a:ln w="0" cap="flat" cmpd="sng">
              <a:solidFill>
                <a:srgbClr val="0000FF"/>
              </a:solidFill>
              <a:prstDash val="solid"/>
              <a:headEnd type="none" w="med" len="med"/>
              <a:tailEnd type="none" w="med" len="med"/>
            </a:ln>
          </p:spPr>
        </p:sp>
        <p:sp>
          <p:nvSpPr>
            <p:cNvPr id="15431" name="Line 89"/>
            <p:cNvSpPr/>
            <p:nvPr/>
          </p:nvSpPr>
          <p:spPr>
            <a:xfrm flipH="1" flipV="1">
              <a:off x="4861" y="1824"/>
              <a:ext cx="117" cy="117"/>
            </a:xfrm>
            <a:prstGeom prst="line">
              <a:avLst/>
            </a:prstGeom>
            <a:ln w="0" cap="flat" cmpd="sng">
              <a:solidFill>
                <a:srgbClr val="0000FF"/>
              </a:solidFill>
              <a:prstDash val="solid"/>
              <a:headEnd type="none" w="med" len="med"/>
              <a:tailEnd type="none" w="med" len="med"/>
            </a:ln>
          </p:spPr>
        </p:sp>
        <p:sp>
          <p:nvSpPr>
            <p:cNvPr id="15432" name="Line 90"/>
            <p:cNvSpPr/>
            <p:nvPr/>
          </p:nvSpPr>
          <p:spPr>
            <a:xfrm flipH="1" flipV="1">
              <a:off x="4709" y="1672"/>
              <a:ext cx="88" cy="88"/>
            </a:xfrm>
            <a:prstGeom prst="line">
              <a:avLst/>
            </a:prstGeom>
            <a:ln w="0" cap="flat" cmpd="sng">
              <a:solidFill>
                <a:srgbClr val="0000FF"/>
              </a:solidFill>
              <a:prstDash val="solid"/>
              <a:headEnd type="none" w="med" len="med"/>
              <a:tailEnd type="none" w="med" len="med"/>
            </a:ln>
          </p:spPr>
        </p:sp>
        <p:sp>
          <p:nvSpPr>
            <p:cNvPr id="15433" name="Line 91"/>
            <p:cNvSpPr/>
            <p:nvPr/>
          </p:nvSpPr>
          <p:spPr>
            <a:xfrm flipH="1" flipV="1">
              <a:off x="4833" y="1672"/>
              <a:ext cx="145" cy="145"/>
            </a:xfrm>
            <a:prstGeom prst="line">
              <a:avLst/>
            </a:prstGeom>
            <a:ln w="0" cap="flat" cmpd="sng">
              <a:solidFill>
                <a:srgbClr val="0000FF"/>
              </a:solidFill>
              <a:prstDash val="solid"/>
              <a:headEnd type="none" w="med" len="med"/>
              <a:tailEnd type="none" w="med" len="med"/>
            </a:ln>
          </p:spPr>
        </p:sp>
        <p:sp>
          <p:nvSpPr>
            <p:cNvPr id="15434" name="Line 92"/>
            <p:cNvSpPr/>
            <p:nvPr/>
          </p:nvSpPr>
          <p:spPr>
            <a:xfrm flipH="1" flipV="1">
              <a:off x="4958" y="1672"/>
              <a:ext cx="20" cy="20"/>
            </a:xfrm>
            <a:prstGeom prst="line">
              <a:avLst/>
            </a:prstGeom>
            <a:ln w="0" cap="flat" cmpd="sng">
              <a:solidFill>
                <a:srgbClr val="0000FF"/>
              </a:solidFill>
              <a:prstDash val="solid"/>
              <a:headEnd type="none" w="med" len="med"/>
              <a:tailEnd type="none" w="med" len="med"/>
            </a:ln>
          </p:spPr>
        </p:sp>
      </p:grpSp>
      <p:grpSp>
        <p:nvGrpSpPr>
          <p:cNvPr id="14" name="Group 93"/>
          <p:cNvGrpSpPr/>
          <p:nvPr/>
        </p:nvGrpSpPr>
        <p:grpSpPr>
          <a:xfrm>
            <a:off x="6721475" y="3494088"/>
            <a:ext cx="1192213" cy="525462"/>
            <a:chOff x="4234" y="2129"/>
            <a:chExt cx="751" cy="331"/>
          </a:xfrm>
        </p:grpSpPr>
        <p:sp>
          <p:nvSpPr>
            <p:cNvPr id="15379" name="Rectangle 94"/>
            <p:cNvSpPr/>
            <p:nvPr/>
          </p:nvSpPr>
          <p:spPr>
            <a:xfrm>
              <a:off x="4410" y="2223"/>
              <a:ext cx="516" cy="154"/>
            </a:xfrm>
            <a:prstGeom prst="rect">
              <a:avLst/>
            </a:prstGeom>
            <a:noFill/>
            <a:ln w="9525">
              <a:noFill/>
            </a:ln>
          </p:spPr>
          <p:txBody>
            <a:bodyPr wrap="none" lIns="0" tIns="0" rIns="0" bIns="0">
              <a:spAutoFit/>
            </a:bodyPr>
            <a:lstStyle/>
            <a:p>
              <a:pPr algn="l"/>
              <a:r>
                <a:rPr lang="zh-CN" altLang="en-US" sz="1600" i="0" dirty="0">
                  <a:solidFill>
                    <a:srgbClr val="FF0000"/>
                  </a:solidFill>
                  <a:latin typeface="宋体" panose="02010600030101010101" pitchFamily="2" charset="-122"/>
                  <a:ea typeface="宋体" panose="02010600030101010101" pitchFamily="2" charset="-122"/>
                </a:rPr>
                <a:t>孔公差带</a:t>
              </a:r>
              <a:endParaRPr lang="zh-CN" altLang="en-US" sz="1600" i="0" dirty="0">
                <a:latin typeface="Arial" panose="020B0604020202020204" pitchFamily="34" charset="0"/>
                <a:ea typeface="宋体" panose="02010600030101010101" pitchFamily="2" charset="-122"/>
              </a:endParaRPr>
            </a:p>
          </p:txBody>
        </p:sp>
        <p:sp>
          <p:nvSpPr>
            <p:cNvPr id="15380" name="Freeform 95"/>
            <p:cNvSpPr/>
            <p:nvPr/>
          </p:nvSpPr>
          <p:spPr>
            <a:xfrm>
              <a:off x="4971" y="2129"/>
              <a:ext cx="14" cy="331"/>
            </a:xfrm>
            <a:custGeom>
              <a:avLst/>
              <a:gdLst>
                <a:gd name="txL" fmla="*/ 0 w 44"/>
                <a:gd name="txT" fmla="*/ 0 h 993"/>
                <a:gd name="txR" fmla="*/ 44 w 44"/>
                <a:gd name="txB" fmla="*/ 993 h 993"/>
              </a:gdLst>
              <a:ahLst/>
              <a:cxnLst>
                <a:cxn ang="0">
                  <a:pos x="14" y="0"/>
                </a:cxn>
                <a:cxn ang="0">
                  <a:pos x="0" y="15"/>
                </a:cxn>
                <a:cxn ang="0">
                  <a:pos x="14" y="331"/>
                </a:cxn>
                <a:cxn ang="0">
                  <a:pos x="14" y="0"/>
                </a:cxn>
              </a:cxnLst>
              <a:rect l="txL" t="txT" r="txR" b="txB"/>
              <a:pathLst>
                <a:path w="44" h="993">
                  <a:moveTo>
                    <a:pt x="44" y="0"/>
                  </a:moveTo>
                  <a:lnTo>
                    <a:pt x="0" y="44"/>
                  </a:lnTo>
                  <a:lnTo>
                    <a:pt x="44" y="993"/>
                  </a:lnTo>
                  <a:lnTo>
                    <a:pt x="44" y="0"/>
                  </a:lnTo>
                  <a:close/>
                </a:path>
              </a:pathLst>
            </a:custGeom>
            <a:solidFill>
              <a:srgbClr val="FF0000">
                <a:alpha val="100000"/>
              </a:srgbClr>
            </a:solidFill>
            <a:ln w="9525">
              <a:noFill/>
            </a:ln>
          </p:spPr>
          <p:txBody>
            <a:bodyPr/>
            <a:lstStyle/>
            <a:p>
              <a:endParaRPr lang="zh-CN" altLang="en-US"/>
            </a:p>
          </p:txBody>
        </p:sp>
        <p:sp>
          <p:nvSpPr>
            <p:cNvPr id="15381" name="Freeform 96"/>
            <p:cNvSpPr/>
            <p:nvPr/>
          </p:nvSpPr>
          <p:spPr>
            <a:xfrm>
              <a:off x="4971" y="2144"/>
              <a:ext cx="14" cy="316"/>
            </a:xfrm>
            <a:custGeom>
              <a:avLst/>
              <a:gdLst>
                <a:gd name="txL" fmla="*/ 0 w 44"/>
                <a:gd name="txT" fmla="*/ 0 h 949"/>
                <a:gd name="txR" fmla="*/ 44 w 44"/>
                <a:gd name="txB" fmla="*/ 949 h 949"/>
              </a:gdLst>
              <a:ahLst/>
              <a:cxnLst>
                <a:cxn ang="0">
                  <a:pos x="0" y="0"/>
                </a:cxn>
                <a:cxn ang="0">
                  <a:pos x="14" y="316"/>
                </a:cxn>
                <a:cxn ang="0">
                  <a:pos x="0" y="301"/>
                </a:cxn>
                <a:cxn ang="0">
                  <a:pos x="0" y="0"/>
                </a:cxn>
              </a:cxnLst>
              <a:rect l="txL" t="txT" r="txR" b="txB"/>
              <a:pathLst>
                <a:path w="44" h="949">
                  <a:moveTo>
                    <a:pt x="0" y="0"/>
                  </a:moveTo>
                  <a:lnTo>
                    <a:pt x="44" y="949"/>
                  </a:lnTo>
                  <a:lnTo>
                    <a:pt x="0" y="904"/>
                  </a:lnTo>
                  <a:lnTo>
                    <a:pt x="0" y="0"/>
                  </a:lnTo>
                  <a:close/>
                </a:path>
              </a:pathLst>
            </a:custGeom>
            <a:solidFill>
              <a:srgbClr val="FF0000">
                <a:alpha val="100000"/>
              </a:srgbClr>
            </a:solidFill>
            <a:ln w="9525">
              <a:noFill/>
            </a:ln>
          </p:spPr>
          <p:txBody>
            <a:bodyPr/>
            <a:lstStyle/>
            <a:p>
              <a:endParaRPr lang="zh-CN" altLang="en-US"/>
            </a:p>
          </p:txBody>
        </p:sp>
        <p:sp>
          <p:nvSpPr>
            <p:cNvPr id="15382" name="Freeform 97"/>
            <p:cNvSpPr/>
            <p:nvPr/>
          </p:nvSpPr>
          <p:spPr>
            <a:xfrm>
              <a:off x="4971" y="2129"/>
              <a:ext cx="14" cy="331"/>
            </a:xfrm>
            <a:custGeom>
              <a:avLst/>
              <a:gdLst>
                <a:gd name="txL" fmla="*/ 0 w 44"/>
                <a:gd name="txT" fmla="*/ 0 h 993"/>
                <a:gd name="txR" fmla="*/ 44 w 44"/>
                <a:gd name="txB" fmla="*/ 993 h 993"/>
              </a:gdLst>
              <a:ahLst/>
              <a:cxnLst>
                <a:cxn ang="0">
                  <a:pos x="14" y="0"/>
                </a:cxn>
                <a:cxn ang="0">
                  <a:pos x="0" y="15"/>
                </a:cxn>
                <a:cxn ang="0">
                  <a:pos x="0" y="316"/>
                </a:cxn>
                <a:cxn ang="0">
                  <a:pos x="14" y="331"/>
                </a:cxn>
                <a:cxn ang="0">
                  <a:pos x="14" y="0"/>
                </a:cxn>
              </a:cxnLst>
              <a:rect l="txL" t="txT" r="txR" b="txB"/>
              <a:pathLst>
                <a:path w="44" h="993">
                  <a:moveTo>
                    <a:pt x="44" y="0"/>
                  </a:moveTo>
                  <a:lnTo>
                    <a:pt x="0" y="44"/>
                  </a:lnTo>
                  <a:lnTo>
                    <a:pt x="0" y="948"/>
                  </a:lnTo>
                  <a:lnTo>
                    <a:pt x="44" y="993"/>
                  </a:lnTo>
                  <a:lnTo>
                    <a:pt x="44" y="0"/>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5383" name="Freeform 98"/>
            <p:cNvSpPr/>
            <p:nvPr/>
          </p:nvSpPr>
          <p:spPr>
            <a:xfrm>
              <a:off x="4234" y="2445"/>
              <a:ext cx="751" cy="15"/>
            </a:xfrm>
            <a:custGeom>
              <a:avLst/>
              <a:gdLst>
                <a:gd name="txL" fmla="*/ 0 w 2254"/>
                <a:gd name="txT" fmla="*/ 0 h 45"/>
                <a:gd name="txR" fmla="*/ 2254 w 2254"/>
                <a:gd name="txB" fmla="*/ 45 h 45"/>
              </a:gdLst>
              <a:ahLst/>
              <a:cxnLst>
                <a:cxn ang="0">
                  <a:pos x="751" y="15"/>
                </a:cxn>
                <a:cxn ang="0">
                  <a:pos x="736" y="0"/>
                </a:cxn>
                <a:cxn ang="0">
                  <a:pos x="0" y="15"/>
                </a:cxn>
                <a:cxn ang="0">
                  <a:pos x="751" y="15"/>
                </a:cxn>
              </a:cxnLst>
              <a:rect l="txL" t="txT" r="txR" b="txB"/>
              <a:pathLst>
                <a:path w="2254" h="45">
                  <a:moveTo>
                    <a:pt x="2254" y="45"/>
                  </a:moveTo>
                  <a:lnTo>
                    <a:pt x="2210" y="0"/>
                  </a:lnTo>
                  <a:lnTo>
                    <a:pt x="0" y="45"/>
                  </a:lnTo>
                  <a:lnTo>
                    <a:pt x="2254" y="45"/>
                  </a:lnTo>
                  <a:close/>
                </a:path>
              </a:pathLst>
            </a:custGeom>
            <a:solidFill>
              <a:srgbClr val="FF0000">
                <a:alpha val="100000"/>
              </a:srgbClr>
            </a:solidFill>
            <a:ln w="9525">
              <a:noFill/>
            </a:ln>
          </p:spPr>
          <p:txBody>
            <a:bodyPr/>
            <a:lstStyle/>
            <a:p>
              <a:endParaRPr lang="zh-CN" altLang="en-US"/>
            </a:p>
          </p:txBody>
        </p:sp>
        <p:sp>
          <p:nvSpPr>
            <p:cNvPr id="15384" name="Freeform 99"/>
            <p:cNvSpPr/>
            <p:nvPr/>
          </p:nvSpPr>
          <p:spPr>
            <a:xfrm>
              <a:off x="4234" y="2445"/>
              <a:ext cx="737" cy="15"/>
            </a:xfrm>
            <a:custGeom>
              <a:avLst/>
              <a:gdLst>
                <a:gd name="txL" fmla="*/ 0 w 2210"/>
                <a:gd name="txT" fmla="*/ 0 h 45"/>
                <a:gd name="txR" fmla="*/ 2210 w 2210"/>
                <a:gd name="txB" fmla="*/ 45 h 45"/>
              </a:gdLst>
              <a:ahLst/>
              <a:cxnLst>
                <a:cxn ang="0">
                  <a:pos x="737" y="0"/>
                </a:cxn>
                <a:cxn ang="0">
                  <a:pos x="0" y="15"/>
                </a:cxn>
                <a:cxn ang="0">
                  <a:pos x="15" y="0"/>
                </a:cxn>
                <a:cxn ang="0">
                  <a:pos x="737" y="0"/>
                </a:cxn>
              </a:cxnLst>
              <a:rect l="txL" t="txT" r="txR" b="txB"/>
              <a:pathLst>
                <a:path w="2210" h="45">
                  <a:moveTo>
                    <a:pt x="2210" y="0"/>
                  </a:moveTo>
                  <a:lnTo>
                    <a:pt x="0" y="45"/>
                  </a:lnTo>
                  <a:lnTo>
                    <a:pt x="44" y="0"/>
                  </a:lnTo>
                  <a:lnTo>
                    <a:pt x="2210" y="0"/>
                  </a:lnTo>
                  <a:close/>
                </a:path>
              </a:pathLst>
            </a:custGeom>
            <a:solidFill>
              <a:srgbClr val="FF0000">
                <a:alpha val="100000"/>
              </a:srgbClr>
            </a:solidFill>
            <a:ln w="9525">
              <a:noFill/>
            </a:ln>
          </p:spPr>
          <p:txBody>
            <a:bodyPr/>
            <a:lstStyle/>
            <a:p>
              <a:endParaRPr lang="zh-CN" altLang="en-US"/>
            </a:p>
          </p:txBody>
        </p:sp>
        <p:sp>
          <p:nvSpPr>
            <p:cNvPr id="15385" name="Freeform 100"/>
            <p:cNvSpPr/>
            <p:nvPr/>
          </p:nvSpPr>
          <p:spPr>
            <a:xfrm>
              <a:off x="4234" y="2445"/>
              <a:ext cx="751" cy="15"/>
            </a:xfrm>
            <a:custGeom>
              <a:avLst/>
              <a:gdLst>
                <a:gd name="txL" fmla="*/ 0 w 2254"/>
                <a:gd name="txT" fmla="*/ 0 h 45"/>
                <a:gd name="txR" fmla="*/ 2254 w 2254"/>
                <a:gd name="txB" fmla="*/ 45 h 45"/>
              </a:gdLst>
              <a:ahLst/>
              <a:cxnLst>
                <a:cxn ang="0">
                  <a:pos x="751" y="15"/>
                </a:cxn>
                <a:cxn ang="0">
                  <a:pos x="736" y="0"/>
                </a:cxn>
                <a:cxn ang="0">
                  <a:pos x="15" y="0"/>
                </a:cxn>
                <a:cxn ang="0">
                  <a:pos x="0" y="15"/>
                </a:cxn>
                <a:cxn ang="0">
                  <a:pos x="751" y="15"/>
                </a:cxn>
              </a:cxnLst>
              <a:rect l="txL" t="txT" r="txR" b="txB"/>
              <a:pathLst>
                <a:path w="2254" h="45">
                  <a:moveTo>
                    <a:pt x="2254" y="45"/>
                  </a:moveTo>
                  <a:lnTo>
                    <a:pt x="2210" y="0"/>
                  </a:lnTo>
                  <a:lnTo>
                    <a:pt x="44" y="0"/>
                  </a:lnTo>
                  <a:lnTo>
                    <a:pt x="0" y="45"/>
                  </a:lnTo>
                  <a:lnTo>
                    <a:pt x="2254" y="45"/>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5386" name="Freeform 101"/>
            <p:cNvSpPr/>
            <p:nvPr/>
          </p:nvSpPr>
          <p:spPr>
            <a:xfrm>
              <a:off x="4234" y="2129"/>
              <a:ext cx="15" cy="331"/>
            </a:xfrm>
            <a:custGeom>
              <a:avLst/>
              <a:gdLst>
                <a:gd name="txL" fmla="*/ 0 w 44"/>
                <a:gd name="txT" fmla="*/ 0 h 993"/>
                <a:gd name="txR" fmla="*/ 44 w 44"/>
                <a:gd name="txB" fmla="*/ 993 h 993"/>
              </a:gdLst>
              <a:ahLst/>
              <a:cxnLst>
                <a:cxn ang="0">
                  <a:pos x="0" y="331"/>
                </a:cxn>
                <a:cxn ang="0">
                  <a:pos x="15" y="316"/>
                </a:cxn>
                <a:cxn ang="0">
                  <a:pos x="0" y="0"/>
                </a:cxn>
                <a:cxn ang="0">
                  <a:pos x="0" y="331"/>
                </a:cxn>
              </a:cxnLst>
              <a:rect l="txL" t="txT" r="txR" b="txB"/>
              <a:pathLst>
                <a:path w="44" h="993">
                  <a:moveTo>
                    <a:pt x="0" y="993"/>
                  </a:moveTo>
                  <a:lnTo>
                    <a:pt x="44" y="948"/>
                  </a:lnTo>
                  <a:lnTo>
                    <a:pt x="0" y="0"/>
                  </a:lnTo>
                  <a:lnTo>
                    <a:pt x="0" y="993"/>
                  </a:lnTo>
                  <a:close/>
                </a:path>
              </a:pathLst>
            </a:custGeom>
            <a:solidFill>
              <a:srgbClr val="FF0000">
                <a:alpha val="100000"/>
              </a:srgbClr>
            </a:solidFill>
            <a:ln w="9525">
              <a:noFill/>
            </a:ln>
          </p:spPr>
          <p:txBody>
            <a:bodyPr/>
            <a:lstStyle/>
            <a:p>
              <a:endParaRPr lang="zh-CN" altLang="en-US"/>
            </a:p>
          </p:txBody>
        </p:sp>
        <p:sp>
          <p:nvSpPr>
            <p:cNvPr id="15387" name="Freeform 102"/>
            <p:cNvSpPr/>
            <p:nvPr/>
          </p:nvSpPr>
          <p:spPr>
            <a:xfrm>
              <a:off x="4234" y="2129"/>
              <a:ext cx="15" cy="316"/>
            </a:xfrm>
            <a:custGeom>
              <a:avLst/>
              <a:gdLst>
                <a:gd name="txL" fmla="*/ 0 w 44"/>
                <a:gd name="txT" fmla="*/ 0 h 948"/>
                <a:gd name="txR" fmla="*/ 44 w 44"/>
                <a:gd name="txB" fmla="*/ 948 h 948"/>
              </a:gdLst>
              <a:ahLst/>
              <a:cxnLst>
                <a:cxn ang="0">
                  <a:pos x="15" y="316"/>
                </a:cxn>
                <a:cxn ang="0">
                  <a:pos x="0" y="0"/>
                </a:cxn>
                <a:cxn ang="0">
                  <a:pos x="15" y="15"/>
                </a:cxn>
                <a:cxn ang="0">
                  <a:pos x="15" y="316"/>
                </a:cxn>
              </a:cxnLst>
              <a:rect l="txL" t="txT" r="txR" b="txB"/>
              <a:pathLst>
                <a:path w="44" h="948">
                  <a:moveTo>
                    <a:pt x="44" y="948"/>
                  </a:moveTo>
                  <a:lnTo>
                    <a:pt x="0" y="0"/>
                  </a:lnTo>
                  <a:lnTo>
                    <a:pt x="44" y="44"/>
                  </a:lnTo>
                  <a:lnTo>
                    <a:pt x="44" y="948"/>
                  </a:lnTo>
                  <a:close/>
                </a:path>
              </a:pathLst>
            </a:custGeom>
            <a:solidFill>
              <a:srgbClr val="FF0000">
                <a:alpha val="100000"/>
              </a:srgbClr>
            </a:solidFill>
            <a:ln w="9525">
              <a:noFill/>
            </a:ln>
          </p:spPr>
          <p:txBody>
            <a:bodyPr/>
            <a:lstStyle/>
            <a:p>
              <a:endParaRPr lang="zh-CN" altLang="en-US"/>
            </a:p>
          </p:txBody>
        </p:sp>
        <p:sp>
          <p:nvSpPr>
            <p:cNvPr id="15388" name="Freeform 103"/>
            <p:cNvSpPr/>
            <p:nvPr/>
          </p:nvSpPr>
          <p:spPr>
            <a:xfrm>
              <a:off x="4234" y="2129"/>
              <a:ext cx="15" cy="331"/>
            </a:xfrm>
            <a:custGeom>
              <a:avLst/>
              <a:gdLst>
                <a:gd name="txL" fmla="*/ 0 w 44"/>
                <a:gd name="txT" fmla="*/ 0 h 993"/>
                <a:gd name="txR" fmla="*/ 44 w 44"/>
                <a:gd name="txB" fmla="*/ 993 h 993"/>
              </a:gdLst>
              <a:ahLst/>
              <a:cxnLst>
                <a:cxn ang="0">
                  <a:pos x="0" y="331"/>
                </a:cxn>
                <a:cxn ang="0">
                  <a:pos x="15" y="316"/>
                </a:cxn>
                <a:cxn ang="0">
                  <a:pos x="15" y="15"/>
                </a:cxn>
                <a:cxn ang="0">
                  <a:pos x="0" y="0"/>
                </a:cxn>
                <a:cxn ang="0">
                  <a:pos x="0" y="331"/>
                </a:cxn>
              </a:cxnLst>
              <a:rect l="txL" t="txT" r="txR" b="txB"/>
              <a:pathLst>
                <a:path w="44" h="993">
                  <a:moveTo>
                    <a:pt x="0" y="993"/>
                  </a:moveTo>
                  <a:lnTo>
                    <a:pt x="44" y="948"/>
                  </a:lnTo>
                  <a:lnTo>
                    <a:pt x="44" y="44"/>
                  </a:lnTo>
                  <a:lnTo>
                    <a:pt x="0" y="0"/>
                  </a:lnTo>
                  <a:lnTo>
                    <a:pt x="0" y="993"/>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5389" name="Freeform 104"/>
            <p:cNvSpPr/>
            <p:nvPr/>
          </p:nvSpPr>
          <p:spPr>
            <a:xfrm>
              <a:off x="4234" y="2129"/>
              <a:ext cx="751" cy="15"/>
            </a:xfrm>
            <a:custGeom>
              <a:avLst/>
              <a:gdLst>
                <a:gd name="txL" fmla="*/ 0 w 2254"/>
                <a:gd name="txT" fmla="*/ 0 h 44"/>
                <a:gd name="txR" fmla="*/ 2254 w 2254"/>
                <a:gd name="txB" fmla="*/ 44 h 44"/>
              </a:gdLst>
              <a:ahLst/>
              <a:cxnLst>
                <a:cxn ang="0">
                  <a:pos x="0" y="0"/>
                </a:cxn>
                <a:cxn ang="0">
                  <a:pos x="15" y="15"/>
                </a:cxn>
                <a:cxn ang="0">
                  <a:pos x="751" y="0"/>
                </a:cxn>
                <a:cxn ang="0">
                  <a:pos x="0" y="0"/>
                </a:cxn>
              </a:cxnLst>
              <a:rect l="txL" t="txT" r="txR" b="txB"/>
              <a:pathLst>
                <a:path w="2254" h="44">
                  <a:moveTo>
                    <a:pt x="0" y="0"/>
                  </a:moveTo>
                  <a:lnTo>
                    <a:pt x="44" y="44"/>
                  </a:lnTo>
                  <a:lnTo>
                    <a:pt x="2254" y="0"/>
                  </a:lnTo>
                  <a:lnTo>
                    <a:pt x="0" y="0"/>
                  </a:lnTo>
                  <a:close/>
                </a:path>
              </a:pathLst>
            </a:custGeom>
            <a:solidFill>
              <a:srgbClr val="FF0000">
                <a:alpha val="100000"/>
              </a:srgbClr>
            </a:solidFill>
            <a:ln w="9525">
              <a:noFill/>
            </a:ln>
          </p:spPr>
          <p:txBody>
            <a:bodyPr/>
            <a:lstStyle/>
            <a:p>
              <a:endParaRPr lang="zh-CN" altLang="en-US"/>
            </a:p>
          </p:txBody>
        </p:sp>
        <p:sp>
          <p:nvSpPr>
            <p:cNvPr id="15390" name="Freeform 105"/>
            <p:cNvSpPr/>
            <p:nvPr/>
          </p:nvSpPr>
          <p:spPr>
            <a:xfrm>
              <a:off x="4249" y="2129"/>
              <a:ext cx="736" cy="15"/>
            </a:xfrm>
            <a:custGeom>
              <a:avLst/>
              <a:gdLst>
                <a:gd name="txL" fmla="*/ 0 w 2210"/>
                <a:gd name="txT" fmla="*/ 0 h 44"/>
                <a:gd name="txR" fmla="*/ 2210 w 2210"/>
                <a:gd name="txB" fmla="*/ 44 h 44"/>
              </a:gdLst>
              <a:ahLst/>
              <a:cxnLst>
                <a:cxn ang="0">
                  <a:pos x="0" y="15"/>
                </a:cxn>
                <a:cxn ang="0">
                  <a:pos x="736" y="0"/>
                </a:cxn>
                <a:cxn ang="0">
                  <a:pos x="721" y="15"/>
                </a:cxn>
                <a:cxn ang="0">
                  <a:pos x="0" y="15"/>
                </a:cxn>
              </a:cxnLst>
              <a:rect l="txL" t="txT" r="txR" b="txB"/>
              <a:pathLst>
                <a:path w="2210" h="44">
                  <a:moveTo>
                    <a:pt x="0" y="44"/>
                  </a:moveTo>
                  <a:lnTo>
                    <a:pt x="2210" y="0"/>
                  </a:lnTo>
                  <a:lnTo>
                    <a:pt x="2166" y="44"/>
                  </a:lnTo>
                  <a:lnTo>
                    <a:pt x="0" y="44"/>
                  </a:lnTo>
                  <a:close/>
                </a:path>
              </a:pathLst>
            </a:custGeom>
            <a:solidFill>
              <a:srgbClr val="FF0000">
                <a:alpha val="100000"/>
              </a:srgbClr>
            </a:solidFill>
            <a:ln w="9525">
              <a:noFill/>
            </a:ln>
          </p:spPr>
          <p:txBody>
            <a:bodyPr/>
            <a:lstStyle/>
            <a:p>
              <a:endParaRPr lang="zh-CN" altLang="en-US"/>
            </a:p>
          </p:txBody>
        </p:sp>
        <p:sp>
          <p:nvSpPr>
            <p:cNvPr id="15391" name="Freeform 106"/>
            <p:cNvSpPr/>
            <p:nvPr/>
          </p:nvSpPr>
          <p:spPr>
            <a:xfrm>
              <a:off x="4234" y="2129"/>
              <a:ext cx="751" cy="15"/>
            </a:xfrm>
            <a:custGeom>
              <a:avLst/>
              <a:gdLst>
                <a:gd name="txL" fmla="*/ 0 w 2254"/>
                <a:gd name="txT" fmla="*/ 0 h 44"/>
                <a:gd name="txR" fmla="*/ 2254 w 2254"/>
                <a:gd name="txB" fmla="*/ 44 h 44"/>
              </a:gdLst>
              <a:ahLst/>
              <a:cxnLst>
                <a:cxn ang="0">
                  <a:pos x="0" y="0"/>
                </a:cxn>
                <a:cxn ang="0">
                  <a:pos x="15" y="15"/>
                </a:cxn>
                <a:cxn ang="0">
                  <a:pos x="736" y="15"/>
                </a:cxn>
                <a:cxn ang="0">
                  <a:pos x="751" y="0"/>
                </a:cxn>
                <a:cxn ang="0">
                  <a:pos x="0" y="0"/>
                </a:cxn>
              </a:cxnLst>
              <a:rect l="txL" t="txT" r="txR" b="txB"/>
              <a:pathLst>
                <a:path w="2254" h="44">
                  <a:moveTo>
                    <a:pt x="0" y="0"/>
                  </a:moveTo>
                  <a:lnTo>
                    <a:pt x="44" y="44"/>
                  </a:lnTo>
                  <a:lnTo>
                    <a:pt x="2210" y="44"/>
                  </a:lnTo>
                  <a:lnTo>
                    <a:pt x="2254" y="0"/>
                  </a:lnTo>
                  <a:lnTo>
                    <a:pt x="0" y="0"/>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5392" name="Line 107"/>
            <p:cNvSpPr/>
            <p:nvPr/>
          </p:nvSpPr>
          <p:spPr>
            <a:xfrm>
              <a:off x="4978" y="2136"/>
              <a:ext cx="1" cy="1"/>
            </a:xfrm>
            <a:prstGeom prst="line">
              <a:avLst/>
            </a:prstGeom>
            <a:ln w="0" cap="flat" cmpd="sng">
              <a:solidFill>
                <a:srgbClr val="000000"/>
              </a:solidFill>
              <a:prstDash val="solid"/>
              <a:headEnd type="none" w="med" len="med"/>
              <a:tailEnd type="none" w="med" len="med"/>
            </a:ln>
          </p:spPr>
        </p:sp>
        <p:sp>
          <p:nvSpPr>
            <p:cNvPr id="15393" name="Line 108"/>
            <p:cNvSpPr/>
            <p:nvPr/>
          </p:nvSpPr>
          <p:spPr>
            <a:xfrm flipV="1">
              <a:off x="4241" y="2136"/>
              <a:ext cx="107" cy="107"/>
            </a:xfrm>
            <a:prstGeom prst="line">
              <a:avLst/>
            </a:prstGeom>
            <a:ln w="0" cap="flat" cmpd="sng">
              <a:solidFill>
                <a:srgbClr val="000000"/>
              </a:solidFill>
              <a:prstDash val="solid"/>
              <a:headEnd type="none" w="med" len="med"/>
              <a:tailEnd type="none" w="med" len="med"/>
            </a:ln>
          </p:spPr>
        </p:sp>
        <p:sp>
          <p:nvSpPr>
            <p:cNvPr id="15394" name="Line 109"/>
            <p:cNvSpPr/>
            <p:nvPr/>
          </p:nvSpPr>
          <p:spPr>
            <a:xfrm flipV="1">
              <a:off x="4241" y="2222"/>
              <a:ext cx="145" cy="146"/>
            </a:xfrm>
            <a:prstGeom prst="line">
              <a:avLst/>
            </a:prstGeom>
            <a:ln w="0" cap="flat" cmpd="sng">
              <a:solidFill>
                <a:srgbClr val="000000"/>
              </a:solidFill>
              <a:prstDash val="solid"/>
              <a:headEnd type="none" w="med" len="med"/>
              <a:tailEnd type="none" w="med" len="med"/>
            </a:ln>
          </p:spPr>
        </p:sp>
        <p:sp>
          <p:nvSpPr>
            <p:cNvPr id="15395" name="Line 110"/>
            <p:cNvSpPr/>
            <p:nvPr/>
          </p:nvSpPr>
          <p:spPr>
            <a:xfrm flipV="1">
              <a:off x="4406" y="2136"/>
              <a:ext cx="66" cy="67"/>
            </a:xfrm>
            <a:prstGeom prst="line">
              <a:avLst/>
            </a:prstGeom>
            <a:ln w="0" cap="flat" cmpd="sng">
              <a:solidFill>
                <a:srgbClr val="000000"/>
              </a:solidFill>
              <a:prstDash val="solid"/>
              <a:headEnd type="none" w="med" len="med"/>
              <a:tailEnd type="none" w="med" len="med"/>
            </a:ln>
          </p:spPr>
        </p:sp>
        <p:sp>
          <p:nvSpPr>
            <p:cNvPr id="15396" name="Line 111"/>
            <p:cNvSpPr/>
            <p:nvPr/>
          </p:nvSpPr>
          <p:spPr>
            <a:xfrm flipV="1">
              <a:off x="4281" y="2346"/>
              <a:ext cx="105" cy="106"/>
            </a:xfrm>
            <a:prstGeom prst="line">
              <a:avLst/>
            </a:prstGeom>
            <a:ln w="0" cap="flat" cmpd="sng">
              <a:solidFill>
                <a:srgbClr val="000000"/>
              </a:solidFill>
              <a:prstDash val="solid"/>
              <a:headEnd type="none" w="med" len="med"/>
              <a:tailEnd type="none" w="med" len="med"/>
            </a:ln>
          </p:spPr>
        </p:sp>
        <p:sp>
          <p:nvSpPr>
            <p:cNvPr id="15397" name="Line 112"/>
            <p:cNvSpPr/>
            <p:nvPr/>
          </p:nvSpPr>
          <p:spPr>
            <a:xfrm flipV="1">
              <a:off x="4530" y="2136"/>
              <a:ext cx="67" cy="67"/>
            </a:xfrm>
            <a:prstGeom prst="line">
              <a:avLst/>
            </a:prstGeom>
            <a:ln w="0" cap="flat" cmpd="sng">
              <a:solidFill>
                <a:srgbClr val="000000"/>
              </a:solidFill>
              <a:prstDash val="solid"/>
              <a:headEnd type="none" w="med" len="med"/>
              <a:tailEnd type="none" w="med" len="med"/>
            </a:ln>
          </p:spPr>
        </p:sp>
        <p:sp>
          <p:nvSpPr>
            <p:cNvPr id="15398" name="Line 113"/>
            <p:cNvSpPr/>
            <p:nvPr/>
          </p:nvSpPr>
          <p:spPr>
            <a:xfrm flipV="1">
              <a:off x="4405" y="2348"/>
              <a:ext cx="104" cy="104"/>
            </a:xfrm>
            <a:prstGeom prst="line">
              <a:avLst/>
            </a:prstGeom>
            <a:ln w="0" cap="flat" cmpd="sng">
              <a:solidFill>
                <a:srgbClr val="000000"/>
              </a:solidFill>
              <a:prstDash val="solid"/>
              <a:headEnd type="none" w="med" len="med"/>
              <a:tailEnd type="none" w="med" len="med"/>
            </a:ln>
          </p:spPr>
        </p:sp>
        <p:sp>
          <p:nvSpPr>
            <p:cNvPr id="15399" name="Line 114"/>
            <p:cNvSpPr/>
            <p:nvPr/>
          </p:nvSpPr>
          <p:spPr>
            <a:xfrm flipV="1">
              <a:off x="4654" y="2136"/>
              <a:ext cx="67" cy="67"/>
            </a:xfrm>
            <a:prstGeom prst="line">
              <a:avLst/>
            </a:prstGeom>
            <a:ln w="0" cap="flat" cmpd="sng">
              <a:solidFill>
                <a:srgbClr val="000000"/>
              </a:solidFill>
              <a:prstDash val="solid"/>
              <a:headEnd type="none" w="med" len="med"/>
              <a:tailEnd type="none" w="med" len="med"/>
            </a:ln>
          </p:spPr>
        </p:sp>
        <p:sp>
          <p:nvSpPr>
            <p:cNvPr id="15400" name="Line 115"/>
            <p:cNvSpPr/>
            <p:nvPr/>
          </p:nvSpPr>
          <p:spPr>
            <a:xfrm flipV="1">
              <a:off x="4529" y="2348"/>
              <a:ext cx="104" cy="104"/>
            </a:xfrm>
            <a:prstGeom prst="line">
              <a:avLst/>
            </a:prstGeom>
            <a:ln w="0" cap="flat" cmpd="sng">
              <a:solidFill>
                <a:srgbClr val="000000"/>
              </a:solidFill>
              <a:prstDash val="solid"/>
              <a:headEnd type="none" w="med" len="med"/>
              <a:tailEnd type="none" w="med" len="med"/>
            </a:ln>
          </p:spPr>
        </p:sp>
        <p:sp>
          <p:nvSpPr>
            <p:cNvPr id="15401" name="Line 116"/>
            <p:cNvSpPr/>
            <p:nvPr/>
          </p:nvSpPr>
          <p:spPr>
            <a:xfrm flipV="1">
              <a:off x="4778" y="2136"/>
              <a:ext cx="66" cy="67"/>
            </a:xfrm>
            <a:prstGeom prst="line">
              <a:avLst/>
            </a:prstGeom>
            <a:ln w="0" cap="flat" cmpd="sng">
              <a:solidFill>
                <a:srgbClr val="000000"/>
              </a:solidFill>
              <a:prstDash val="solid"/>
              <a:headEnd type="none" w="med" len="med"/>
              <a:tailEnd type="none" w="med" len="med"/>
            </a:ln>
          </p:spPr>
        </p:sp>
        <p:sp>
          <p:nvSpPr>
            <p:cNvPr id="15402" name="Line 117"/>
            <p:cNvSpPr/>
            <p:nvPr/>
          </p:nvSpPr>
          <p:spPr>
            <a:xfrm flipV="1">
              <a:off x="4653" y="2348"/>
              <a:ext cx="104" cy="104"/>
            </a:xfrm>
            <a:prstGeom prst="line">
              <a:avLst/>
            </a:prstGeom>
            <a:ln w="0" cap="flat" cmpd="sng">
              <a:solidFill>
                <a:srgbClr val="000000"/>
              </a:solidFill>
              <a:prstDash val="solid"/>
              <a:headEnd type="none" w="med" len="med"/>
              <a:tailEnd type="none" w="med" len="med"/>
            </a:ln>
          </p:spPr>
        </p:sp>
        <p:sp>
          <p:nvSpPr>
            <p:cNvPr id="15403" name="Line 118"/>
            <p:cNvSpPr/>
            <p:nvPr/>
          </p:nvSpPr>
          <p:spPr>
            <a:xfrm flipV="1">
              <a:off x="4854" y="2136"/>
              <a:ext cx="114" cy="115"/>
            </a:xfrm>
            <a:prstGeom prst="line">
              <a:avLst/>
            </a:prstGeom>
            <a:ln w="0" cap="flat" cmpd="sng">
              <a:solidFill>
                <a:srgbClr val="000000"/>
              </a:solidFill>
              <a:prstDash val="solid"/>
              <a:headEnd type="none" w="med" len="med"/>
              <a:tailEnd type="none" w="med" len="med"/>
            </a:ln>
          </p:spPr>
        </p:sp>
        <p:sp>
          <p:nvSpPr>
            <p:cNvPr id="15404" name="Line 119"/>
            <p:cNvSpPr/>
            <p:nvPr/>
          </p:nvSpPr>
          <p:spPr>
            <a:xfrm flipV="1">
              <a:off x="4777" y="2251"/>
              <a:ext cx="201" cy="201"/>
            </a:xfrm>
            <a:prstGeom prst="line">
              <a:avLst/>
            </a:prstGeom>
            <a:ln w="0" cap="flat" cmpd="sng">
              <a:solidFill>
                <a:srgbClr val="000000"/>
              </a:solidFill>
              <a:prstDash val="solid"/>
              <a:headEnd type="none" w="med" len="med"/>
              <a:tailEnd type="none" w="med" len="med"/>
            </a:ln>
          </p:spPr>
        </p:sp>
        <p:sp>
          <p:nvSpPr>
            <p:cNvPr id="15405" name="Line 120"/>
            <p:cNvSpPr/>
            <p:nvPr/>
          </p:nvSpPr>
          <p:spPr>
            <a:xfrm flipV="1">
              <a:off x="4901" y="2375"/>
              <a:ext cx="77" cy="77"/>
            </a:xfrm>
            <a:prstGeom prst="line">
              <a:avLst/>
            </a:prstGeom>
            <a:ln w="0" cap="flat" cmpd="sng">
              <a:solidFill>
                <a:srgbClr val="000000"/>
              </a:solidFill>
              <a:prstDash val="solid"/>
              <a:headEnd type="none" w="med" len="med"/>
              <a:tailEnd type="none" w="med" len="med"/>
            </a:ln>
          </p:spPr>
        </p:sp>
      </p:grpSp>
      <p:sp>
        <p:nvSpPr>
          <p:cNvPr id="545913" name="AutoShape 121"/>
          <p:cNvSpPr>
            <a:spLocks noChangeArrowheads="1"/>
          </p:cNvSpPr>
          <p:nvPr/>
        </p:nvSpPr>
        <p:spPr bwMode="auto">
          <a:xfrm>
            <a:off x="323850" y="908050"/>
            <a:ext cx="1223963" cy="360363"/>
          </a:xfrm>
          <a:prstGeom prst="roundRect">
            <a:avLst>
              <a:gd name="adj" fmla="val 16667"/>
            </a:avLst>
          </a:prstGeom>
          <a:gradFill rotWithShape="1">
            <a:gsLst>
              <a:gs pos="0">
                <a:srgbClr val="9966FF"/>
              </a:gs>
              <a:gs pos="50000">
                <a:schemeClr val="bg1"/>
              </a:gs>
              <a:gs pos="100000">
                <a:srgbClr val="9966FF"/>
              </a:gs>
            </a:gsLst>
            <a:lin ang="5400000" scaled="1"/>
          </a:gradFill>
          <a:ln w="9525" algn="ctr">
            <a:solidFill>
              <a:srgbClr val="9966FF"/>
            </a:solidFill>
            <a:round/>
            <a:headEnd type="none" w="sm" len="med"/>
            <a:tailEnd type="none" w="sm"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FF3300"/>
                </a:solidFill>
                <a:effectLst/>
                <a:uLnTx/>
                <a:uFillTx/>
                <a:latin typeface="仿宋_GB2312" pitchFamily="49" charset="-122"/>
                <a:ea typeface="仿宋_GB2312" pitchFamily="49" charset="-122"/>
                <a:cs typeface="+mn-cs"/>
              </a:rPr>
              <a:t>过盈配合</a:t>
            </a:r>
          </a:p>
        </p:txBody>
      </p:sp>
      <p:sp>
        <p:nvSpPr>
          <p:cNvPr id="15378" name="Rectangle 12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§1</a:t>
            </a:r>
            <a:r>
              <a:rPr lang="en-US" altLang="zh-CN" i="0" dirty="0">
                <a:solidFill>
                  <a:schemeClr val="tx2"/>
                </a:solidFill>
                <a:latin typeface="Times New Roman" panose="02020603050405020304" pitchFamily="18" charset="0"/>
                <a:ea typeface="宋体" panose="02010600030101010101" pitchFamily="2" charset="-122"/>
              </a:rPr>
              <a:t>1.1.7 </a:t>
            </a:r>
            <a:r>
              <a:rPr lang="zh-CN" altLang="en-US" i="0" dirty="0">
                <a:solidFill>
                  <a:srgbClr val="000066"/>
                </a:solidFill>
                <a:latin typeface="仿宋_GB2312" pitchFamily="49" charset="-122"/>
                <a:ea typeface="仿宋_GB2312" pitchFamily="49" charset="-122"/>
              </a:rPr>
              <a:t>基孔制与基轴制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2"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lide(fromRight)">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linds(horizontal)">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blinds(horizontal)">
                                      <p:cBhvr>
                                        <p:cTn id="51" dur="500"/>
                                        <p:tgtEl>
                                          <p:spTgt spid="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left)">
                                      <p:cBhvr>
                                        <p:cTn id="5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9CF94EB-AA0E-40B4-AB95-950E647AC232}"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12</a:t>
            </a:fld>
            <a:endParaRPr lang="en-US" altLang="zh-CN" sz="1400" b="0" i="0" dirty="0">
              <a:ea typeface="宋体" panose="02010600030101010101" pitchFamily="2" charset="-122"/>
            </a:endParaRPr>
          </a:p>
        </p:txBody>
      </p:sp>
      <p:sp>
        <p:nvSpPr>
          <p:cNvPr id="16389" name="Text Box 2"/>
          <p:cNvSpPr txBox="1"/>
          <p:nvPr/>
        </p:nvSpPr>
        <p:spPr>
          <a:xfrm>
            <a:off x="1673225" y="400050"/>
            <a:ext cx="7470775" cy="1552575"/>
          </a:xfrm>
          <a:prstGeom prst="rect">
            <a:avLst/>
          </a:prstGeom>
          <a:noFill/>
          <a:ln w="9525">
            <a:noFill/>
          </a:ln>
        </p:spPr>
        <p:txBody>
          <a:bodyPr lIns="91430" tIns="45715" rIns="91430" bIns="45715">
            <a:spAutoFit/>
          </a:bodyPr>
          <a:lstStyle/>
          <a:p>
            <a:pPr algn="l">
              <a:spcBef>
                <a:spcPct val="50000"/>
              </a:spcBef>
            </a:pPr>
            <a:r>
              <a:rPr lang="zh-CN" altLang="en-US" i="0" dirty="0">
                <a:latin typeface="仿宋_GB2312" pitchFamily="49" charset="-122"/>
                <a:ea typeface="仿宋_GB2312" pitchFamily="49" charset="-122"/>
              </a:rPr>
              <a:t>孔和轴的公差带相互交叠，这时任取其中一对孔和轴相配，可能具有间隙，也可能具有过盈，但所产生的间隙和过盈的数值均极小，形成不很松，也不很紧的配合。</a:t>
            </a:r>
          </a:p>
        </p:txBody>
      </p:sp>
      <p:grpSp>
        <p:nvGrpSpPr>
          <p:cNvPr id="2" name="Group 3"/>
          <p:cNvGrpSpPr/>
          <p:nvPr/>
        </p:nvGrpSpPr>
        <p:grpSpPr>
          <a:xfrm>
            <a:off x="639763" y="4906963"/>
            <a:ext cx="3995737" cy="609600"/>
            <a:chOff x="480" y="3648"/>
            <a:chExt cx="2160" cy="384"/>
          </a:xfrm>
        </p:grpSpPr>
        <p:sp>
          <p:nvSpPr>
            <p:cNvPr id="16625" name="AutoShape 4"/>
            <p:cNvSpPr/>
            <p:nvPr/>
          </p:nvSpPr>
          <p:spPr>
            <a:xfrm>
              <a:off x="480" y="3648"/>
              <a:ext cx="2160" cy="384"/>
            </a:xfrm>
            <a:prstGeom prst="rightArrowCallout">
              <a:avLst>
                <a:gd name="adj1" fmla="val 25000"/>
                <a:gd name="adj2" fmla="val 25000"/>
                <a:gd name="adj3" fmla="val 93750"/>
                <a:gd name="adj4" fmla="val 66667"/>
              </a:avLst>
            </a:prstGeom>
            <a:noFill/>
            <a:ln w="9525" cap="flat" cmpd="sng">
              <a:solidFill>
                <a:schemeClr val="hlink"/>
              </a:solidFill>
              <a:prstDash val="solid"/>
              <a:miter/>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sp>
          <p:nvSpPr>
            <p:cNvPr id="16626" name="Rectangle 5"/>
            <p:cNvSpPr/>
            <p:nvPr/>
          </p:nvSpPr>
          <p:spPr>
            <a:xfrm>
              <a:off x="578" y="3696"/>
              <a:ext cx="1205" cy="250"/>
            </a:xfrm>
            <a:prstGeom prst="rect">
              <a:avLst/>
            </a:prstGeom>
            <a:noFill/>
            <a:ln w="9525">
              <a:noFill/>
            </a:ln>
          </p:spPr>
          <p:txBody>
            <a:bodyPr wrap="none" lIns="91430" tIns="45715" rIns="91430" bIns="45715">
              <a:spAutoFit/>
            </a:bodyPr>
            <a:lstStyle/>
            <a:p>
              <a:pPr>
                <a:spcBef>
                  <a:spcPct val="20000"/>
                </a:spcBef>
              </a:pPr>
              <a:r>
                <a:rPr lang="zh-CN" altLang="en-US" sz="2000" i="0" dirty="0">
                  <a:latin typeface="Times New Roman" panose="02020603050405020304" pitchFamily="18" charset="0"/>
                  <a:ea typeface="仿宋_GB2312" pitchFamily="49" charset="-122"/>
                </a:rPr>
                <a:t>过渡配合图解规律</a:t>
              </a:r>
            </a:p>
          </p:txBody>
        </p:sp>
      </p:grpSp>
      <p:grpSp>
        <p:nvGrpSpPr>
          <p:cNvPr id="3" name="Group 6"/>
          <p:cNvGrpSpPr/>
          <p:nvPr/>
        </p:nvGrpSpPr>
        <p:grpSpPr>
          <a:xfrm>
            <a:off x="4635500" y="4754563"/>
            <a:ext cx="4191000" cy="685800"/>
            <a:chOff x="2640" y="3312"/>
            <a:chExt cx="2400" cy="480"/>
          </a:xfrm>
        </p:grpSpPr>
        <p:sp>
          <p:nvSpPr>
            <p:cNvPr id="16623" name="Rectangle 7"/>
            <p:cNvSpPr/>
            <p:nvPr/>
          </p:nvSpPr>
          <p:spPr>
            <a:xfrm>
              <a:off x="2640" y="3408"/>
              <a:ext cx="2400" cy="277"/>
            </a:xfrm>
            <a:prstGeom prst="rect">
              <a:avLst/>
            </a:prstGeom>
            <a:noFill/>
            <a:ln w="9525">
              <a:noFill/>
            </a:ln>
          </p:spPr>
          <p:txBody>
            <a:bodyPr lIns="91430" tIns="45715" rIns="91430" bIns="45715">
              <a:spAutoFit/>
            </a:bodyPr>
            <a:lstStyle/>
            <a:p>
              <a:pPr>
                <a:spcBef>
                  <a:spcPct val="50000"/>
                </a:spcBef>
              </a:pPr>
              <a:r>
                <a:rPr lang="zh-CN" altLang="en-US" sz="2000" i="0" dirty="0">
                  <a:latin typeface="仿宋_GB2312" pitchFamily="49" charset="-122"/>
                  <a:ea typeface="仿宋_GB2312" pitchFamily="49" charset="-122"/>
                </a:rPr>
                <a:t>孔公差带与轴公差带相互交叠 </a:t>
              </a:r>
            </a:p>
          </p:txBody>
        </p:sp>
        <p:sp>
          <p:nvSpPr>
            <p:cNvPr id="16624" name="AutoShape 8"/>
            <p:cNvSpPr/>
            <p:nvPr/>
          </p:nvSpPr>
          <p:spPr>
            <a:xfrm>
              <a:off x="2688" y="3312"/>
              <a:ext cx="2304" cy="480"/>
            </a:xfrm>
            <a:prstGeom prst="roundRect">
              <a:avLst>
                <a:gd name="adj" fmla="val 16667"/>
              </a:avLst>
            </a:prstGeom>
            <a:noFill/>
            <a:ln w="9525" cap="flat" cmpd="sng">
              <a:solidFill>
                <a:schemeClr val="hlink"/>
              </a:solidFill>
              <a:prstDash val="solid"/>
              <a:headEnd type="none" w="med" len="med"/>
              <a:tailEnd type="none" w="med" len="med"/>
            </a:ln>
          </p:spPr>
          <p:txBody>
            <a:bodyPr wrap="none" lIns="91430" tIns="45715" rIns="91430" bIns="45715" anchor="ctr" anchorCtr="0"/>
            <a:lstStyle/>
            <a:p>
              <a:endParaRPr lang="zh-CN" altLang="en-US" dirty="0">
                <a:latin typeface="Times New Roman" panose="02020603050405020304" pitchFamily="18" charset="0"/>
              </a:endParaRPr>
            </a:p>
          </p:txBody>
        </p:sp>
      </p:grpSp>
      <p:grpSp>
        <p:nvGrpSpPr>
          <p:cNvPr id="4" name="Group 9"/>
          <p:cNvGrpSpPr/>
          <p:nvPr/>
        </p:nvGrpSpPr>
        <p:grpSpPr>
          <a:xfrm>
            <a:off x="323850" y="3443288"/>
            <a:ext cx="8353425" cy="274637"/>
            <a:chOff x="204" y="2169"/>
            <a:chExt cx="5262" cy="173"/>
          </a:xfrm>
        </p:grpSpPr>
        <p:sp>
          <p:nvSpPr>
            <p:cNvPr id="16621" name="Line 10"/>
            <p:cNvSpPr/>
            <p:nvPr/>
          </p:nvSpPr>
          <p:spPr>
            <a:xfrm>
              <a:off x="567" y="2239"/>
              <a:ext cx="4899" cy="0"/>
            </a:xfrm>
            <a:prstGeom prst="line">
              <a:avLst/>
            </a:prstGeom>
            <a:ln w="28575" cap="flat" cmpd="sng">
              <a:solidFill>
                <a:srgbClr val="0000FF"/>
              </a:solidFill>
              <a:prstDash val="solid"/>
              <a:headEnd type="none" w="sm" len="med"/>
              <a:tailEnd type="none" w="sm" len="med"/>
            </a:ln>
          </p:spPr>
        </p:sp>
        <p:sp>
          <p:nvSpPr>
            <p:cNvPr id="16622" name="Rectangle 11"/>
            <p:cNvSpPr/>
            <p:nvPr/>
          </p:nvSpPr>
          <p:spPr>
            <a:xfrm>
              <a:off x="204" y="2169"/>
              <a:ext cx="290" cy="173"/>
            </a:xfrm>
            <a:prstGeom prst="rect">
              <a:avLst/>
            </a:prstGeom>
            <a:noFill/>
            <a:ln w="9525">
              <a:noFill/>
            </a:ln>
          </p:spPr>
          <p:txBody>
            <a:bodyPr wrap="none" lIns="0" tIns="0" rIns="0" bIns="0">
              <a:spAutoFit/>
            </a:bodyPr>
            <a:lstStyle/>
            <a:p>
              <a:pPr algn="l"/>
              <a:r>
                <a:rPr lang="zh-CN" altLang="en-US" sz="1800" i="0" dirty="0">
                  <a:solidFill>
                    <a:srgbClr val="0000FF"/>
                  </a:solidFill>
                  <a:latin typeface="宋体" panose="02010600030101010101" pitchFamily="2" charset="-122"/>
                  <a:ea typeface="宋体" panose="02010600030101010101" pitchFamily="2" charset="-122"/>
                </a:rPr>
                <a:t>零线</a:t>
              </a:r>
              <a:endParaRPr lang="zh-CN" altLang="en-US" sz="1800" i="0" dirty="0">
                <a:solidFill>
                  <a:srgbClr val="0000FF"/>
                </a:solidFill>
                <a:latin typeface="Arial" panose="020B0604020202020204" pitchFamily="34" charset="0"/>
                <a:ea typeface="宋体" panose="02010600030101010101" pitchFamily="2" charset="-122"/>
              </a:endParaRPr>
            </a:p>
          </p:txBody>
        </p:sp>
      </p:grpSp>
      <p:grpSp>
        <p:nvGrpSpPr>
          <p:cNvPr id="5" name="Group 12"/>
          <p:cNvGrpSpPr/>
          <p:nvPr/>
        </p:nvGrpSpPr>
        <p:grpSpPr>
          <a:xfrm>
            <a:off x="3670300" y="2476500"/>
            <a:ext cx="2368550" cy="1250950"/>
            <a:chOff x="2312" y="1560"/>
            <a:chExt cx="1492" cy="788"/>
          </a:xfrm>
        </p:grpSpPr>
        <p:sp>
          <p:nvSpPr>
            <p:cNvPr id="16548" name="Line 13"/>
            <p:cNvSpPr/>
            <p:nvPr/>
          </p:nvSpPr>
          <p:spPr>
            <a:xfrm flipV="1">
              <a:off x="2597" y="1785"/>
              <a:ext cx="165" cy="166"/>
            </a:xfrm>
            <a:prstGeom prst="line">
              <a:avLst/>
            </a:prstGeom>
            <a:ln w="0" cap="flat" cmpd="sng">
              <a:solidFill>
                <a:srgbClr val="FF0000"/>
              </a:solidFill>
              <a:prstDash val="solid"/>
              <a:headEnd type="none" w="med" len="med"/>
              <a:tailEnd type="none" w="med" len="med"/>
            </a:ln>
          </p:spPr>
        </p:sp>
        <p:sp>
          <p:nvSpPr>
            <p:cNvPr id="16549" name="Line 14"/>
            <p:cNvSpPr/>
            <p:nvPr/>
          </p:nvSpPr>
          <p:spPr>
            <a:xfrm flipV="1">
              <a:off x="2597" y="2007"/>
              <a:ext cx="112" cy="112"/>
            </a:xfrm>
            <a:prstGeom prst="line">
              <a:avLst/>
            </a:prstGeom>
            <a:ln w="0" cap="flat" cmpd="sng">
              <a:solidFill>
                <a:srgbClr val="FF0000"/>
              </a:solidFill>
              <a:prstDash val="solid"/>
              <a:headEnd type="none" w="med" len="med"/>
              <a:tailEnd type="none" w="med" len="med"/>
            </a:ln>
          </p:spPr>
        </p:sp>
        <p:sp>
          <p:nvSpPr>
            <p:cNvPr id="16550" name="Line 15"/>
            <p:cNvSpPr/>
            <p:nvPr/>
          </p:nvSpPr>
          <p:spPr>
            <a:xfrm flipV="1">
              <a:off x="2819" y="1785"/>
              <a:ext cx="112" cy="111"/>
            </a:xfrm>
            <a:prstGeom prst="line">
              <a:avLst/>
            </a:prstGeom>
            <a:ln w="0" cap="flat" cmpd="sng">
              <a:solidFill>
                <a:srgbClr val="FF0000"/>
              </a:solidFill>
              <a:prstDash val="solid"/>
              <a:headEnd type="none" w="med" len="med"/>
              <a:tailEnd type="none" w="med" len="med"/>
            </a:ln>
          </p:spPr>
        </p:sp>
        <p:sp>
          <p:nvSpPr>
            <p:cNvPr id="16551" name="Line 16"/>
            <p:cNvSpPr/>
            <p:nvPr/>
          </p:nvSpPr>
          <p:spPr>
            <a:xfrm flipV="1">
              <a:off x="2649" y="2123"/>
              <a:ext cx="113" cy="113"/>
            </a:xfrm>
            <a:prstGeom prst="line">
              <a:avLst/>
            </a:prstGeom>
            <a:ln w="0" cap="flat" cmpd="sng">
              <a:solidFill>
                <a:srgbClr val="FF0000"/>
              </a:solidFill>
              <a:prstDash val="solid"/>
              <a:headEnd type="none" w="med" len="med"/>
              <a:tailEnd type="none" w="med" len="med"/>
            </a:ln>
          </p:spPr>
        </p:sp>
        <p:sp>
          <p:nvSpPr>
            <p:cNvPr id="16552" name="Line 17"/>
            <p:cNvSpPr/>
            <p:nvPr/>
          </p:nvSpPr>
          <p:spPr>
            <a:xfrm flipV="1">
              <a:off x="2988" y="1785"/>
              <a:ext cx="111" cy="111"/>
            </a:xfrm>
            <a:prstGeom prst="line">
              <a:avLst/>
            </a:prstGeom>
            <a:ln w="0" cap="flat" cmpd="sng">
              <a:solidFill>
                <a:srgbClr val="FF0000"/>
              </a:solidFill>
              <a:prstDash val="solid"/>
              <a:headEnd type="none" w="med" len="med"/>
              <a:tailEnd type="none" w="med" len="med"/>
            </a:ln>
          </p:spPr>
        </p:sp>
        <p:sp>
          <p:nvSpPr>
            <p:cNvPr id="16553" name="Line 18"/>
            <p:cNvSpPr/>
            <p:nvPr/>
          </p:nvSpPr>
          <p:spPr>
            <a:xfrm flipV="1">
              <a:off x="2817" y="2123"/>
              <a:ext cx="113" cy="113"/>
            </a:xfrm>
            <a:prstGeom prst="line">
              <a:avLst/>
            </a:prstGeom>
            <a:ln w="0" cap="flat" cmpd="sng">
              <a:solidFill>
                <a:srgbClr val="FF0000"/>
              </a:solidFill>
              <a:prstDash val="solid"/>
              <a:headEnd type="none" w="med" len="med"/>
              <a:tailEnd type="none" w="med" len="med"/>
            </a:ln>
          </p:spPr>
        </p:sp>
        <p:sp>
          <p:nvSpPr>
            <p:cNvPr id="16554" name="Line 19"/>
            <p:cNvSpPr/>
            <p:nvPr/>
          </p:nvSpPr>
          <p:spPr>
            <a:xfrm flipV="1">
              <a:off x="3155" y="1785"/>
              <a:ext cx="113" cy="113"/>
            </a:xfrm>
            <a:prstGeom prst="line">
              <a:avLst/>
            </a:prstGeom>
            <a:ln w="0" cap="flat" cmpd="sng">
              <a:solidFill>
                <a:srgbClr val="FF0000"/>
              </a:solidFill>
              <a:prstDash val="solid"/>
              <a:headEnd type="none" w="med" len="med"/>
              <a:tailEnd type="none" w="med" len="med"/>
            </a:ln>
          </p:spPr>
        </p:sp>
        <p:sp>
          <p:nvSpPr>
            <p:cNvPr id="16555" name="Line 20"/>
            <p:cNvSpPr/>
            <p:nvPr/>
          </p:nvSpPr>
          <p:spPr>
            <a:xfrm flipV="1">
              <a:off x="2986" y="2123"/>
              <a:ext cx="113" cy="113"/>
            </a:xfrm>
            <a:prstGeom prst="line">
              <a:avLst/>
            </a:prstGeom>
            <a:ln w="0" cap="flat" cmpd="sng">
              <a:solidFill>
                <a:srgbClr val="FF0000"/>
              </a:solidFill>
              <a:prstDash val="solid"/>
              <a:headEnd type="none" w="med" len="med"/>
              <a:tailEnd type="none" w="med" len="med"/>
            </a:ln>
          </p:spPr>
        </p:sp>
        <p:sp>
          <p:nvSpPr>
            <p:cNvPr id="16556" name="Line 21"/>
            <p:cNvSpPr/>
            <p:nvPr/>
          </p:nvSpPr>
          <p:spPr>
            <a:xfrm flipV="1">
              <a:off x="3324" y="1785"/>
              <a:ext cx="112" cy="113"/>
            </a:xfrm>
            <a:prstGeom prst="line">
              <a:avLst/>
            </a:prstGeom>
            <a:ln w="0" cap="flat" cmpd="sng">
              <a:solidFill>
                <a:srgbClr val="FF0000"/>
              </a:solidFill>
              <a:prstDash val="solid"/>
              <a:headEnd type="none" w="med" len="med"/>
              <a:tailEnd type="none" w="med" len="med"/>
            </a:ln>
          </p:spPr>
        </p:sp>
        <p:sp>
          <p:nvSpPr>
            <p:cNvPr id="16557" name="Line 22"/>
            <p:cNvSpPr/>
            <p:nvPr/>
          </p:nvSpPr>
          <p:spPr>
            <a:xfrm flipV="1">
              <a:off x="3154" y="2123"/>
              <a:ext cx="113" cy="113"/>
            </a:xfrm>
            <a:prstGeom prst="line">
              <a:avLst/>
            </a:prstGeom>
            <a:ln w="0" cap="flat" cmpd="sng">
              <a:solidFill>
                <a:srgbClr val="FF0000"/>
              </a:solidFill>
              <a:prstDash val="solid"/>
              <a:headEnd type="none" w="med" len="med"/>
              <a:tailEnd type="none" w="med" len="med"/>
            </a:ln>
          </p:spPr>
        </p:sp>
        <p:sp>
          <p:nvSpPr>
            <p:cNvPr id="16558" name="Line 23"/>
            <p:cNvSpPr/>
            <p:nvPr/>
          </p:nvSpPr>
          <p:spPr>
            <a:xfrm flipV="1">
              <a:off x="3328" y="1949"/>
              <a:ext cx="113" cy="113"/>
            </a:xfrm>
            <a:prstGeom prst="line">
              <a:avLst/>
            </a:prstGeom>
            <a:ln w="0" cap="flat" cmpd="sng">
              <a:solidFill>
                <a:srgbClr val="FF0000"/>
              </a:solidFill>
              <a:prstDash val="solid"/>
              <a:headEnd type="none" w="med" len="med"/>
              <a:tailEnd type="none" w="med" len="med"/>
            </a:ln>
          </p:spPr>
        </p:sp>
        <p:sp>
          <p:nvSpPr>
            <p:cNvPr id="16559" name="Line 24"/>
            <p:cNvSpPr/>
            <p:nvPr/>
          </p:nvSpPr>
          <p:spPr>
            <a:xfrm flipV="1">
              <a:off x="3323" y="2118"/>
              <a:ext cx="118" cy="118"/>
            </a:xfrm>
            <a:prstGeom prst="line">
              <a:avLst/>
            </a:prstGeom>
            <a:ln w="0" cap="flat" cmpd="sng">
              <a:solidFill>
                <a:srgbClr val="FF0000"/>
              </a:solidFill>
              <a:prstDash val="solid"/>
              <a:headEnd type="none" w="med" len="med"/>
              <a:tailEnd type="none" w="med" len="med"/>
            </a:ln>
          </p:spPr>
        </p:sp>
        <p:sp>
          <p:nvSpPr>
            <p:cNvPr id="16560" name="Freeform 25"/>
            <p:cNvSpPr/>
            <p:nvPr/>
          </p:nvSpPr>
          <p:spPr>
            <a:xfrm>
              <a:off x="2709" y="2115"/>
              <a:ext cx="619" cy="16"/>
            </a:xfrm>
            <a:custGeom>
              <a:avLst/>
              <a:gdLst>
                <a:gd name="txL" fmla="*/ 0 w 3096"/>
                <a:gd name="txT" fmla="*/ 0 h 76"/>
                <a:gd name="txR" fmla="*/ 3096 w 3096"/>
                <a:gd name="txB" fmla="*/ 76 h 76"/>
              </a:gdLst>
              <a:ahLst/>
              <a:cxnLst>
                <a:cxn ang="0">
                  <a:pos x="0" y="0"/>
                </a:cxn>
                <a:cxn ang="0">
                  <a:pos x="0" y="16"/>
                </a:cxn>
                <a:cxn ang="0">
                  <a:pos x="619" y="0"/>
                </a:cxn>
                <a:cxn ang="0">
                  <a:pos x="0" y="0"/>
                </a:cxn>
              </a:cxnLst>
              <a:rect l="txL" t="txT" r="txR" b="txB"/>
              <a:pathLst>
                <a:path w="3096" h="76">
                  <a:moveTo>
                    <a:pt x="0" y="0"/>
                  </a:moveTo>
                  <a:lnTo>
                    <a:pt x="0" y="76"/>
                  </a:lnTo>
                  <a:lnTo>
                    <a:pt x="3096" y="0"/>
                  </a:lnTo>
                  <a:lnTo>
                    <a:pt x="0" y="0"/>
                  </a:lnTo>
                  <a:close/>
                </a:path>
              </a:pathLst>
            </a:custGeom>
            <a:solidFill>
              <a:srgbClr val="0000FF">
                <a:alpha val="100000"/>
              </a:srgbClr>
            </a:solidFill>
            <a:ln w="9525">
              <a:noFill/>
            </a:ln>
          </p:spPr>
          <p:txBody>
            <a:bodyPr/>
            <a:lstStyle/>
            <a:p>
              <a:endParaRPr lang="zh-CN" altLang="en-US"/>
            </a:p>
          </p:txBody>
        </p:sp>
        <p:sp>
          <p:nvSpPr>
            <p:cNvPr id="16561" name="Freeform 26"/>
            <p:cNvSpPr/>
            <p:nvPr/>
          </p:nvSpPr>
          <p:spPr>
            <a:xfrm>
              <a:off x="2709" y="2115"/>
              <a:ext cx="619" cy="16"/>
            </a:xfrm>
            <a:custGeom>
              <a:avLst/>
              <a:gdLst>
                <a:gd name="txL" fmla="*/ 0 w 3096"/>
                <a:gd name="txT" fmla="*/ 0 h 76"/>
                <a:gd name="txR" fmla="*/ 3096 w 3096"/>
                <a:gd name="txB" fmla="*/ 76 h 76"/>
              </a:gdLst>
              <a:ahLst/>
              <a:cxnLst>
                <a:cxn ang="0">
                  <a:pos x="0" y="16"/>
                </a:cxn>
                <a:cxn ang="0">
                  <a:pos x="619" y="0"/>
                </a:cxn>
                <a:cxn ang="0">
                  <a:pos x="619" y="16"/>
                </a:cxn>
                <a:cxn ang="0">
                  <a:pos x="0" y="16"/>
                </a:cxn>
              </a:cxnLst>
              <a:rect l="txL" t="txT" r="txR" b="txB"/>
              <a:pathLst>
                <a:path w="3096" h="76">
                  <a:moveTo>
                    <a:pt x="0" y="76"/>
                  </a:moveTo>
                  <a:lnTo>
                    <a:pt x="3096" y="0"/>
                  </a:lnTo>
                  <a:lnTo>
                    <a:pt x="3096" y="76"/>
                  </a:lnTo>
                  <a:lnTo>
                    <a:pt x="0" y="76"/>
                  </a:lnTo>
                  <a:close/>
                </a:path>
              </a:pathLst>
            </a:custGeom>
            <a:solidFill>
              <a:srgbClr val="0000FF">
                <a:alpha val="100000"/>
              </a:srgbClr>
            </a:solidFill>
            <a:ln w="9525">
              <a:noFill/>
            </a:ln>
          </p:spPr>
          <p:txBody>
            <a:bodyPr/>
            <a:lstStyle/>
            <a:p>
              <a:endParaRPr lang="zh-CN" altLang="en-US"/>
            </a:p>
          </p:txBody>
        </p:sp>
        <p:sp>
          <p:nvSpPr>
            <p:cNvPr id="16562" name="Rectangle 27"/>
            <p:cNvSpPr/>
            <p:nvPr/>
          </p:nvSpPr>
          <p:spPr>
            <a:xfrm>
              <a:off x="2709" y="2115"/>
              <a:ext cx="619" cy="16"/>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63" name="Freeform 28"/>
            <p:cNvSpPr/>
            <p:nvPr/>
          </p:nvSpPr>
          <p:spPr>
            <a:xfrm>
              <a:off x="2709" y="1890"/>
              <a:ext cx="619" cy="15"/>
            </a:xfrm>
            <a:custGeom>
              <a:avLst/>
              <a:gdLst>
                <a:gd name="txL" fmla="*/ 0 w 3096"/>
                <a:gd name="txT" fmla="*/ 0 h 75"/>
                <a:gd name="txR" fmla="*/ 3096 w 3096"/>
                <a:gd name="txB" fmla="*/ 75 h 75"/>
              </a:gdLst>
              <a:ahLst/>
              <a:cxnLst>
                <a:cxn ang="0">
                  <a:pos x="619" y="15"/>
                </a:cxn>
                <a:cxn ang="0">
                  <a:pos x="619" y="0"/>
                </a:cxn>
                <a:cxn ang="0">
                  <a:pos x="0" y="15"/>
                </a:cxn>
                <a:cxn ang="0">
                  <a:pos x="619" y="15"/>
                </a:cxn>
              </a:cxnLst>
              <a:rect l="txL" t="txT" r="txR" b="txB"/>
              <a:pathLst>
                <a:path w="3096" h="75">
                  <a:moveTo>
                    <a:pt x="3096" y="75"/>
                  </a:moveTo>
                  <a:lnTo>
                    <a:pt x="3096" y="0"/>
                  </a:lnTo>
                  <a:lnTo>
                    <a:pt x="0" y="75"/>
                  </a:lnTo>
                  <a:lnTo>
                    <a:pt x="3096" y="75"/>
                  </a:lnTo>
                  <a:close/>
                </a:path>
              </a:pathLst>
            </a:custGeom>
            <a:solidFill>
              <a:srgbClr val="0000FF">
                <a:alpha val="100000"/>
              </a:srgbClr>
            </a:solidFill>
            <a:ln w="9525">
              <a:noFill/>
            </a:ln>
          </p:spPr>
          <p:txBody>
            <a:bodyPr/>
            <a:lstStyle/>
            <a:p>
              <a:endParaRPr lang="zh-CN" altLang="en-US"/>
            </a:p>
          </p:txBody>
        </p:sp>
        <p:sp>
          <p:nvSpPr>
            <p:cNvPr id="16564" name="Freeform 29"/>
            <p:cNvSpPr/>
            <p:nvPr/>
          </p:nvSpPr>
          <p:spPr>
            <a:xfrm>
              <a:off x="2709" y="1890"/>
              <a:ext cx="619" cy="15"/>
            </a:xfrm>
            <a:custGeom>
              <a:avLst/>
              <a:gdLst>
                <a:gd name="txL" fmla="*/ 0 w 3096"/>
                <a:gd name="txT" fmla="*/ 0 h 75"/>
                <a:gd name="txR" fmla="*/ 3096 w 3096"/>
                <a:gd name="txB" fmla="*/ 75 h 75"/>
              </a:gdLst>
              <a:ahLst/>
              <a:cxnLst>
                <a:cxn ang="0">
                  <a:pos x="619" y="0"/>
                </a:cxn>
                <a:cxn ang="0">
                  <a:pos x="0" y="15"/>
                </a:cxn>
                <a:cxn ang="0">
                  <a:pos x="0" y="0"/>
                </a:cxn>
                <a:cxn ang="0">
                  <a:pos x="619" y="0"/>
                </a:cxn>
              </a:cxnLst>
              <a:rect l="txL" t="txT" r="txR" b="txB"/>
              <a:pathLst>
                <a:path w="3096" h="75">
                  <a:moveTo>
                    <a:pt x="3096" y="0"/>
                  </a:moveTo>
                  <a:lnTo>
                    <a:pt x="0" y="75"/>
                  </a:lnTo>
                  <a:lnTo>
                    <a:pt x="0" y="0"/>
                  </a:lnTo>
                  <a:lnTo>
                    <a:pt x="3096" y="0"/>
                  </a:lnTo>
                  <a:close/>
                </a:path>
              </a:pathLst>
            </a:custGeom>
            <a:solidFill>
              <a:srgbClr val="0000FF">
                <a:alpha val="100000"/>
              </a:srgbClr>
            </a:solidFill>
            <a:ln w="9525">
              <a:noFill/>
            </a:ln>
          </p:spPr>
          <p:txBody>
            <a:bodyPr/>
            <a:lstStyle/>
            <a:p>
              <a:endParaRPr lang="zh-CN" altLang="en-US"/>
            </a:p>
          </p:txBody>
        </p:sp>
        <p:sp>
          <p:nvSpPr>
            <p:cNvPr id="16565" name="Rectangle 30"/>
            <p:cNvSpPr/>
            <p:nvPr/>
          </p:nvSpPr>
          <p:spPr>
            <a:xfrm>
              <a:off x="2709" y="1890"/>
              <a:ext cx="619" cy="1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66" name="Freeform 31"/>
            <p:cNvSpPr/>
            <p:nvPr/>
          </p:nvSpPr>
          <p:spPr>
            <a:xfrm>
              <a:off x="2597" y="1777"/>
              <a:ext cx="844" cy="15"/>
            </a:xfrm>
            <a:custGeom>
              <a:avLst/>
              <a:gdLst>
                <a:gd name="txL" fmla="*/ 0 w 4221"/>
                <a:gd name="txT" fmla="*/ 0 h 76"/>
                <a:gd name="txR" fmla="*/ 4221 w 4221"/>
                <a:gd name="txB" fmla="*/ 76 h 76"/>
              </a:gdLst>
              <a:ahLst/>
              <a:cxnLst>
                <a:cxn ang="0">
                  <a:pos x="844" y="15"/>
                </a:cxn>
                <a:cxn ang="0">
                  <a:pos x="844" y="0"/>
                </a:cxn>
                <a:cxn ang="0">
                  <a:pos x="0" y="15"/>
                </a:cxn>
                <a:cxn ang="0">
                  <a:pos x="844" y="15"/>
                </a:cxn>
              </a:cxnLst>
              <a:rect l="txL" t="txT" r="txR" b="txB"/>
              <a:pathLst>
                <a:path w="4221" h="76">
                  <a:moveTo>
                    <a:pt x="4221" y="76"/>
                  </a:moveTo>
                  <a:lnTo>
                    <a:pt x="4221" y="0"/>
                  </a:lnTo>
                  <a:lnTo>
                    <a:pt x="0" y="76"/>
                  </a:lnTo>
                  <a:lnTo>
                    <a:pt x="4221" y="76"/>
                  </a:lnTo>
                  <a:close/>
                </a:path>
              </a:pathLst>
            </a:custGeom>
            <a:solidFill>
              <a:srgbClr val="FF0000">
                <a:alpha val="100000"/>
              </a:srgbClr>
            </a:solidFill>
            <a:ln w="9525">
              <a:noFill/>
            </a:ln>
          </p:spPr>
          <p:txBody>
            <a:bodyPr/>
            <a:lstStyle/>
            <a:p>
              <a:endParaRPr lang="zh-CN" altLang="en-US"/>
            </a:p>
          </p:txBody>
        </p:sp>
        <p:sp>
          <p:nvSpPr>
            <p:cNvPr id="16567" name="Freeform 32"/>
            <p:cNvSpPr/>
            <p:nvPr/>
          </p:nvSpPr>
          <p:spPr>
            <a:xfrm>
              <a:off x="2597" y="1777"/>
              <a:ext cx="844" cy="15"/>
            </a:xfrm>
            <a:custGeom>
              <a:avLst/>
              <a:gdLst>
                <a:gd name="txL" fmla="*/ 0 w 4221"/>
                <a:gd name="txT" fmla="*/ 0 h 76"/>
                <a:gd name="txR" fmla="*/ 4221 w 4221"/>
                <a:gd name="txB" fmla="*/ 76 h 76"/>
              </a:gdLst>
              <a:ahLst/>
              <a:cxnLst>
                <a:cxn ang="0">
                  <a:pos x="844" y="0"/>
                </a:cxn>
                <a:cxn ang="0">
                  <a:pos x="0" y="15"/>
                </a:cxn>
                <a:cxn ang="0">
                  <a:pos x="0" y="0"/>
                </a:cxn>
                <a:cxn ang="0">
                  <a:pos x="844" y="0"/>
                </a:cxn>
              </a:cxnLst>
              <a:rect l="txL" t="txT" r="txR" b="txB"/>
              <a:pathLst>
                <a:path w="4221" h="76">
                  <a:moveTo>
                    <a:pt x="4221" y="0"/>
                  </a:moveTo>
                  <a:lnTo>
                    <a:pt x="0" y="76"/>
                  </a:lnTo>
                  <a:lnTo>
                    <a:pt x="0" y="0"/>
                  </a:lnTo>
                  <a:lnTo>
                    <a:pt x="4221" y="0"/>
                  </a:lnTo>
                  <a:close/>
                </a:path>
              </a:pathLst>
            </a:custGeom>
            <a:solidFill>
              <a:srgbClr val="FF0000">
                <a:alpha val="100000"/>
              </a:srgbClr>
            </a:solidFill>
            <a:ln w="9525">
              <a:noFill/>
            </a:ln>
          </p:spPr>
          <p:txBody>
            <a:bodyPr/>
            <a:lstStyle/>
            <a:p>
              <a:endParaRPr lang="zh-CN" altLang="en-US"/>
            </a:p>
          </p:txBody>
        </p:sp>
        <p:sp>
          <p:nvSpPr>
            <p:cNvPr id="16568" name="Rectangle 33"/>
            <p:cNvSpPr/>
            <p:nvPr/>
          </p:nvSpPr>
          <p:spPr>
            <a:xfrm>
              <a:off x="2597" y="1777"/>
              <a:ext cx="844"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69" name="Freeform 34"/>
            <p:cNvSpPr/>
            <p:nvPr/>
          </p:nvSpPr>
          <p:spPr>
            <a:xfrm>
              <a:off x="2594" y="2228"/>
              <a:ext cx="847" cy="15"/>
            </a:xfrm>
            <a:custGeom>
              <a:avLst/>
              <a:gdLst>
                <a:gd name="txL" fmla="*/ 0 w 4234"/>
                <a:gd name="txT" fmla="*/ 0 h 75"/>
                <a:gd name="txR" fmla="*/ 4234 w 4234"/>
                <a:gd name="txB" fmla="*/ 75 h 75"/>
              </a:gdLst>
              <a:ahLst/>
              <a:cxnLst>
                <a:cxn ang="0">
                  <a:pos x="0" y="0"/>
                </a:cxn>
                <a:cxn ang="0">
                  <a:pos x="0" y="15"/>
                </a:cxn>
                <a:cxn ang="0">
                  <a:pos x="847" y="0"/>
                </a:cxn>
                <a:cxn ang="0">
                  <a:pos x="0" y="0"/>
                </a:cxn>
              </a:cxnLst>
              <a:rect l="txL" t="txT" r="txR" b="txB"/>
              <a:pathLst>
                <a:path w="4234" h="75">
                  <a:moveTo>
                    <a:pt x="0" y="0"/>
                  </a:moveTo>
                  <a:lnTo>
                    <a:pt x="0" y="75"/>
                  </a:lnTo>
                  <a:lnTo>
                    <a:pt x="4234" y="0"/>
                  </a:lnTo>
                  <a:lnTo>
                    <a:pt x="0" y="0"/>
                  </a:lnTo>
                  <a:close/>
                </a:path>
              </a:pathLst>
            </a:custGeom>
            <a:solidFill>
              <a:srgbClr val="FF0000">
                <a:alpha val="100000"/>
              </a:srgbClr>
            </a:solidFill>
            <a:ln w="9525">
              <a:noFill/>
            </a:ln>
          </p:spPr>
          <p:txBody>
            <a:bodyPr/>
            <a:lstStyle/>
            <a:p>
              <a:endParaRPr lang="zh-CN" altLang="en-US"/>
            </a:p>
          </p:txBody>
        </p:sp>
        <p:sp>
          <p:nvSpPr>
            <p:cNvPr id="16570" name="Freeform 35"/>
            <p:cNvSpPr/>
            <p:nvPr/>
          </p:nvSpPr>
          <p:spPr>
            <a:xfrm>
              <a:off x="2594" y="2228"/>
              <a:ext cx="847" cy="15"/>
            </a:xfrm>
            <a:custGeom>
              <a:avLst/>
              <a:gdLst>
                <a:gd name="txL" fmla="*/ 0 w 4234"/>
                <a:gd name="txT" fmla="*/ 0 h 75"/>
                <a:gd name="txR" fmla="*/ 4234 w 4234"/>
                <a:gd name="txB" fmla="*/ 75 h 75"/>
              </a:gdLst>
              <a:ahLst/>
              <a:cxnLst>
                <a:cxn ang="0">
                  <a:pos x="0" y="15"/>
                </a:cxn>
                <a:cxn ang="0">
                  <a:pos x="847" y="0"/>
                </a:cxn>
                <a:cxn ang="0">
                  <a:pos x="847" y="15"/>
                </a:cxn>
                <a:cxn ang="0">
                  <a:pos x="0" y="15"/>
                </a:cxn>
              </a:cxnLst>
              <a:rect l="txL" t="txT" r="txR" b="txB"/>
              <a:pathLst>
                <a:path w="4234" h="75">
                  <a:moveTo>
                    <a:pt x="0" y="75"/>
                  </a:moveTo>
                  <a:lnTo>
                    <a:pt x="4234" y="0"/>
                  </a:lnTo>
                  <a:lnTo>
                    <a:pt x="4234" y="75"/>
                  </a:lnTo>
                  <a:lnTo>
                    <a:pt x="0" y="75"/>
                  </a:lnTo>
                  <a:close/>
                </a:path>
              </a:pathLst>
            </a:custGeom>
            <a:solidFill>
              <a:srgbClr val="FF0000">
                <a:alpha val="100000"/>
              </a:srgbClr>
            </a:solidFill>
            <a:ln w="9525">
              <a:noFill/>
            </a:ln>
          </p:spPr>
          <p:txBody>
            <a:bodyPr/>
            <a:lstStyle/>
            <a:p>
              <a:endParaRPr lang="zh-CN" altLang="en-US"/>
            </a:p>
          </p:txBody>
        </p:sp>
        <p:sp>
          <p:nvSpPr>
            <p:cNvPr id="16571" name="Rectangle 36"/>
            <p:cNvSpPr/>
            <p:nvPr/>
          </p:nvSpPr>
          <p:spPr>
            <a:xfrm>
              <a:off x="2594" y="2228"/>
              <a:ext cx="847"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72" name="Rectangle 37"/>
            <p:cNvSpPr/>
            <p:nvPr/>
          </p:nvSpPr>
          <p:spPr>
            <a:xfrm rot="-5400000">
              <a:off x="2144" y="1880"/>
              <a:ext cx="480" cy="144"/>
            </a:xfrm>
            <a:prstGeom prst="rect">
              <a:avLst/>
            </a:prstGeom>
            <a:noFill/>
            <a:ln w="9525">
              <a:noFill/>
            </a:ln>
          </p:spPr>
          <p:txBody>
            <a:bodyPr wrap="none" lIns="0" tIns="0" rIns="0" bIns="0">
              <a:spAutoFit/>
            </a:bodyPr>
            <a:lstStyle/>
            <a:p>
              <a:pPr algn="l"/>
              <a:r>
                <a:rPr lang="zh-CN" altLang="en-US" sz="1500" i="0" dirty="0">
                  <a:solidFill>
                    <a:srgbClr val="000000"/>
                  </a:solidFill>
                  <a:latin typeface="宋体" panose="02010600030101010101" pitchFamily="2" charset="-122"/>
                  <a:ea typeface="宋体" panose="02010600030101010101" pitchFamily="2" charset="-122"/>
                </a:rPr>
                <a:t>最大过盈</a:t>
              </a:r>
              <a:endParaRPr lang="zh-CN" altLang="en-US" sz="1800" i="0" dirty="0">
                <a:latin typeface="Arial" panose="020B0604020202020204" pitchFamily="34" charset="0"/>
                <a:ea typeface="宋体" panose="02010600030101010101" pitchFamily="2" charset="-122"/>
              </a:endParaRPr>
            </a:p>
          </p:txBody>
        </p:sp>
        <p:sp>
          <p:nvSpPr>
            <p:cNvPr id="16573" name="Freeform 38"/>
            <p:cNvSpPr/>
            <p:nvPr/>
          </p:nvSpPr>
          <p:spPr>
            <a:xfrm>
              <a:off x="2702" y="1898"/>
              <a:ext cx="15" cy="225"/>
            </a:xfrm>
            <a:custGeom>
              <a:avLst/>
              <a:gdLst>
                <a:gd name="txL" fmla="*/ 0 w 75"/>
                <a:gd name="txT" fmla="*/ 0 h 1127"/>
                <a:gd name="txR" fmla="*/ 75 w 75"/>
                <a:gd name="txB" fmla="*/ 1127 h 1127"/>
              </a:gdLst>
              <a:ahLst/>
              <a:cxnLst>
                <a:cxn ang="0">
                  <a:pos x="15" y="0"/>
                </a:cxn>
                <a:cxn ang="0">
                  <a:pos x="0" y="0"/>
                </a:cxn>
                <a:cxn ang="0">
                  <a:pos x="15" y="225"/>
                </a:cxn>
                <a:cxn ang="0">
                  <a:pos x="15" y="0"/>
                </a:cxn>
              </a:cxnLst>
              <a:rect l="txL" t="txT" r="txR" b="txB"/>
              <a:pathLst>
                <a:path w="75" h="1127">
                  <a:moveTo>
                    <a:pt x="75" y="0"/>
                  </a:moveTo>
                  <a:lnTo>
                    <a:pt x="0" y="0"/>
                  </a:lnTo>
                  <a:lnTo>
                    <a:pt x="75" y="1127"/>
                  </a:lnTo>
                  <a:lnTo>
                    <a:pt x="75" y="0"/>
                  </a:lnTo>
                  <a:close/>
                </a:path>
              </a:pathLst>
            </a:custGeom>
            <a:solidFill>
              <a:srgbClr val="0000FF">
                <a:alpha val="100000"/>
              </a:srgbClr>
            </a:solidFill>
            <a:ln w="9525">
              <a:noFill/>
            </a:ln>
          </p:spPr>
          <p:txBody>
            <a:bodyPr/>
            <a:lstStyle/>
            <a:p>
              <a:endParaRPr lang="zh-CN" altLang="en-US"/>
            </a:p>
          </p:txBody>
        </p:sp>
        <p:sp>
          <p:nvSpPr>
            <p:cNvPr id="16574" name="Freeform 39"/>
            <p:cNvSpPr/>
            <p:nvPr/>
          </p:nvSpPr>
          <p:spPr>
            <a:xfrm>
              <a:off x="2702" y="1898"/>
              <a:ext cx="15" cy="225"/>
            </a:xfrm>
            <a:custGeom>
              <a:avLst/>
              <a:gdLst>
                <a:gd name="txL" fmla="*/ 0 w 75"/>
                <a:gd name="txT" fmla="*/ 0 h 1127"/>
                <a:gd name="txR" fmla="*/ 75 w 75"/>
                <a:gd name="txB" fmla="*/ 1127 h 1127"/>
              </a:gdLst>
              <a:ahLst/>
              <a:cxnLst>
                <a:cxn ang="0">
                  <a:pos x="0" y="0"/>
                </a:cxn>
                <a:cxn ang="0">
                  <a:pos x="15" y="225"/>
                </a:cxn>
                <a:cxn ang="0">
                  <a:pos x="0" y="225"/>
                </a:cxn>
                <a:cxn ang="0">
                  <a:pos x="0" y="0"/>
                </a:cxn>
              </a:cxnLst>
              <a:rect l="txL" t="txT" r="txR" b="txB"/>
              <a:pathLst>
                <a:path w="75" h="1127">
                  <a:moveTo>
                    <a:pt x="0" y="0"/>
                  </a:moveTo>
                  <a:lnTo>
                    <a:pt x="75" y="1127"/>
                  </a:lnTo>
                  <a:lnTo>
                    <a:pt x="0" y="1127"/>
                  </a:lnTo>
                  <a:lnTo>
                    <a:pt x="0" y="0"/>
                  </a:lnTo>
                  <a:close/>
                </a:path>
              </a:pathLst>
            </a:custGeom>
            <a:solidFill>
              <a:srgbClr val="0000FF">
                <a:alpha val="100000"/>
              </a:srgbClr>
            </a:solidFill>
            <a:ln w="9525">
              <a:noFill/>
            </a:ln>
          </p:spPr>
          <p:txBody>
            <a:bodyPr/>
            <a:lstStyle/>
            <a:p>
              <a:endParaRPr lang="zh-CN" altLang="en-US"/>
            </a:p>
          </p:txBody>
        </p:sp>
        <p:sp>
          <p:nvSpPr>
            <p:cNvPr id="16575" name="Rectangle 40"/>
            <p:cNvSpPr/>
            <p:nvPr/>
          </p:nvSpPr>
          <p:spPr>
            <a:xfrm>
              <a:off x="2702" y="1898"/>
              <a:ext cx="15" cy="22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76" name="Freeform 41"/>
            <p:cNvSpPr/>
            <p:nvPr/>
          </p:nvSpPr>
          <p:spPr>
            <a:xfrm>
              <a:off x="2589" y="1785"/>
              <a:ext cx="15" cy="451"/>
            </a:xfrm>
            <a:custGeom>
              <a:avLst/>
              <a:gdLst>
                <a:gd name="txL" fmla="*/ 0 w 74"/>
                <a:gd name="txT" fmla="*/ 0 h 2254"/>
                <a:gd name="txR" fmla="*/ 74 w 74"/>
                <a:gd name="txB" fmla="*/ 2254 h 2254"/>
              </a:gdLst>
              <a:ahLst/>
              <a:cxnLst>
                <a:cxn ang="0">
                  <a:pos x="15" y="0"/>
                </a:cxn>
                <a:cxn ang="0">
                  <a:pos x="0" y="0"/>
                </a:cxn>
                <a:cxn ang="0">
                  <a:pos x="15" y="451"/>
                </a:cxn>
                <a:cxn ang="0">
                  <a:pos x="15" y="0"/>
                </a:cxn>
              </a:cxnLst>
              <a:rect l="txL" t="txT" r="txR" b="txB"/>
              <a:pathLst>
                <a:path w="74" h="2254">
                  <a:moveTo>
                    <a:pt x="74" y="0"/>
                  </a:moveTo>
                  <a:lnTo>
                    <a:pt x="0" y="0"/>
                  </a:lnTo>
                  <a:lnTo>
                    <a:pt x="74" y="2254"/>
                  </a:lnTo>
                  <a:lnTo>
                    <a:pt x="74" y="0"/>
                  </a:lnTo>
                  <a:close/>
                </a:path>
              </a:pathLst>
            </a:custGeom>
            <a:solidFill>
              <a:srgbClr val="FF0000">
                <a:alpha val="100000"/>
              </a:srgbClr>
            </a:solidFill>
            <a:ln w="9525">
              <a:noFill/>
            </a:ln>
          </p:spPr>
          <p:txBody>
            <a:bodyPr/>
            <a:lstStyle/>
            <a:p>
              <a:endParaRPr lang="zh-CN" altLang="en-US"/>
            </a:p>
          </p:txBody>
        </p:sp>
        <p:sp>
          <p:nvSpPr>
            <p:cNvPr id="16577" name="Freeform 42"/>
            <p:cNvSpPr/>
            <p:nvPr/>
          </p:nvSpPr>
          <p:spPr>
            <a:xfrm>
              <a:off x="2589" y="1785"/>
              <a:ext cx="15" cy="451"/>
            </a:xfrm>
            <a:custGeom>
              <a:avLst/>
              <a:gdLst>
                <a:gd name="txL" fmla="*/ 0 w 74"/>
                <a:gd name="txT" fmla="*/ 0 h 2254"/>
                <a:gd name="txR" fmla="*/ 74 w 74"/>
                <a:gd name="txB" fmla="*/ 2254 h 2254"/>
              </a:gdLst>
              <a:ahLst/>
              <a:cxnLst>
                <a:cxn ang="0">
                  <a:pos x="0" y="0"/>
                </a:cxn>
                <a:cxn ang="0">
                  <a:pos x="15" y="451"/>
                </a:cxn>
                <a:cxn ang="0">
                  <a:pos x="0" y="451"/>
                </a:cxn>
                <a:cxn ang="0">
                  <a:pos x="0" y="0"/>
                </a:cxn>
              </a:cxnLst>
              <a:rect l="txL" t="txT" r="txR" b="txB"/>
              <a:pathLst>
                <a:path w="74" h="2254">
                  <a:moveTo>
                    <a:pt x="0" y="0"/>
                  </a:moveTo>
                  <a:lnTo>
                    <a:pt x="74" y="2254"/>
                  </a:lnTo>
                  <a:lnTo>
                    <a:pt x="0" y="2254"/>
                  </a:lnTo>
                  <a:lnTo>
                    <a:pt x="0" y="0"/>
                  </a:lnTo>
                  <a:close/>
                </a:path>
              </a:pathLst>
            </a:custGeom>
            <a:solidFill>
              <a:srgbClr val="FF0000">
                <a:alpha val="100000"/>
              </a:srgbClr>
            </a:solidFill>
            <a:ln w="9525">
              <a:noFill/>
            </a:ln>
          </p:spPr>
          <p:txBody>
            <a:bodyPr/>
            <a:lstStyle/>
            <a:p>
              <a:endParaRPr lang="zh-CN" altLang="en-US"/>
            </a:p>
          </p:txBody>
        </p:sp>
        <p:sp>
          <p:nvSpPr>
            <p:cNvPr id="16578" name="Rectangle 43"/>
            <p:cNvSpPr/>
            <p:nvPr/>
          </p:nvSpPr>
          <p:spPr>
            <a:xfrm>
              <a:off x="2589"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79" name="Line 44"/>
            <p:cNvSpPr/>
            <p:nvPr/>
          </p:nvSpPr>
          <p:spPr>
            <a:xfrm>
              <a:off x="2709" y="1898"/>
              <a:ext cx="1" cy="225"/>
            </a:xfrm>
            <a:prstGeom prst="line">
              <a:avLst/>
            </a:prstGeom>
            <a:ln w="0" cap="flat" cmpd="sng">
              <a:solidFill>
                <a:srgbClr val="000000"/>
              </a:solidFill>
              <a:prstDash val="solid"/>
              <a:headEnd type="none" w="med" len="med"/>
              <a:tailEnd type="none" w="med" len="med"/>
            </a:ln>
          </p:spPr>
        </p:sp>
        <p:sp>
          <p:nvSpPr>
            <p:cNvPr id="16580" name="Line 45"/>
            <p:cNvSpPr/>
            <p:nvPr/>
          </p:nvSpPr>
          <p:spPr>
            <a:xfrm flipH="1">
              <a:off x="2423" y="1898"/>
              <a:ext cx="284" cy="1"/>
            </a:xfrm>
            <a:prstGeom prst="line">
              <a:avLst/>
            </a:prstGeom>
            <a:ln w="0" cap="flat" cmpd="sng">
              <a:solidFill>
                <a:srgbClr val="000000"/>
              </a:solidFill>
              <a:prstDash val="solid"/>
              <a:headEnd type="none" w="med" len="med"/>
              <a:tailEnd type="none" w="med" len="med"/>
            </a:ln>
          </p:spPr>
        </p:sp>
        <p:sp>
          <p:nvSpPr>
            <p:cNvPr id="16581" name="Line 46"/>
            <p:cNvSpPr/>
            <p:nvPr/>
          </p:nvSpPr>
          <p:spPr>
            <a:xfrm flipH="1">
              <a:off x="2423" y="2236"/>
              <a:ext cx="171" cy="1"/>
            </a:xfrm>
            <a:prstGeom prst="line">
              <a:avLst/>
            </a:prstGeom>
            <a:ln w="28575" cap="flat" cmpd="sng">
              <a:solidFill>
                <a:srgbClr val="0000FF"/>
              </a:solidFill>
              <a:prstDash val="solid"/>
              <a:headEnd type="none" w="med" len="med"/>
              <a:tailEnd type="none" w="med" len="med"/>
            </a:ln>
          </p:spPr>
        </p:sp>
        <p:sp>
          <p:nvSpPr>
            <p:cNvPr id="16582" name="Line 47"/>
            <p:cNvSpPr/>
            <p:nvPr/>
          </p:nvSpPr>
          <p:spPr>
            <a:xfrm>
              <a:off x="2470" y="2010"/>
              <a:ext cx="1" cy="113"/>
            </a:xfrm>
            <a:prstGeom prst="line">
              <a:avLst/>
            </a:prstGeom>
            <a:ln w="0" cap="flat" cmpd="sng">
              <a:solidFill>
                <a:srgbClr val="000000"/>
              </a:solidFill>
              <a:prstDash val="solid"/>
              <a:headEnd type="none" w="med" len="med"/>
              <a:tailEnd type="none" w="med" len="med"/>
            </a:ln>
          </p:spPr>
        </p:sp>
        <p:sp>
          <p:nvSpPr>
            <p:cNvPr id="16583" name="Freeform 48"/>
            <p:cNvSpPr/>
            <p:nvPr/>
          </p:nvSpPr>
          <p:spPr>
            <a:xfrm>
              <a:off x="2451" y="1898"/>
              <a:ext cx="38" cy="112"/>
            </a:xfrm>
            <a:custGeom>
              <a:avLst/>
              <a:gdLst>
                <a:gd name="txL" fmla="*/ 0 w 187"/>
                <a:gd name="txT" fmla="*/ 0 h 563"/>
                <a:gd name="txR" fmla="*/ 187 w 187"/>
                <a:gd name="txB" fmla="*/ 563 h 563"/>
              </a:gdLst>
              <a:ahLst/>
              <a:cxnLst>
                <a:cxn ang="0">
                  <a:pos x="0" y="112"/>
                </a:cxn>
                <a:cxn ang="0">
                  <a:pos x="38" y="112"/>
                </a:cxn>
                <a:cxn ang="0">
                  <a:pos x="19" y="0"/>
                </a:cxn>
                <a:cxn ang="0">
                  <a:pos x="0" y="112"/>
                </a:cxn>
              </a:cxnLst>
              <a:rect l="txL" t="txT" r="txR" b="txB"/>
              <a:pathLst>
                <a:path w="187" h="563">
                  <a:moveTo>
                    <a:pt x="0" y="563"/>
                  </a:moveTo>
                  <a:lnTo>
                    <a:pt x="187" y="563"/>
                  </a:lnTo>
                  <a:lnTo>
                    <a:pt x="93" y="0"/>
                  </a:lnTo>
                  <a:lnTo>
                    <a:pt x="0" y="563"/>
                  </a:lnTo>
                  <a:close/>
                </a:path>
              </a:pathLst>
            </a:custGeom>
            <a:solidFill>
              <a:srgbClr val="000000">
                <a:alpha val="100000"/>
              </a:srgbClr>
            </a:solidFill>
            <a:ln w="9525">
              <a:noFill/>
            </a:ln>
          </p:spPr>
          <p:txBody>
            <a:bodyPr/>
            <a:lstStyle/>
            <a:p>
              <a:endParaRPr lang="zh-CN" altLang="en-US"/>
            </a:p>
          </p:txBody>
        </p:sp>
        <p:sp>
          <p:nvSpPr>
            <p:cNvPr id="16584" name="Freeform 49"/>
            <p:cNvSpPr/>
            <p:nvPr/>
          </p:nvSpPr>
          <p:spPr>
            <a:xfrm>
              <a:off x="2451" y="1898"/>
              <a:ext cx="38" cy="112"/>
            </a:xfrm>
            <a:custGeom>
              <a:avLst/>
              <a:gdLst>
                <a:gd name="txL" fmla="*/ 0 w 187"/>
                <a:gd name="txT" fmla="*/ 0 h 563"/>
                <a:gd name="txR" fmla="*/ 187 w 187"/>
                <a:gd name="txB" fmla="*/ 563 h 563"/>
              </a:gdLst>
              <a:ahLst/>
              <a:cxnLst>
                <a:cxn ang="0">
                  <a:pos x="0" y="112"/>
                </a:cxn>
                <a:cxn ang="0">
                  <a:pos x="38" y="112"/>
                </a:cxn>
                <a:cxn ang="0">
                  <a:pos x="19" y="0"/>
                </a:cxn>
                <a:cxn ang="0">
                  <a:pos x="0" y="112"/>
                </a:cxn>
              </a:cxnLst>
              <a:rect l="txL" t="txT" r="txR" b="txB"/>
              <a:pathLst>
                <a:path w="187" h="563">
                  <a:moveTo>
                    <a:pt x="0" y="563"/>
                  </a:moveTo>
                  <a:lnTo>
                    <a:pt x="187" y="563"/>
                  </a:lnTo>
                  <a:lnTo>
                    <a:pt x="93" y="0"/>
                  </a:lnTo>
                  <a:lnTo>
                    <a:pt x="0" y="56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85" name="Freeform 50"/>
            <p:cNvSpPr/>
            <p:nvPr/>
          </p:nvSpPr>
          <p:spPr>
            <a:xfrm>
              <a:off x="2451" y="2123"/>
              <a:ext cx="38" cy="113"/>
            </a:xfrm>
            <a:custGeom>
              <a:avLst/>
              <a:gdLst>
                <a:gd name="txL" fmla="*/ 0 w 187"/>
                <a:gd name="txT" fmla="*/ 0 h 563"/>
                <a:gd name="txR" fmla="*/ 187 w 187"/>
                <a:gd name="txB" fmla="*/ 563 h 563"/>
              </a:gdLst>
              <a:ahLst/>
              <a:cxnLst>
                <a:cxn ang="0">
                  <a:pos x="0" y="0"/>
                </a:cxn>
                <a:cxn ang="0">
                  <a:pos x="38" y="0"/>
                </a:cxn>
                <a:cxn ang="0">
                  <a:pos x="19" y="113"/>
                </a:cxn>
                <a:cxn ang="0">
                  <a:pos x="0" y="0"/>
                </a:cxn>
              </a:cxnLst>
              <a:rect l="txL" t="txT" r="txR" b="txB"/>
              <a:pathLst>
                <a:path w="187" h="563">
                  <a:moveTo>
                    <a:pt x="0" y="0"/>
                  </a:moveTo>
                  <a:lnTo>
                    <a:pt x="187" y="0"/>
                  </a:lnTo>
                  <a:lnTo>
                    <a:pt x="93" y="563"/>
                  </a:lnTo>
                  <a:lnTo>
                    <a:pt x="0" y="0"/>
                  </a:lnTo>
                  <a:close/>
                </a:path>
              </a:pathLst>
            </a:custGeom>
            <a:solidFill>
              <a:srgbClr val="000000">
                <a:alpha val="100000"/>
              </a:srgbClr>
            </a:solidFill>
            <a:ln w="9525">
              <a:noFill/>
            </a:ln>
          </p:spPr>
          <p:txBody>
            <a:bodyPr/>
            <a:lstStyle/>
            <a:p>
              <a:endParaRPr lang="zh-CN" altLang="en-US"/>
            </a:p>
          </p:txBody>
        </p:sp>
        <p:sp>
          <p:nvSpPr>
            <p:cNvPr id="16586" name="Freeform 51"/>
            <p:cNvSpPr/>
            <p:nvPr/>
          </p:nvSpPr>
          <p:spPr>
            <a:xfrm>
              <a:off x="2451" y="2123"/>
              <a:ext cx="38" cy="113"/>
            </a:xfrm>
            <a:custGeom>
              <a:avLst/>
              <a:gdLst>
                <a:gd name="txL" fmla="*/ 0 w 187"/>
                <a:gd name="txT" fmla="*/ 0 h 563"/>
                <a:gd name="txR" fmla="*/ 187 w 187"/>
                <a:gd name="txB" fmla="*/ 563 h 563"/>
              </a:gdLst>
              <a:ahLst/>
              <a:cxnLst>
                <a:cxn ang="0">
                  <a:pos x="0" y="0"/>
                </a:cxn>
                <a:cxn ang="0">
                  <a:pos x="38" y="0"/>
                </a:cxn>
                <a:cxn ang="0">
                  <a:pos x="19" y="113"/>
                </a:cxn>
                <a:cxn ang="0">
                  <a:pos x="0" y="0"/>
                </a:cxn>
              </a:cxnLst>
              <a:rect l="txL" t="txT" r="txR" b="txB"/>
              <a:pathLst>
                <a:path w="187" h="563">
                  <a:moveTo>
                    <a:pt x="0" y="0"/>
                  </a:moveTo>
                  <a:lnTo>
                    <a:pt x="187" y="0"/>
                  </a:lnTo>
                  <a:lnTo>
                    <a:pt x="93" y="56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87" name="Line 52"/>
            <p:cNvSpPr/>
            <p:nvPr/>
          </p:nvSpPr>
          <p:spPr>
            <a:xfrm>
              <a:off x="2709" y="1898"/>
              <a:ext cx="1" cy="1"/>
            </a:xfrm>
            <a:prstGeom prst="line">
              <a:avLst/>
            </a:prstGeom>
            <a:ln w="0" cap="flat" cmpd="sng">
              <a:solidFill>
                <a:srgbClr val="000000"/>
              </a:solidFill>
              <a:prstDash val="solid"/>
              <a:headEnd type="none" w="med" len="med"/>
              <a:tailEnd type="none" w="med" len="med"/>
            </a:ln>
          </p:spPr>
        </p:sp>
        <p:sp>
          <p:nvSpPr>
            <p:cNvPr id="16588" name="Line 53"/>
            <p:cNvSpPr/>
            <p:nvPr/>
          </p:nvSpPr>
          <p:spPr>
            <a:xfrm>
              <a:off x="2597" y="2236"/>
              <a:ext cx="1" cy="1"/>
            </a:xfrm>
            <a:prstGeom prst="line">
              <a:avLst/>
            </a:prstGeom>
            <a:ln w="0" cap="flat" cmpd="sng">
              <a:solidFill>
                <a:srgbClr val="000000"/>
              </a:solidFill>
              <a:prstDash val="solid"/>
              <a:headEnd type="none" w="med" len="med"/>
              <a:tailEnd type="none" w="med" len="med"/>
            </a:ln>
          </p:spPr>
        </p:sp>
        <p:sp>
          <p:nvSpPr>
            <p:cNvPr id="16589" name="Line 54"/>
            <p:cNvSpPr/>
            <p:nvPr/>
          </p:nvSpPr>
          <p:spPr>
            <a:xfrm>
              <a:off x="2470" y="2236"/>
              <a:ext cx="1" cy="1"/>
            </a:xfrm>
            <a:prstGeom prst="line">
              <a:avLst/>
            </a:prstGeom>
            <a:ln w="0" cap="flat" cmpd="sng">
              <a:solidFill>
                <a:srgbClr val="000000"/>
              </a:solidFill>
              <a:prstDash val="solid"/>
              <a:headEnd type="none" w="med" len="med"/>
              <a:tailEnd type="none" w="med" len="med"/>
            </a:ln>
          </p:spPr>
        </p:sp>
        <p:sp>
          <p:nvSpPr>
            <p:cNvPr id="16590" name="Line 55"/>
            <p:cNvSpPr/>
            <p:nvPr/>
          </p:nvSpPr>
          <p:spPr>
            <a:xfrm>
              <a:off x="3331" y="2123"/>
              <a:ext cx="473" cy="1"/>
            </a:xfrm>
            <a:prstGeom prst="line">
              <a:avLst/>
            </a:prstGeom>
            <a:ln w="0" cap="flat" cmpd="sng">
              <a:solidFill>
                <a:srgbClr val="000000"/>
              </a:solidFill>
              <a:prstDash val="solid"/>
              <a:headEnd type="none" w="med" len="med"/>
              <a:tailEnd type="none" w="med" len="med"/>
            </a:ln>
          </p:spPr>
        </p:sp>
        <p:sp>
          <p:nvSpPr>
            <p:cNvPr id="16591" name="Freeform 56"/>
            <p:cNvSpPr/>
            <p:nvPr/>
          </p:nvSpPr>
          <p:spPr>
            <a:xfrm>
              <a:off x="3321" y="1898"/>
              <a:ext cx="15" cy="225"/>
            </a:xfrm>
            <a:custGeom>
              <a:avLst/>
              <a:gdLst>
                <a:gd name="txL" fmla="*/ 0 w 75"/>
                <a:gd name="txT" fmla="*/ 0 h 1127"/>
                <a:gd name="txR" fmla="*/ 75 w 75"/>
                <a:gd name="txB" fmla="*/ 1127 h 1127"/>
              </a:gdLst>
              <a:ahLst/>
              <a:cxnLst>
                <a:cxn ang="0">
                  <a:pos x="0" y="225"/>
                </a:cxn>
                <a:cxn ang="0">
                  <a:pos x="15" y="225"/>
                </a:cxn>
                <a:cxn ang="0">
                  <a:pos x="0" y="0"/>
                </a:cxn>
                <a:cxn ang="0">
                  <a:pos x="0" y="225"/>
                </a:cxn>
              </a:cxnLst>
              <a:rect l="txL" t="txT" r="txR" b="txB"/>
              <a:pathLst>
                <a:path w="75" h="1127">
                  <a:moveTo>
                    <a:pt x="0" y="1127"/>
                  </a:moveTo>
                  <a:lnTo>
                    <a:pt x="75" y="1127"/>
                  </a:lnTo>
                  <a:lnTo>
                    <a:pt x="0" y="0"/>
                  </a:lnTo>
                  <a:lnTo>
                    <a:pt x="0" y="1127"/>
                  </a:lnTo>
                  <a:close/>
                </a:path>
              </a:pathLst>
            </a:custGeom>
            <a:solidFill>
              <a:srgbClr val="0000FF">
                <a:alpha val="100000"/>
              </a:srgbClr>
            </a:solidFill>
            <a:ln w="9525">
              <a:noFill/>
            </a:ln>
          </p:spPr>
          <p:txBody>
            <a:bodyPr/>
            <a:lstStyle/>
            <a:p>
              <a:endParaRPr lang="zh-CN" altLang="en-US"/>
            </a:p>
          </p:txBody>
        </p:sp>
        <p:sp>
          <p:nvSpPr>
            <p:cNvPr id="16592" name="Freeform 57"/>
            <p:cNvSpPr/>
            <p:nvPr/>
          </p:nvSpPr>
          <p:spPr>
            <a:xfrm>
              <a:off x="3321" y="1898"/>
              <a:ext cx="15" cy="225"/>
            </a:xfrm>
            <a:custGeom>
              <a:avLst/>
              <a:gdLst>
                <a:gd name="txL" fmla="*/ 0 w 75"/>
                <a:gd name="txT" fmla="*/ 0 h 1127"/>
                <a:gd name="txR" fmla="*/ 75 w 75"/>
                <a:gd name="txB" fmla="*/ 1127 h 1127"/>
              </a:gdLst>
              <a:ahLst/>
              <a:cxnLst>
                <a:cxn ang="0">
                  <a:pos x="15" y="225"/>
                </a:cxn>
                <a:cxn ang="0">
                  <a:pos x="0" y="0"/>
                </a:cxn>
                <a:cxn ang="0">
                  <a:pos x="15" y="0"/>
                </a:cxn>
                <a:cxn ang="0">
                  <a:pos x="15" y="225"/>
                </a:cxn>
              </a:cxnLst>
              <a:rect l="txL" t="txT" r="txR" b="txB"/>
              <a:pathLst>
                <a:path w="75" h="1127">
                  <a:moveTo>
                    <a:pt x="75" y="1127"/>
                  </a:moveTo>
                  <a:lnTo>
                    <a:pt x="0" y="0"/>
                  </a:lnTo>
                  <a:lnTo>
                    <a:pt x="75" y="0"/>
                  </a:lnTo>
                  <a:lnTo>
                    <a:pt x="75" y="1127"/>
                  </a:lnTo>
                  <a:close/>
                </a:path>
              </a:pathLst>
            </a:custGeom>
            <a:solidFill>
              <a:srgbClr val="0000FF">
                <a:alpha val="100000"/>
              </a:srgbClr>
            </a:solidFill>
            <a:ln w="9525">
              <a:noFill/>
            </a:ln>
          </p:spPr>
          <p:txBody>
            <a:bodyPr/>
            <a:lstStyle/>
            <a:p>
              <a:endParaRPr lang="zh-CN" altLang="en-US"/>
            </a:p>
          </p:txBody>
        </p:sp>
        <p:sp>
          <p:nvSpPr>
            <p:cNvPr id="16593" name="Rectangle 58"/>
            <p:cNvSpPr/>
            <p:nvPr/>
          </p:nvSpPr>
          <p:spPr>
            <a:xfrm>
              <a:off x="2775" y="1930"/>
              <a:ext cx="480" cy="144"/>
            </a:xfrm>
            <a:prstGeom prst="rect">
              <a:avLst/>
            </a:prstGeom>
            <a:noFill/>
            <a:ln w="9525">
              <a:noFill/>
            </a:ln>
          </p:spPr>
          <p:txBody>
            <a:bodyPr wrap="none" lIns="0" tIns="0" rIns="0" bIns="0">
              <a:spAutoFit/>
            </a:bodyPr>
            <a:lstStyle/>
            <a:p>
              <a:pPr algn="l"/>
              <a:r>
                <a:rPr lang="zh-CN" altLang="en-US" sz="1500" i="0" dirty="0">
                  <a:solidFill>
                    <a:srgbClr val="0000FF"/>
                  </a:solidFill>
                  <a:latin typeface="宋体" panose="02010600030101010101" pitchFamily="2" charset="-122"/>
                  <a:ea typeface="宋体" panose="02010600030101010101" pitchFamily="2" charset="-122"/>
                </a:rPr>
                <a:t>轴公差带</a:t>
              </a:r>
              <a:endParaRPr lang="zh-CN" altLang="en-US" sz="1800" i="0" dirty="0">
                <a:latin typeface="Arial" panose="020B0604020202020204" pitchFamily="34" charset="0"/>
                <a:ea typeface="宋体" panose="02010600030101010101" pitchFamily="2" charset="-122"/>
              </a:endParaRPr>
            </a:p>
          </p:txBody>
        </p:sp>
        <p:sp>
          <p:nvSpPr>
            <p:cNvPr id="16594" name="Rectangle 59"/>
            <p:cNvSpPr/>
            <p:nvPr/>
          </p:nvSpPr>
          <p:spPr>
            <a:xfrm>
              <a:off x="2804" y="1573"/>
              <a:ext cx="480" cy="144"/>
            </a:xfrm>
            <a:prstGeom prst="rect">
              <a:avLst/>
            </a:prstGeom>
            <a:noFill/>
            <a:ln w="9525">
              <a:noFill/>
            </a:ln>
          </p:spPr>
          <p:txBody>
            <a:bodyPr wrap="none" lIns="0" tIns="0" rIns="0" bIns="0">
              <a:spAutoFit/>
            </a:bodyPr>
            <a:lstStyle/>
            <a:p>
              <a:pPr algn="l"/>
              <a:r>
                <a:rPr lang="zh-CN" altLang="en-US" sz="1500" i="0" dirty="0">
                  <a:solidFill>
                    <a:srgbClr val="FF0000"/>
                  </a:solidFill>
                  <a:latin typeface="宋体" panose="02010600030101010101" pitchFamily="2" charset="-122"/>
                  <a:ea typeface="宋体" panose="02010600030101010101" pitchFamily="2" charset="-122"/>
                </a:rPr>
                <a:t>孔公差带</a:t>
              </a:r>
              <a:endParaRPr lang="zh-CN" altLang="en-US" sz="1800" i="0" dirty="0">
                <a:latin typeface="Arial" panose="020B0604020202020204" pitchFamily="34" charset="0"/>
                <a:ea typeface="宋体" panose="02010600030101010101" pitchFamily="2" charset="-122"/>
              </a:endParaRPr>
            </a:p>
          </p:txBody>
        </p:sp>
        <p:sp>
          <p:nvSpPr>
            <p:cNvPr id="16595" name="Rectangle 60"/>
            <p:cNvSpPr/>
            <p:nvPr/>
          </p:nvSpPr>
          <p:spPr>
            <a:xfrm>
              <a:off x="3321" y="1898"/>
              <a:ext cx="15" cy="22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96" name="Rectangle 61"/>
            <p:cNvSpPr/>
            <p:nvPr/>
          </p:nvSpPr>
          <p:spPr>
            <a:xfrm rot="-5400000">
              <a:off x="3417" y="1737"/>
              <a:ext cx="480" cy="144"/>
            </a:xfrm>
            <a:prstGeom prst="rect">
              <a:avLst/>
            </a:prstGeom>
            <a:noFill/>
            <a:ln w="9525">
              <a:noFill/>
            </a:ln>
          </p:spPr>
          <p:txBody>
            <a:bodyPr wrap="none" lIns="0" tIns="0" rIns="0" bIns="0">
              <a:spAutoFit/>
            </a:bodyPr>
            <a:lstStyle/>
            <a:p>
              <a:pPr algn="l"/>
              <a:r>
                <a:rPr lang="zh-CN" altLang="en-US" sz="1500" i="0" dirty="0">
                  <a:solidFill>
                    <a:schemeClr val="accent2"/>
                  </a:solidFill>
                  <a:latin typeface="宋体" panose="02010600030101010101" pitchFamily="2" charset="-122"/>
                  <a:ea typeface="宋体" panose="02010600030101010101" pitchFamily="2" charset="-122"/>
                </a:rPr>
                <a:t>最大间隙</a:t>
              </a:r>
              <a:endParaRPr lang="zh-CN" altLang="en-US" sz="1800" i="0" dirty="0">
                <a:solidFill>
                  <a:schemeClr val="accent2"/>
                </a:solidFill>
                <a:latin typeface="Arial" panose="020B0604020202020204" pitchFamily="34" charset="0"/>
                <a:ea typeface="宋体" panose="02010600030101010101" pitchFamily="2" charset="-122"/>
              </a:endParaRPr>
            </a:p>
          </p:txBody>
        </p:sp>
        <p:sp>
          <p:nvSpPr>
            <p:cNvPr id="16597" name="Line 62"/>
            <p:cNvSpPr/>
            <p:nvPr/>
          </p:nvSpPr>
          <p:spPr>
            <a:xfrm flipV="1">
              <a:off x="3757" y="1785"/>
              <a:ext cx="1" cy="338"/>
            </a:xfrm>
            <a:prstGeom prst="line">
              <a:avLst/>
            </a:prstGeom>
            <a:ln w="0" cap="flat" cmpd="sng">
              <a:solidFill>
                <a:srgbClr val="000000"/>
              </a:solidFill>
              <a:prstDash val="solid"/>
              <a:headEnd type="none" w="med" len="med"/>
              <a:tailEnd type="none" w="med" len="med"/>
            </a:ln>
          </p:spPr>
        </p:sp>
        <p:sp>
          <p:nvSpPr>
            <p:cNvPr id="16598" name="Freeform 63"/>
            <p:cNvSpPr/>
            <p:nvPr/>
          </p:nvSpPr>
          <p:spPr>
            <a:xfrm>
              <a:off x="3433" y="1785"/>
              <a:ext cx="15" cy="451"/>
            </a:xfrm>
            <a:custGeom>
              <a:avLst/>
              <a:gdLst>
                <a:gd name="txL" fmla="*/ 0 w 75"/>
                <a:gd name="txT" fmla="*/ 0 h 2254"/>
                <a:gd name="txR" fmla="*/ 75 w 75"/>
                <a:gd name="txB" fmla="*/ 2254 h 2254"/>
              </a:gdLst>
              <a:ahLst/>
              <a:cxnLst>
                <a:cxn ang="0">
                  <a:pos x="15" y="0"/>
                </a:cxn>
                <a:cxn ang="0">
                  <a:pos x="0" y="0"/>
                </a:cxn>
                <a:cxn ang="0">
                  <a:pos x="15" y="451"/>
                </a:cxn>
                <a:cxn ang="0">
                  <a:pos x="15" y="0"/>
                </a:cxn>
              </a:cxnLst>
              <a:rect l="txL" t="txT" r="txR" b="txB"/>
              <a:pathLst>
                <a:path w="75" h="2254">
                  <a:moveTo>
                    <a:pt x="75" y="0"/>
                  </a:moveTo>
                  <a:lnTo>
                    <a:pt x="0" y="0"/>
                  </a:lnTo>
                  <a:lnTo>
                    <a:pt x="75" y="2254"/>
                  </a:lnTo>
                  <a:lnTo>
                    <a:pt x="75" y="0"/>
                  </a:lnTo>
                  <a:close/>
                </a:path>
              </a:pathLst>
            </a:custGeom>
            <a:solidFill>
              <a:srgbClr val="FF0000">
                <a:alpha val="100000"/>
              </a:srgbClr>
            </a:solidFill>
            <a:ln w="9525">
              <a:noFill/>
            </a:ln>
          </p:spPr>
          <p:txBody>
            <a:bodyPr/>
            <a:lstStyle/>
            <a:p>
              <a:endParaRPr lang="zh-CN" altLang="en-US"/>
            </a:p>
          </p:txBody>
        </p:sp>
        <p:sp>
          <p:nvSpPr>
            <p:cNvPr id="16599" name="Freeform 64"/>
            <p:cNvSpPr/>
            <p:nvPr/>
          </p:nvSpPr>
          <p:spPr>
            <a:xfrm>
              <a:off x="3433" y="1785"/>
              <a:ext cx="15" cy="451"/>
            </a:xfrm>
            <a:custGeom>
              <a:avLst/>
              <a:gdLst>
                <a:gd name="txL" fmla="*/ 0 w 75"/>
                <a:gd name="txT" fmla="*/ 0 h 2254"/>
                <a:gd name="txR" fmla="*/ 75 w 75"/>
                <a:gd name="txB" fmla="*/ 2254 h 2254"/>
              </a:gdLst>
              <a:ahLst/>
              <a:cxnLst>
                <a:cxn ang="0">
                  <a:pos x="0" y="0"/>
                </a:cxn>
                <a:cxn ang="0">
                  <a:pos x="15" y="451"/>
                </a:cxn>
                <a:cxn ang="0">
                  <a:pos x="0" y="451"/>
                </a:cxn>
                <a:cxn ang="0">
                  <a:pos x="0" y="0"/>
                </a:cxn>
              </a:cxnLst>
              <a:rect l="txL" t="txT" r="txR" b="txB"/>
              <a:pathLst>
                <a:path w="75" h="2254">
                  <a:moveTo>
                    <a:pt x="0" y="0"/>
                  </a:moveTo>
                  <a:lnTo>
                    <a:pt x="75" y="2254"/>
                  </a:lnTo>
                  <a:lnTo>
                    <a:pt x="0" y="2254"/>
                  </a:lnTo>
                  <a:lnTo>
                    <a:pt x="0" y="0"/>
                  </a:lnTo>
                  <a:close/>
                </a:path>
              </a:pathLst>
            </a:custGeom>
            <a:solidFill>
              <a:srgbClr val="FF0000">
                <a:alpha val="100000"/>
              </a:srgbClr>
            </a:solidFill>
            <a:ln w="9525">
              <a:noFill/>
            </a:ln>
          </p:spPr>
          <p:txBody>
            <a:bodyPr/>
            <a:lstStyle/>
            <a:p>
              <a:endParaRPr lang="zh-CN" altLang="en-US"/>
            </a:p>
          </p:txBody>
        </p:sp>
        <p:sp>
          <p:nvSpPr>
            <p:cNvPr id="16600" name="Rectangle 65"/>
            <p:cNvSpPr/>
            <p:nvPr/>
          </p:nvSpPr>
          <p:spPr>
            <a:xfrm>
              <a:off x="3433"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601" name="Freeform 66"/>
            <p:cNvSpPr/>
            <p:nvPr/>
          </p:nvSpPr>
          <p:spPr>
            <a:xfrm>
              <a:off x="3738" y="2123"/>
              <a:ext cx="38" cy="113"/>
            </a:xfrm>
            <a:custGeom>
              <a:avLst/>
              <a:gdLst>
                <a:gd name="txL" fmla="*/ 0 w 188"/>
                <a:gd name="txT" fmla="*/ 0 h 563"/>
                <a:gd name="txR" fmla="*/ 188 w 188"/>
                <a:gd name="txB" fmla="*/ 563 h 563"/>
              </a:gdLst>
              <a:ahLst/>
              <a:cxnLst>
                <a:cxn ang="0">
                  <a:pos x="0" y="113"/>
                </a:cxn>
                <a:cxn ang="0">
                  <a:pos x="38" y="113"/>
                </a:cxn>
                <a:cxn ang="0">
                  <a:pos x="19" y="0"/>
                </a:cxn>
                <a:cxn ang="0">
                  <a:pos x="0" y="113"/>
                </a:cxn>
              </a:cxnLst>
              <a:rect l="txL" t="txT" r="txR" b="txB"/>
              <a:pathLst>
                <a:path w="188" h="563">
                  <a:moveTo>
                    <a:pt x="0" y="563"/>
                  </a:moveTo>
                  <a:lnTo>
                    <a:pt x="188" y="563"/>
                  </a:lnTo>
                  <a:lnTo>
                    <a:pt x="94" y="0"/>
                  </a:lnTo>
                  <a:lnTo>
                    <a:pt x="0" y="563"/>
                  </a:lnTo>
                  <a:close/>
                </a:path>
              </a:pathLst>
            </a:custGeom>
            <a:solidFill>
              <a:srgbClr val="000000">
                <a:alpha val="100000"/>
              </a:srgbClr>
            </a:solidFill>
            <a:ln w="9525">
              <a:noFill/>
            </a:ln>
          </p:spPr>
          <p:txBody>
            <a:bodyPr/>
            <a:lstStyle/>
            <a:p>
              <a:endParaRPr lang="zh-CN" altLang="en-US"/>
            </a:p>
          </p:txBody>
        </p:sp>
        <p:sp>
          <p:nvSpPr>
            <p:cNvPr id="16602" name="Freeform 67"/>
            <p:cNvSpPr/>
            <p:nvPr/>
          </p:nvSpPr>
          <p:spPr>
            <a:xfrm>
              <a:off x="3738" y="2123"/>
              <a:ext cx="38" cy="113"/>
            </a:xfrm>
            <a:custGeom>
              <a:avLst/>
              <a:gdLst>
                <a:gd name="txL" fmla="*/ 0 w 188"/>
                <a:gd name="txT" fmla="*/ 0 h 563"/>
                <a:gd name="txR" fmla="*/ 188 w 188"/>
                <a:gd name="txB" fmla="*/ 563 h 563"/>
              </a:gdLst>
              <a:ahLst/>
              <a:cxnLst>
                <a:cxn ang="0">
                  <a:pos x="0" y="113"/>
                </a:cxn>
                <a:cxn ang="0">
                  <a:pos x="38" y="113"/>
                </a:cxn>
                <a:cxn ang="0">
                  <a:pos x="19" y="0"/>
                </a:cxn>
                <a:cxn ang="0">
                  <a:pos x="0" y="113"/>
                </a:cxn>
              </a:cxnLst>
              <a:rect l="txL" t="txT" r="txR" b="txB"/>
              <a:pathLst>
                <a:path w="188" h="563">
                  <a:moveTo>
                    <a:pt x="0" y="563"/>
                  </a:moveTo>
                  <a:lnTo>
                    <a:pt x="188" y="563"/>
                  </a:lnTo>
                  <a:lnTo>
                    <a:pt x="94" y="0"/>
                  </a:lnTo>
                  <a:lnTo>
                    <a:pt x="0" y="56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603" name="Line 68"/>
            <p:cNvSpPr/>
            <p:nvPr/>
          </p:nvSpPr>
          <p:spPr>
            <a:xfrm>
              <a:off x="3757" y="2236"/>
              <a:ext cx="1" cy="112"/>
            </a:xfrm>
            <a:prstGeom prst="line">
              <a:avLst/>
            </a:prstGeom>
            <a:ln w="0" cap="flat" cmpd="sng">
              <a:solidFill>
                <a:srgbClr val="000000"/>
              </a:solidFill>
              <a:prstDash val="solid"/>
              <a:headEnd type="none" w="med" len="med"/>
              <a:tailEnd type="none" w="med" len="med"/>
            </a:ln>
          </p:spPr>
        </p:sp>
        <p:sp>
          <p:nvSpPr>
            <p:cNvPr id="16604" name="Line 69"/>
            <p:cNvSpPr/>
            <p:nvPr/>
          </p:nvSpPr>
          <p:spPr>
            <a:xfrm>
              <a:off x="3443" y="1785"/>
              <a:ext cx="122" cy="1"/>
            </a:xfrm>
            <a:prstGeom prst="line">
              <a:avLst/>
            </a:prstGeom>
            <a:ln w="0" cap="flat" cmpd="sng">
              <a:solidFill>
                <a:srgbClr val="000000"/>
              </a:solidFill>
              <a:prstDash val="solid"/>
              <a:headEnd type="none" w="med" len="med"/>
              <a:tailEnd type="none" w="med" len="med"/>
            </a:ln>
          </p:spPr>
        </p:sp>
        <p:sp>
          <p:nvSpPr>
            <p:cNvPr id="16605" name="Freeform 70"/>
            <p:cNvSpPr/>
            <p:nvPr/>
          </p:nvSpPr>
          <p:spPr>
            <a:xfrm>
              <a:off x="3738" y="1672"/>
              <a:ext cx="38" cy="113"/>
            </a:xfrm>
            <a:custGeom>
              <a:avLst/>
              <a:gdLst>
                <a:gd name="txL" fmla="*/ 0 w 188"/>
                <a:gd name="txT" fmla="*/ 0 h 564"/>
                <a:gd name="txR" fmla="*/ 188 w 188"/>
                <a:gd name="txB" fmla="*/ 564 h 564"/>
              </a:gdLst>
              <a:ahLst/>
              <a:cxnLst>
                <a:cxn ang="0">
                  <a:pos x="0" y="0"/>
                </a:cxn>
                <a:cxn ang="0">
                  <a:pos x="38" y="0"/>
                </a:cxn>
                <a:cxn ang="0">
                  <a:pos x="19" y="113"/>
                </a:cxn>
                <a:cxn ang="0">
                  <a:pos x="0" y="0"/>
                </a:cxn>
              </a:cxnLst>
              <a:rect l="txL" t="txT" r="txR" b="txB"/>
              <a:pathLst>
                <a:path w="188" h="564">
                  <a:moveTo>
                    <a:pt x="0" y="0"/>
                  </a:moveTo>
                  <a:lnTo>
                    <a:pt x="188" y="0"/>
                  </a:lnTo>
                  <a:lnTo>
                    <a:pt x="94" y="564"/>
                  </a:lnTo>
                  <a:lnTo>
                    <a:pt x="0" y="0"/>
                  </a:lnTo>
                  <a:close/>
                </a:path>
              </a:pathLst>
            </a:custGeom>
            <a:solidFill>
              <a:srgbClr val="000000">
                <a:alpha val="100000"/>
              </a:srgbClr>
            </a:solidFill>
            <a:ln w="9525">
              <a:noFill/>
            </a:ln>
          </p:spPr>
          <p:txBody>
            <a:bodyPr/>
            <a:lstStyle/>
            <a:p>
              <a:endParaRPr lang="zh-CN" altLang="en-US"/>
            </a:p>
          </p:txBody>
        </p:sp>
        <p:sp>
          <p:nvSpPr>
            <p:cNvPr id="16606" name="Freeform 71"/>
            <p:cNvSpPr/>
            <p:nvPr/>
          </p:nvSpPr>
          <p:spPr>
            <a:xfrm>
              <a:off x="3738" y="1672"/>
              <a:ext cx="38" cy="113"/>
            </a:xfrm>
            <a:custGeom>
              <a:avLst/>
              <a:gdLst>
                <a:gd name="txL" fmla="*/ 0 w 188"/>
                <a:gd name="txT" fmla="*/ 0 h 564"/>
                <a:gd name="txR" fmla="*/ 188 w 188"/>
                <a:gd name="txB" fmla="*/ 564 h 564"/>
              </a:gdLst>
              <a:ahLst/>
              <a:cxnLst>
                <a:cxn ang="0">
                  <a:pos x="0" y="0"/>
                </a:cxn>
                <a:cxn ang="0">
                  <a:pos x="38" y="0"/>
                </a:cxn>
                <a:cxn ang="0">
                  <a:pos x="19" y="113"/>
                </a:cxn>
                <a:cxn ang="0">
                  <a:pos x="0" y="0"/>
                </a:cxn>
              </a:cxnLst>
              <a:rect l="txL" t="txT" r="txR" b="txB"/>
              <a:pathLst>
                <a:path w="188" h="564">
                  <a:moveTo>
                    <a:pt x="0" y="0"/>
                  </a:moveTo>
                  <a:lnTo>
                    <a:pt x="188" y="0"/>
                  </a:lnTo>
                  <a:lnTo>
                    <a:pt x="94" y="56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607" name="Line 72"/>
            <p:cNvSpPr/>
            <p:nvPr/>
          </p:nvSpPr>
          <p:spPr>
            <a:xfrm>
              <a:off x="3731" y="1785"/>
              <a:ext cx="73" cy="1"/>
            </a:xfrm>
            <a:prstGeom prst="line">
              <a:avLst/>
            </a:prstGeom>
            <a:ln w="0" cap="flat" cmpd="sng">
              <a:solidFill>
                <a:srgbClr val="000000"/>
              </a:solidFill>
              <a:prstDash val="solid"/>
              <a:headEnd type="none" w="med" len="med"/>
              <a:tailEnd type="none" w="med" len="med"/>
            </a:ln>
          </p:spPr>
        </p:sp>
        <p:sp>
          <p:nvSpPr>
            <p:cNvPr id="16608" name="Line 73"/>
            <p:cNvSpPr/>
            <p:nvPr/>
          </p:nvSpPr>
          <p:spPr>
            <a:xfrm flipV="1">
              <a:off x="3757" y="1560"/>
              <a:ext cx="1" cy="112"/>
            </a:xfrm>
            <a:prstGeom prst="line">
              <a:avLst/>
            </a:prstGeom>
            <a:ln w="0" cap="flat" cmpd="sng">
              <a:solidFill>
                <a:srgbClr val="000000"/>
              </a:solidFill>
              <a:prstDash val="solid"/>
              <a:headEnd type="none" w="med" len="med"/>
              <a:tailEnd type="none" w="med" len="med"/>
            </a:ln>
          </p:spPr>
        </p:sp>
        <p:sp>
          <p:nvSpPr>
            <p:cNvPr id="16609" name="Line 74"/>
            <p:cNvSpPr/>
            <p:nvPr/>
          </p:nvSpPr>
          <p:spPr>
            <a:xfrm flipH="1" flipV="1">
              <a:off x="2709" y="2073"/>
              <a:ext cx="50" cy="50"/>
            </a:xfrm>
            <a:prstGeom prst="line">
              <a:avLst/>
            </a:prstGeom>
            <a:ln w="0" cap="flat" cmpd="sng">
              <a:solidFill>
                <a:srgbClr val="0000FF"/>
              </a:solidFill>
              <a:prstDash val="solid"/>
              <a:headEnd type="none" w="med" len="med"/>
              <a:tailEnd type="none" w="med" len="med"/>
            </a:ln>
          </p:spPr>
        </p:sp>
        <p:sp>
          <p:nvSpPr>
            <p:cNvPr id="16610" name="Line 75"/>
            <p:cNvSpPr/>
            <p:nvPr/>
          </p:nvSpPr>
          <p:spPr>
            <a:xfrm flipH="1" flipV="1">
              <a:off x="2839" y="2119"/>
              <a:ext cx="4" cy="4"/>
            </a:xfrm>
            <a:prstGeom prst="line">
              <a:avLst/>
            </a:prstGeom>
            <a:ln w="0" cap="flat" cmpd="sng">
              <a:solidFill>
                <a:srgbClr val="0000FF"/>
              </a:solidFill>
              <a:prstDash val="solid"/>
              <a:headEnd type="none" w="med" len="med"/>
              <a:tailEnd type="none" w="med" len="med"/>
            </a:ln>
          </p:spPr>
        </p:sp>
        <p:sp>
          <p:nvSpPr>
            <p:cNvPr id="16611" name="Line 76"/>
            <p:cNvSpPr/>
            <p:nvPr/>
          </p:nvSpPr>
          <p:spPr>
            <a:xfrm flipH="1" flipV="1">
              <a:off x="2709" y="1989"/>
              <a:ext cx="47" cy="47"/>
            </a:xfrm>
            <a:prstGeom prst="line">
              <a:avLst/>
            </a:prstGeom>
            <a:ln w="0" cap="flat" cmpd="sng">
              <a:solidFill>
                <a:srgbClr val="0000FF"/>
              </a:solidFill>
              <a:prstDash val="solid"/>
              <a:headEnd type="none" w="med" len="med"/>
              <a:tailEnd type="none" w="med" len="med"/>
            </a:ln>
          </p:spPr>
        </p:sp>
        <p:sp>
          <p:nvSpPr>
            <p:cNvPr id="16612" name="Line 77"/>
            <p:cNvSpPr/>
            <p:nvPr/>
          </p:nvSpPr>
          <p:spPr>
            <a:xfrm flipH="1" flipV="1">
              <a:off x="2924" y="2119"/>
              <a:ext cx="4" cy="4"/>
            </a:xfrm>
            <a:prstGeom prst="line">
              <a:avLst/>
            </a:prstGeom>
            <a:ln w="0" cap="flat" cmpd="sng">
              <a:solidFill>
                <a:srgbClr val="0000FF"/>
              </a:solidFill>
              <a:prstDash val="solid"/>
              <a:headEnd type="none" w="med" len="med"/>
              <a:tailEnd type="none" w="med" len="med"/>
            </a:ln>
          </p:spPr>
        </p:sp>
        <p:sp>
          <p:nvSpPr>
            <p:cNvPr id="16613" name="Line 78"/>
            <p:cNvSpPr/>
            <p:nvPr/>
          </p:nvSpPr>
          <p:spPr>
            <a:xfrm flipH="1" flipV="1">
              <a:off x="2709" y="1904"/>
              <a:ext cx="47" cy="47"/>
            </a:xfrm>
            <a:prstGeom prst="line">
              <a:avLst/>
            </a:prstGeom>
            <a:ln w="0" cap="flat" cmpd="sng">
              <a:solidFill>
                <a:srgbClr val="0000FF"/>
              </a:solidFill>
              <a:prstDash val="solid"/>
              <a:headEnd type="none" w="med" len="med"/>
              <a:tailEnd type="none" w="med" len="med"/>
            </a:ln>
          </p:spPr>
        </p:sp>
        <p:sp>
          <p:nvSpPr>
            <p:cNvPr id="16614" name="Line 79"/>
            <p:cNvSpPr/>
            <p:nvPr/>
          </p:nvSpPr>
          <p:spPr>
            <a:xfrm flipH="1" flipV="1">
              <a:off x="3008" y="2119"/>
              <a:ext cx="4" cy="4"/>
            </a:xfrm>
            <a:prstGeom prst="line">
              <a:avLst/>
            </a:prstGeom>
            <a:ln w="0" cap="flat" cmpd="sng">
              <a:solidFill>
                <a:srgbClr val="0000FF"/>
              </a:solidFill>
              <a:prstDash val="solid"/>
              <a:headEnd type="none" w="med" len="med"/>
              <a:tailEnd type="none" w="med" len="med"/>
            </a:ln>
          </p:spPr>
        </p:sp>
        <p:sp>
          <p:nvSpPr>
            <p:cNvPr id="16615" name="Line 80"/>
            <p:cNvSpPr/>
            <p:nvPr/>
          </p:nvSpPr>
          <p:spPr>
            <a:xfrm flipH="1" flipV="1">
              <a:off x="3092" y="2119"/>
              <a:ext cx="4" cy="4"/>
            </a:xfrm>
            <a:prstGeom prst="line">
              <a:avLst/>
            </a:prstGeom>
            <a:ln w="0" cap="flat" cmpd="sng">
              <a:solidFill>
                <a:srgbClr val="0000FF"/>
              </a:solidFill>
              <a:prstDash val="solid"/>
              <a:headEnd type="none" w="med" len="med"/>
              <a:tailEnd type="none" w="med" len="med"/>
            </a:ln>
          </p:spPr>
        </p:sp>
        <p:sp>
          <p:nvSpPr>
            <p:cNvPr id="16616" name="Line 81"/>
            <p:cNvSpPr/>
            <p:nvPr/>
          </p:nvSpPr>
          <p:spPr>
            <a:xfrm flipH="1" flipV="1">
              <a:off x="3176" y="2119"/>
              <a:ext cx="4" cy="4"/>
            </a:xfrm>
            <a:prstGeom prst="line">
              <a:avLst/>
            </a:prstGeom>
            <a:ln w="0" cap="flat" cmpd="sng">
              <a:solidFill>
                <a:srgbClr val="0000FF"/>
              </a:solidFill>
              <a:prstDash val="solid"/>
              <a:headEnd type="none" w="med" len="med"/>
              <a:tailEnd type="none" w="med" len="med"/>
            </a:ln>
          </p:spPr>
        </p:sp>
        <p:sp>
          <p:nvSpPr>
            <p:cNvPr id="16617" name="Line 82"/>
            <p:cNvSpPr/>
            <p:nvPr/>
          </p:nvSpPr>
          <p:spPr>
            <a:xfrm flipH="1" flipV="1">
              <a:off x="3261" y="2119"/>
              <a:ext cx="4" cy="4"/>
            </a:xfrm>
            <a:prstGeom prst="line">
              <a:avLst/>
            </a:prstGeom>
            <a:ln w="0" cap="flat" cmpd="sng">
              <a:solidFill>
                <a:srgbClr val="0000FF"/>
              </a:solidFill>
              <a:prstDash val="solid"/>
              <a:headEnd type="none" w="med" len="med"/>
              <a:tailEnd type="none" w="med" len="med"/>
            </a:ln>
          </p:spPr>
        </p:sp>
        <p:sp>
          <p:nvSpPr>
            <p:cNvPr id="16618" name="Line 83"/>
            <p:cNvSpPr/>
            <p:nvPr/>
          </p:nvSpPr>
          <p:spPr>
            <a:xfrm flipH="1" flipV="1">
              <a:off x="3269" y="2043"/>
              <a:ext cx="59" cy="59"/>
            </a:xfrm>
            <a:prstGeom prst="line">
              <a:avLst/>
            </a:prstGeom>
            <a:ln w="0" cap="flat" cmpd="sng">
              <a:solidFill>
                <a:srgbClr val="0000FF"/>
              </a:solidFill>
              <a:prstDash val="solid"/>
              <a:headEnd type="none" w="med" len="med"/>
              <a:tailEnd type="none" w="med" len="med"/>
            </a:ln>
          </p:spPr>
        </p:sp>
        <p:sp>
          <p:nvSpPr>
            <p:cNvPr id="16619" name="Line 84"/>
            <p:cNvSpPr/>
            <p:nvPr/>
          </p:nvSpPr>
          <p:spPr>
            <a:xfrm flipH="1" flipV="1">
              <a:off x="3269" y="1959"/>
              <a:ext cx="59" cy="59"/>
            </a:xfrm>
            <a:prstGeom prst="line">
              <a:avLst/>
            </a:prstGeom>
            <a:ln w="0" cap="flat" cmpd="sng">
              <a:solidFill>
                <a:srgbClr val="0000FF"/>
              </a:solidFill>
              <a:prstDash val="solid"/>
              <a:headEnd type="none" w="med" len="med"/>
              <a:tailEnd type="none" w="med" len="med"/>
            </a:ln>
          </p:spPr>
        </p:sp>
        <p:sp>
          <p:nvSpPr>
            <p:cNvPr id="16620" name="Line 85"/>
            <p:cNvSpPr/>
            <p:nvPr/>
          </p:nvSpPr>
          <p:spPr>
            <a:xfrm flipH="1" flipV="1">
              <a:off x="3292" y="1898"/>
              <a:ext cx="36" cy="36"/>
            </a:xfrm>
            <a:prstGeom prst="line">
              <a:avLst/>
            </a:prstGeom>
            <a:ln w="0" cap="flat" cmpd="sng">
              <a:solidFill>
                <a:srgbClr val="0000FF"/>
              </a:solidFill>
              <a:prstDash val="solid"/>
              <a:headEnd type="none" w="med" len="med"/>
              <a:tailEnd type="none" w="med" len="med"/>
            </a:ln>
          </p:spPr>
        </p:sp>
      </p:grpSp>
      <p:grpSp>
        <p:nvGrpSpPr>
          <p:cNvPr id="6" name="Group 86"/>
          <p:cNvGrpSpPr/>
          <p:nvPr/>
        </p:nvGrpSpPr>
        <p:grpSpPr>
          <a:xfrm>
            <a:off x="6172200" y="2476500"/>
            <a:ext cx="2386013" cy="1144588"/>
            <a:chOff x="3888" y="1560"/>
            <a:chExt cx="1503" cy="721"/>
          </a:xfrm>
        </p:grpSpPr>
        <p:sp>
          <p:nvSpPr>
            <p:cNvPr id="16472" name="Line 87"/>
            <p:cNvSpPr/>
            <p:nvPr/>
          </p:nvSpPr>
          <p:spPr>
            <a:xfrm flipV="1">
              <a:off x="4196" y="1813"/>
              <a:ext cx="112" cy="113"/>
            </a:xfrm>
            <a:prstGeom prst="line">
              <a:avLst/>
            </a:prstGeom>
            <a:ln w="0" cap="flat" cmpd="sng">
              <a:solidFill>
                <a:srgbClr val="FF0000"/>
              </a:solidFill>
              <a:prstDash val="solid"/>
              <a:headEnd type="none" w="med" len="med"/>
              <a:tailEnd type="none" w="med" len="med"/>
            </a:ln>
          </p:spPr>
        </p:sp>
        <p:sp>
          <p:nvSpPr>
            <p:cNvPr id="16473" name="Line 88"/>
            <p:cNvSpPr/>
            <p:nvPr/>
          </p:nvSpPr>
          <p:spPr>
            <a:xfrm flipV="1">
              <a:off x="4196" y="1898"/>
              <a:ext cx="197" cy="197"/>
            </a:xfrm>
            <a:prstGeom prst="line">
              <a:avLst/>
            </a:prstGeom>
            <a:ln w="0" cap="flat" cmpd="sng">
              <a:solidFill>
                <a:srgbClr val="FF0000"/>
              </a:solidFill>
              <a:prstDash val="solid"/>
              <a:headEnd type="none" w="med" len="med"/>
              <a:tailEnd type="none" w="med" len="med"/>
            </a:ln>
          </p:spPr>
        </p:sp>
        <p:sp>
          <p:nvSpPr>
            <p:cNvPr id="16474" name="Line 89"/>
            <p:cNvSpPr/>
            <p:nvPr/>
          </p:nvSpPr>
          <p:spPr>
            <a:xfrm flipV="1">
              <a:off x="4223" y="2086"/>
              <a:ext cx="150" cy="150"/>
            </a:xfrm>
            <a:prstGeom prst="line">
              <a:avLst/>
            </a:prstGeom>
            <a:ln w="0" cap="flat" cmpd="sng">
              <a:solidFill>
                <a:srgbClr val="FF0000"/>
              </a:solidFill>
              <a:prstDash val="solid"/>
              <a:headEnd type="none" w="med" len="med"/>
              <a:tailEnd type="none" w="med" len="med"/>
            </a:ln>
          </p:spPr>
        </p:sp>
        <p:sp>
          <p:nvSpPr>
            <p:cNvPr id="16475" name="Line 90"/>
            <p:cNvSpPr/>
            <p:nvPr/>
          </p:nvSpPr>
          <p:spPr>
            <a:xfrm flipV="1">
              <a:off x="4470" y="1898"/>
              <a:ext cx="91" cy="91"/>
            </a:xfrm>
            <a:prstGeom prst="line">
              <a:avLst/>
            </a:prstGeom>
            <a:ln w="0" cap="flat" cmpd="sng">
              <a:solidFill>
                <a:srgbClr val="FF0000"/>
              </a:solidFill>
              <a:prstDash val="solid"/>
              <a:headEnd type="none" w="med" len="med"/>
              <a:tailEnd type="none" w="med" len="med"/>
            </a:ln>
          </p:spPr>
        </p:sp>
        <p:sp>
          <p:nvSpPr>
            <p:cNvPr id="16476" name="Line 91"/>
            <p:cNvSpPr/>
            <p:nvPr/>
          </p:nvSpPr>
          <p:spPr>
            <a:xfrm flipV="1">
              <a:off x="4392" y="2210"/>
              <a:ext cx="25" cy="26"/>
            </a:xfrm>
            <a:prstGeom prst="line">
              <a:avLst/>
            </a:prstGeom>
            <a:ln w="0" cap="flat" cmpd="sng">
              <a:solidFill>
                <a:srgbClr val="FF0000"/>
              </a:solidFill>
              <a:prstDash val="solid"/>
              <a:headEnd type="none" w="med" len="med"/>
              <a:tailEnd type="none" w="med" len="med"/>
            </a:ln>
          </p:spPr>
        </p:sp>
        <p:sp>
          <p:nvSpPr>
            <p:cNvPr id="16477" name="Line 92"/>
            <p:cNvSpPr/>
            <p:nvPr/>
          </p:nvSpPr>
          <p:spPr>
            <a:xfrm flipV="1">
              <a:off x="4639" y="1898"/>
              <a:ext cx="91" cy="91"/>
            </a:xfrm>
            <a:prstGeom prst="line">
              <a:avLst/>
            </a:prstGeom>
            <a:ln w="0" cap="flat" cmpd="sng">
              <a:solidFill>
                <a:srgbClr val="FF0000"/>
              </a:solidFill>
              <a:prstDash val="solid"/>
              <a:headEnd type="none" w="med" len="med"/>
              <a:tailEnd type="none" w="med" len="med"/>
            </a:ln>
          </p:spPr>
        </p:sp>
        <p:sp>
          <p:nvSpPr>
            <p:cNvPr id="16478" name="Line 93"/>
            <p:cNvSpPr/>
            <p:nvPr/>
          </p:nvSpPr>
          <p:spPr>
            <a:xfrm flipV="1">
              <a:off x="4560" y="2210"/>
              <a:ext cx="26" cy="26"/>
            </a:xfrm>
            <a:prstGeom prst="line">
              <a:avLst/>
            </a:prstGeom>
            <a:ln w="0" cap="flat" cmpd="sng">
              <a:solidFill>
                <a:srgbClr val="FF0000"/>
              </a:solidFill>
              <a:prstDash val="solid"/>
              <a:headEnd type="none" w="med" len="med"/>
              <a:tailEnd type="none" w="med" len="med"/>
            </a:ln>
          </p:spPr>
        </p:sp>
        <p:sp>
          <p:nvSpPr>
            <p:cNvPr id="16479" name="Line 94"/>
            <p:cNvSpPr/>
            <p:nvPr/>
          </p:nvSpPr>
          <p:spPr>
            <a:xfrm flipV="1">
              <a:off x="4928" y="1785"/>
              <a:ext cx="83" cy="83"/>
            </a:xfrm>
            <a:prstGeom prst="line">
              <a:avLst/>
            </a:prstGeom>
            <a:ln w="0" cap="flat" cmpd="sng">
              <a:solidFill>
                <a:srgbClr val="FF0000"/>
              </a:solidFill>
              <a:prstDash val="solid"/>
              <a:headEnd type="none" w="med" len="med"/>
              <a:tailEnd type="none" w="med" len="med"/>
            </a:ln>
          </p:spPr>
        </p:sp>
        <p:sp>
          <p:nvSpPr>
            <p:cNvPr id="16480" name="Line 95"/>
            <p:cNvSpPr/>
            <p:nvPr/>
          </p:nvSpPr>
          <p:spPr>
            <a:xfrm flipV="1">
              <a:off x="4760" y="1898"/>
              <a:ext cx="138" cy="137"/>
            </a:xfrm>
            <a:prstGeom prst="line">
              <a:avLst/>
            </a:prstGeom>
            <a:ln w="0" cap="flat" cmpd="sng">
              <a:solidFill>
                <a:srgbClr val="FF0000"/>
              </a:solidFill>
              <a:prstDash val="solid"/>
              <a:headEnd type="none" w="med" len="med"/>
              <a:tailEnd type="none" w="med" len="med"/>
            </a:ln>
          </p:spPr>
        </p:sp>
        <p:sp>
          <p:nvSpPr>
            <p:cNvPr id="16481" name="Line 96"/>
            <p:cNvSpPr/>
            <p:nvPr/>
          </p:nvSpPr>
          <p:spPr>
            <a:xfrm flipV="1">
              <a:off x="4729" y="2210"/>
              <a:ext cx="25" cy="26"/>
            </a:xfrm>
            <a:prstGeom prst="line">
              <a:avLst/>
            </a:prstGeom>
            <a:ln w="0" cap="flat" cmpd="sng">
              <a:solidFill>
                <a:srgbClr val="FF0000"/>
              </a:solidFill>
              <a:prstDash val="solid"/>
              <a:headEnd type="none" w="med" len="med"/>
              <a:tailEnd type="none" w="med" len="med"/>
            </a:ln>
          </p:spPr>
        </p:sp>
        <p:sp>
          <p:nvSpPr>
            <p:cNvPr id="16482" name="Line 97"/>
            <p:cNvSpPr/>
            <p:nvPr/>
          </p:nvSpPr>
          <p:spPr>
            <a:xfrm flipV="1">
              <a:off x="4760" y="1924"/>
              <a:ext cx="280" cy="280"/>
            </a:xfrm>
            <a:prstGeom prst="line">
              <a:avLst/>
            </a:prstGeom>
            <a:ln w="0" cap="flat" cmpd="sng">
              <a:solidFill>
                <a:srgbClr val="FF0000"/>
              </a:solidFill>
              <a:prstDash val="solid"/>
              <a:headEnd type="none" w="med" len="med"/>
              <a:tailEnd type="none" w="med" len="med"/>
            </a:ln>
          </p:spPr>
        </p:sp>
        <p:sp>
          <p:nvSpPr>
            <p:cNvPr id="16483" name="Line 98"/>
            <p:cNvSpPr/>
            <p:nvPr/>
          </p:nvSpPr>
          <p:spPr>
            <a:xfrm flipV="1">
              <a:off x="4897" y="2093"/>
              <a:ext cx="143" cy="143"/>
            </a:xfrm>
            <a:prstGeom prst="line">
              <a:avLst/>
            </a:prstGeom>
            <a:ln w="0" cap="flat" cmpd="sng">
              <a:solidFill>
                <a:srgbClr val="FF0000"/>
              </a:solidFill>
              <a:prstDash val="solid"/>
              <a:headEnd type="none" w="med" len="med"/>
              <a:tailEnd type="none" w="med" len="med"/>
            </a:ln>
          </p:spPr>
        </p:sp>
        <p:sp>
          <p:nvSpPr>
            <p:cNvPr id="16484" name="Line 99"/>
            <p:cNvSpPr/>
            <p:nvPr/>
          </p:nvSpPr>
          <p:spPr>
            <a:xfrm>
              <a:off x="4930" y="1898"/>
              <a:ext cx="201" cy="1"/>
            </a:xfrm>
            <a:prstGeom prst="line">
              <a:avLst/>
            </a:prstGeom>
            <a:ln w="0" cap="flat" cmpd="sng">
              <a:solidFill>
                <a:srgbClr val="000000"/>
              </a:solidFill>
              <a:prstDash val="solid"/>
              <a:headEnd type="none" w="med" len="med"/>
              <a:tailEnd type="none" w="med" len="med"/>
            </a:ln>
          </p:spPr>
        </p:sp>
        <p:sp>
          <p:nvSpPr>
            <p:cNvPr id="16485" name="Line 100"/>
            <p:cNvSpPr/>
            <p:nvPr/>
          </p:nvSpPr>
          <p:spPr>
            <a:xfrm>
              <a:off x="5043" y="1785"/>
              <a:ext cx="348" cy="1"/>
            </a:xfrm>
            <a:prstGeom prst="line">
              <a:avLst/>
            </a:prstGeom>
            <a:ln w="0" cap="flat" cmpd="sng">
              <a:solidFill>
                <a:srgbClr val="000000"/>
              </a:solidFill>
              <a:prstDash val="solid"/>
              <a:headEnd type="none" w="med" len="med"/>
              <a:tailEnd type="none" w="med" len="med"/>
            </a:ln>
          </p:spPr>
        </p:sp>
        <p:sp>
          <p:nvSpPr>
            <p:cNvPr id="16486" name="Freeform 101"/>
            <p:cNvSpPr/>
            <p:nvPr/>
          </p:nvSpPr>
          <p:spPr>
            <a:xfrm>
              <a:off x="4308" y="1890"/>
              <a:ext cx="620" cy="15"/>
            </a:xfrm>
            <a:custGeom>
              <a:avLst/>
              <a:gdLst>
                <a:gd name="txL" fmla="*/ 0 w 3097"/>
                <a:gd name="txT" fmla="*/ 0 h 75"/>
                <a:gd name="txR" fmla="*/ 3097 w 3097"/>
                <a:gd name="txB" fmla="*/ 75 h 75"/>
              </a:gdLst>
              <a:ahLst/>
              <a:cxnLst>
                <a:cxn ang="0">
                  <a:pos x="0" y="0"/>
                </a:cxn>
                <a:cxn ang="0">
                  <a:pos x="0" y="15"/>
                </a:cxn>
                <a:cxn ang="0">
                  <a:pos x="620" y="0"/>
                </a:cxn>
                <a:cxn ang="0">
                  <a:pos x="0" y="0"/>
                </a:cxn>
              </a:cxnLst>
              <a:rect l="txL" t="txT" r="txR" b="txB"/>
              <a:pathLst>
                <a:path w="3097" h="75">
                  <a:moveTo>
                    <a:pt x="0" y="0"/>
                  </a:moveTo>
                  <a:lnTo>
                    <a:pt x="0" y="75"/>
                  </a:lnTo>
                  <a:lnTo>
                    <a:pt x="3097" y="0"/>
                  </a:lnTo>
                  <a:lnTo>
                    <a:pt x="0" y="0"/>
                  </a:lnTo>
                  <a:close/>
                </a:path>
              </a:pathLst>
            </a:custGeom>
            <a:solidFill>
              <a:srgbClr val="0000FF">
                <a:alpha val="100000"/>
              </a:srgbClr>
            </a:solidFill>
            <a:ln w="9525">
              <a:noFill/>
            </a:ln>
          </p:spPr>
          <p:txBody>
            <a:bodyPr/>
            <a:lstStyle/>
            <a:p>
              <a:endParaRPr lang="zh-CN" altLang="en-US"/>
            </a:p>
          </p:txBody>
        </p:sp>
        <p:sp>
          <p:nvSpPr>
            <p:cNvPr id="16487" name="Freeform 102"/>
            <p:cNvSpPr/>
            <p:nvPr/>
          </p:nvSpPr>
          <p:spPr>
            <a:xfrm>
              <a:off x="4308" y="1890"/>
              <a:ext cx="620" cy="15"/>
            </a:xfrm>
            <a:custGeom>
              <a:avLst/>
              <a:gdLst>
                <a:gd name="txL" fmla="*/ 0 w 3097"/>
                <a:gd name="txT" fmla="*/ 0 h 75"/>
                <a:gd name="txR" fmla="*/ 3097 w 3097"/>
                <a:gd name="txB" fmla="*/ 75 h 75"/>
              </a:gdLst>
              <a:ahLst/>
              <a:cxnLst>
                <a:cxn ang="0">
                  <a:pos x="0" y="15"/>
                </a:cxn>
                <a:cxn ang="0">
                  <a:pos x="620" y="0"/>
                </a:cxn>
                <a:cxn ang="0">
                  <a:pos x="620" y="15"/>
                </a:cxn>
                <a:cxn ang="0">
                  <a:pos x="0" y="15"/>
                </a:cxn>
              </a:cxnLst>
              <a:rect l="txL" t="txT" r="txR" b="txB"/>
              <a:pathLst>
                <a:path w="3097" h="75">
                  <a:moveTo>
                    <a:pt x="0" y="75"/>
                  </a:moveTo>
                  <a:lnTo>
                    <a:pt x="3097" y="0"/>
                  </a:lnTo>
                  <a:lnTo>
                    <a:pt x="3097" y="75"/>
                  </a:lnTo>
                  <a:lnTo>
                    <a:pt x="0" y="75"/>
                  </a:lnTo>
                  <a:close/>
                </a:path>
              </a:pathLst>
            </a:custGeom>
            <a:solidFill>
              <a:srgbClr val="0000FF">
                <a:alpha val="100000"/>
              </a:srgbClr>
            </a:solidFill>
            <a:ln w="9525">
              <a:noFill/>
            </a:ln>
          </p:spPr>
          <p:txBody>
            <a:bodyPr/>
            <a:lstStyle/>
            <a:p>
              <a:endParaRPr lang="zh-CN" altLang="en-US"/>
            </a:p>
          </p:txBody>
        </p:sp>
        <p:sp>
          <p:nvSpPr>
            <p:cNvPr id="16488" name="Rectangle 103"/>
            <p:cNvSpPr/>
            <p:nvPr/>
          </p:nvSpPr>
          <p:spPr>
            <a:xfrm>
              <a:off x="4394" y="1725"/>
              <a:ext cx="480" cy="144"/>
            </a:xfrm>
            <a:prstGeom prst="rect">
              <a:avLst/>
            </a:prstGeom>
            <a:noFill/>
            <a:ln w="9525">
              <a:noFill/>
            </a:ln>
          </p:spPr>
          <p:txBody>
            <a:bodyPr wrap="none" lIns="0" tIns="0" rIns="0" bIns="0">
              <a:spAutoFit/>
            </a:bodyPr>
            <a:lstStyle/>
            <a:p>
              <a:pPr algn="l"/>
              <a:r>
                <a:rPr lang="zh-CN" altLang="en-US" sz="1500" i="0" dirty="0">
                  <a:solidFill>
                    <a:srgbClr val="0000FF"/>
                  </a:solidFill>
                  <a:latin typeface="宋体" panose="02010600030101010101" pitchFamily="2" charset="-122"/>
                  <a:ea typeface="宋体" panose="02010600030101010101" pitchFamily="2" charset="-122"/>
                </a:rPr>
                <a:t>轴公差带</a:t>
              </a:r>
              <a:endParaRPr lang="zh-CN" altLang="en-US" sz="1800" i="0" dirty="0">
                <a:latin typeface="Arial" panose="020B0604020202020204" pitchFamily="34" charset="0"/>
                <a:ea typeface="宋体" panose="02010600030101010101" pitchFamily="2" charset="-122"/>
              </a:endParaRPr>
            </a:p>
          </p:txBody>
        </p:sp>
        <p:sp>
          <p:nvSpPr>
            <p:cNvPr id="16489" name="Rectangle 104"/>
            <p:cNvSpPr/>
            <p:nvPr/>
          </p:nvSpPr>
          <p:spPr>
            <a:xfrm>
              <a:off x="4308" y="1890"/>
              <a:ext cx="620" cy="1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90" name="Freeform 105"/>
            <p:cNvSpPr/>
            <p:nvPr/>
          </p:nvSpPr>
          <p:spPr>
            <a:xfrm>
              <a:off x="4308" y="1665"/>
              <a:ext cx="620" cy="15"/>
            </a:xfrm>
            <a:custGeom>
              <a:avLst/>
              <a:gdLst>
                <a:gd name="txL" fmla="*/ 0 w 3097"/>
                <a:gd name="txT" fmla="*/ 0 h 74"/>
                <a:gd name="txR" fmla="*/ 3097 w 3097"/>
                <a:gd name="txB" fmla="*/ 74 h 74"/>
              </a:gdLst>
              <a:ahLst/>
              <a:cxnLst>
                <a:cxn ang="0">
                  <a:pos x="620" y="15"/>
                </a:cxn>
                <a:cxn ang="0">
                  <a:pos x="620" y="0"/>
                </a:cxn>
                <a:cxn ang="0">
                  <a:pos x="0" y="15"/>
                </a:cxn>
                <a:cxn ang="0">
                  <a:pos x="620" y="15"/>
                </a:cxn>
              </a:cxnLst>
              <a:rect l="txL" t="txT" r="txR" b="txB"/>
              <a:pathLst>
                <a:path w="3097" h="74">
                  <a:moveTo>
                    <a:pt x="3097" y="74"/>
                  </a:moveTo>
                  <a:lnTo>
                    <a:pt x="3097" y="0"/>
                  </a:lnTo>
                  <a:lnTo>
                    <a:pt x="0" y="74"/>
                  </a:lnTo>
                  <a:lnTo>
                    <a:pt x="3097" y="74"/>
                  </a:lnTo>
                  <a:close/>
                </a:path>
              </a:pathLst>
            </a:custGeom>
            <a:solidFill>
              <a:srgbClr val="0000FF">
                <a:alpha val="100000"/>
              </a:srgbClr>
            </a:solidFill>
            <a:ln w="9525">
              <a:noFill/>
            </a:ln>
          </p:spPr>
          <p:txBody>
            <a:bodyPr/>
            <a:lstStyle/>
            <a:p>
              <a:endParaRPr lang="zh-CN" altLang="en-US"/>
            </a:p>
          </p:txBody>
        </p:sp>
        <p:sp>
          <p:nvSpPr>
            <p:cNvPr id="16491" name="Freeform 106"/>
            <p:cNvSpPr/>
            <p:nvPr/>
          </p:nvSpPr>
          <p:spPr>
            <a:xfrm>
              <a:off x="4308" y="1665"/>
              <a:ext cx="620" cy="15"/>
            </a:xfrm>
            <a:custGeom>
              <a:avLst/>
              <a:gdLst>
                <a:gd name="txL" fmla="*/ 0 w 3097"/>
                <a:gd name="txT" fmla="*/ 0 h 74"/>
                <a:gd name="txR" fmla="*/ 3097 w 3097"/>
                <a:gd name="txB" fmla="*/ 74 h 74"/>
              </a:gdLst>
              <a:ahLst/>
              <a:cxnLst>
                <a:cxn ang="0">
                  <a:pos x="620" y="0"/>
                </a:cxn>
                <a:cxn ang="0">
                  <a:pos x="0" y="15"/>
                </a:cxn>
                <a:cxn ang="0">
                  <a:pos x="0" y="0"/>
                </a:cxn>
                <a:cxn ang="0">
                  <a:pos x="620" y="0"/>
                </a:cxn>
              </a:cxnLst>
              <a:rect l="txL" t="txT" r="txR" b="txB"/>
              <a:pathLst>
                <a:path w="3097" h="74">
                  <a:moveTo>
                    <a:pt x="3097" y="0"/>
                  </a:moveTo>
                  <a:lnTo>
                    <a:pt x="0" y="74"/>
                  </a:lnTo>
                  <a:lnTo>
                    <a:pt x="0" y="0"/>
                  </a:lnTo>
                  <a:lnTo>
                    <a:pt x="3097" y="0"/>
                  </a:lnTo>
                  <a:close/>
                </a:path>
              </a:pathLst>
            </a:custGeom>
            <a:solidFill>
              <a:srgbClr val="0000FF">
                <a:alpha val="100000"/>
              </a:srgbClr>
            </a:solidFill>
            <a:ln w="9525">
              <a:noFill/>
            </a:ln>
          </p:spPr>
          <p:txBody>
            <a:bodyPr/>
            <a:lstStyle/>
            <a:p>
              <a:endParaRPr lang="zh-CN" altLang="en-US"/>
            </a:p>
          </p:txBody>
        </p:sp>
        <p:sp>
          <p:nvSpPr>
            <p:cNvPr id="16492" name="Rectangle 107"/>
            <p:cNvSpPr/>
            <p:nvPr/>
          </p:nvSpPr>
          <p:spPr>
            <a:xfrm>
              <a:off x="4325" y="1992"/>
              <a:ext cx="480" cy="144"/>
            </a:xfrm>
            <a:prstGeom prst="rect">
              <a:avLst/>
            </a:prstGeom>
            <a:noFill/>
            <a:ln w="9525">
              <a:noFill/>
            </a:ln>
          </p:spPr>
          <p:txBody>
            <a:bodyPr wrap="none" lIns="0" tIns="0" rIns="0" bIns="0">
              <a:spAutoFit/>
            </a:bodyPr>
            <a:lstStyle/>
            <a:p>
              <a:pPr algn="l"/>
              <a:r>
                <a:rPr lang="zh-CN" altLang="en-US" sz="1500" i="0" dirty="0">
                  <a:solidFill>
                    <a:srgbClr val="FF0000"/>
                  </a:solidFill>
                  <a:latin typeface="宋体" panose="02010600030101010101" pitchFamily="2" charset="-122"/>
                  <a:ea typeface="宋体" panose="02010600030101010101" pitchFamily="2" charset="-122"/>
                </a:rPr>
                <a:t>孔公差带</a:t>
              </a:r>
              <a:endParaRPr lang="zh-CN" altLang="en-US" sz="1800" i="0" dirty="0">
                <a:latin typeface="Arial" panose="020B0604020202020204" pitchFamily="34" charset="0"/>
                <a:ea typeface="宋体" panose="02010600030101010101" pitchFamily="2" charset="-122"/>
              </a:endParaRPr>
            </a:p>
          </p:txBody>
        </p:sp>
        <p:sp>
          <p:nvSpPr>
            <p:cNvPr id="16493" name="Rectangle 108"/>
            <p:cNvSpPr/>
            <p:nvPr/>
          </p:nvSpPr>
          <p:spPr>
            <a:xfrm>
              <a:off x="4308" y="1665"/>
              <a:ext cx="620" cy="1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94" name="Freeform 109"/>
            <p:cNvSpPr/>
            <p:nvPr/>
          </p:nvSpPr>
          <p:spPr>
            <a:xfrm>
              <a:off x="4193" y="2228"/>
              <a:ext cx="843" cy="15"/>
            </a:xfrm>
            <a:custGeom>
              <a:avLst/>
              <a:gdLst>
                <a:gd name="txL" fmla="*/ 0 w 4212"/>
                <a:gd name="txT" fmla="*/ 0 h 75"/>
                <a:gd name="txR" fmla="*/ 4212 w 4212"/>
                <a:gd name="txB" fmla="*/ 75 h 75"/>
              </a:gdLst>
              <a:ahLst/>
              <a:cxnLst>
                <a:cxn ang="0">
                  <a:pos x="0" y="0"/>
                </a:cxn>
                <a:cxn ang="0">
                  <a:pos x="0" y="15"/>
                </a:cxn>
                <a:cxn ang="0">
                  <a:pos x="843" y="0"/>
                </a:cxn>
                <a:cxn ang="0">
                  <a:pos x="0" y="0"/>
                </a:cxn>
              </a:cxnLst>
              <a:rect l="txL" t="txT" r="txR" b="txB"/>
              <a:pathLst>
                <a:path w="4212" h="75">
                  <a:moveTo>
                    <a:pt x="0" y="0"/>
                  </a:moveTo>
                  <a:lnTo>
                    <a:pt x="0" y="75"/>
                  </a:lnTo>
                  <a:lnTo>
                    <a:pt x="4212" y="0"/>
                  </a:lnTo>
                  <a:lnTo>
                    <a:pt x="0" y="0"/>
                  </a:lnTo>
                  <a:close/>
                </a:path>
              </a:pathLst>
            </a:custGeom>
            <a:solidFill>
              <a:srgbClr val="FF0000">
                <a:alpha val="100000"/>
              </a:srgbClr>
            </a:solidFill>
            <a:ln w="9525">
              <a:noFill/>
            </a:ln>
          </p:spPr>
          <p:txBody>
            <a:bodyPr/>
            <a:lstStyle/>
            <a:p>
              <a:endParaRPr lang="zh-CN" altLang="en-US"/>
            </a:p>
          </p:txBody>
        </p:sp>
        <p:sp>
          <p:nvSpPr>
            <p:cNvPr id="16495" name="Freeform 110"/>
            <p:cNvSpPr/>
            <p:nvPr/>
          </p:nvSpPr>
          <p:spPr>
            <a:xfrm>
              <a:off x="4193" y="2228"/>
              <a:ext cx="843" cy="15"/>
            </a:xfrm>
            <a:custGeom>
              <a:avLst/>
              <a:gdLst>
                <a:gd name="txL" fmla="*/ 0 w 4212"/>
                <a:gd name="txT" fmla="*/ 0 h 75"/>
                <a:gd name="txR" fmla="*/ 4212 w 4212"/>
                <a:gd name="txB" fmla="*/ 75 h 75"/>
              </a:gdLst>
              <a:ahLst/>
              <a:cxnLst>
                <a:cxn ang="0">
                  <a:pos x="0" y="15"/>
                </a:cxn>
                <a:cxn ang="0">
                  <a:pos x="843" y="0"/>
                </a:cxn>
                <a:cxn ang="0">
                  <a:pos x="843" y="15"/>
                </a:cxn>
                <a:cxn ang="0">
                  <a:pos x="0" y="15"/>
                </a:cxn>
              </a:cxnLst>
              <a:rect l="txL" t="txT" r="txR" b="txB"/>
              <a:pathLst>
                <a:path w="4212" h="75">
                  <a:moveTo>
                    <a:pt x="0" y="75"/>
                  </a:moveTo>
                  <a:lnTo>
                    <a:pt x="4212" y="0"/>
                  </a:lnTo>
                  <a:lnTo>
                    <a:pt x="4212" y="75"/>
                  </a:lnTo>
                  <a:lnTo>
                    <a:pt x="0" y="75"/>
                  </a:lnTo>
                  <a:close/>
                </a:path>
              </a:pathLst>
            </a:custGeom>
            <a:solidFill>
              <a:srgbClr val="FF0000">
                <a:alpha val="100000"/>
              </a:srgbClr>
            </a:solidFill>
            <a:ln w="9525">
              <a:noFill/>
            </a:ln>
          </p:spPr>
          <p:txBody>
            <a:bodyPr/>
            <a:lstStyle/>
            <a:p>
              <a:endParaRPr lang="zh-CN" altLang="en-US"/>
            </a:p>
          </p:txBody>
        </p:sp>
        <p:sp>
          <p:nvSpPr>
            <p:cNvPr id="16496" name="Rectangle 111"/>
            <p:cNvSpPr/>
            <p:nvPr/>
          </p:nvSpPr>
          <p:spPr>
            <a:xfrm rot="-5400000">
              <a:off x="3695" y="1807"/>
              <a:ext cx="548" cy="163"/>
            </a:xfrm>
            <a:prstGeom prst="rect">
              <a:avLst/>
            </a:prstGeom>
            <a:noFill/>
            <a:ln w="9525">
              <a:noFill/>
            </a:ln>
          </p:spPr>
          <p:txBody>
            <a:bodyPr wrap="none" lIns="0" tIns="0" rIns="0" bIns="0">
              <a:spAutoFit/>
            </a:bodyPr>
            <a:lstStyle/>
            <a:p>
              <a:pPr algn="l"/>
              <a:r>
                <a:rPr lang="zh-CN" altLang="en-US" sz="1700" i="0" dirty="0">
                  <a:solidFill>
                    <a:srgbClr val="000000"/>
                  </a:solidFill>
                  <a:latin typeface="宋体" panose="02010600030101010101" pitchFamily="2" charset="-122"/>
                  <a:ea typeface="宋体" panose="02010600030101010101" pitchFamily="2" charset="-122"/>
                </a:rPr>
                <a:t>最大过盈</a:t>
              </a:r>
              <a:endParaRPr lang="zh-CN" altLang="en-US" sz="1800" i="0" dirty="0">
                <a:latin typeface="Arial" panose="020B0604020202020204" pitchFamily="34" charset="0"/>
                <a:ea typeface="宋体" panose="02010600030101010101" pitchFamily="2" charset="-122"/>
              </a:endParaRPr>
            </a:p>
          </p:txBody>
        </p:sp>
        <p:sp>
          <p:nvSpPr>
            <p:cNvPr id="16497" name="Rectangle 112"/>
            <p:cNvSpPr/>
            <p:nvPr/>
          </p:nvSpPr>
          <p:spPr>
            <a:xfrm>
              <a:off x="4193" y="2228"/>
              <a:ext cx="843"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98" name="Freeform 113"/>
            <p:cNvSpPr/>
            <p:nvPr/>
          </p:nvSpPr>
          <p:spPr>
            <a:xfrm>
              <a:off x="4188" y="1785"/>
              <a:ext cx="15" cy="451"/>
            </a:xfrm>
            <a:custGeom>
              <a:avLst/>
              <a:gdLst>
                <a:gd name="txL" fmla="*/ 0 w 75"/>
                <a:gd name="txT" fmla="*/ 0 h 2254"/>
                <a:gd name="txR" fmla="*/ 75 w 75"/>
                <a:gd name="txB" fmla="*/ 2254 h 2254"/>
              </a:gdLst>
              <a:ahLst/>
              <a:cxnLst>
                <a:cxn ang="0">
                  <a:pos x="0" y="451"/>
                </a:cxn>
                <a:cxn ang="0">
                  <a:pos x="15" y="451"/>
                </a:cxn>
                <a:cxn ang="0">
                  <a:pos x="0" y="0"/>
                </a:cxn>
                <a:cxn ang="0">
                  <a:pos x="0" y="451"/>
                </a:cxn>
              </a:cxnLst>
              <a:rect l="txL" t="txT" r="txR" b="txB"/>
              <a:pathLst>
                <a:path w="75" h="2254">
                  <a:moveTo>
                    <a:pt x="0" y="2254"/>
                  </a:moveTo>
                  <a:lnTo>
                    <a:pt x="75" y="2254"/>
                  </a:lnTo>
                  <a:lnTo>
                    <a:pt x="0" y="0"/>
                  </a:lnTo>
                  <a:lnTo>
                    <a:pt x="0" y="2254"/>
                  </a:lnTo>
                  <a:close/>
                </a:path>
              </a:pathLst>
            </a:custGeom>
            <a:solidFill>
              <a:srgbClr val="FF0000">
                <a:alpha val="100000"/>
              </a:srgbClr>
            </a:solidFill>
            <a:ln w="9525">
              <a:noFill/>
            </a:ln>
          </p:spPr>
          <p:txBody>
            <a:bodyPr/>
            <a:lstStyle/>
            <a:p>
              <a:endParaRPr lang="zh-CN" altLang="en-US"/>
            </a:p>
          </p:txBody>
        </p:sp>
        <p:sp>
          <p:nvSpPr>
            <p:cNvPr id="16499" name="Freeform 114"/>
            <p:cNvSpPr/>
            <p:nvPr/>
          </p:nvSpPr>
          <p:spPr>
            <a:xfrm>
              <a:off x="4188" y="1785"/>
              <a:ext cx="15" cy="451"/>
            </a:xfrm>
            <a:custGeom>
              <a:avLst/>
              <a:gdLst>
                <a:gd name="txL" fmla="*/ 0 w 75"/>
                <a:gd name="txT" fmla="*/ 0 h 2254"/>
                <a:gd name="txR" fmla="*/ 75 w 75"/>
                <a:gd name="txB" fmla="*/ 2254 h 2254"/>
              </a:gdLst>
              <a:ahLst/>
              <a:cxnLst>
                <a:cxn ang="0">
                  <a:pos x="15" y="451"/>
                </a:cxn>
                <a:cxn ang="0">
                  <a:pos x="0" y="0"/>
                </a:cxn>
                <a:cxn ang="0">
                  <a:pos x="15" y="0"/>
                </a:cxn>
                <a:cxn ang="0">
                  <a:pos x="15" y="451"/>
                </a:cxn>
              </a:cxnLst>
              <a:rect l="txL" t="txT" r="txR" b="txB"/>
              <a:pathLst>
                <a:path w="75" h="2254">
                  <a:moveTo>
                    <a:pt x="75" y="2254"/>
                  </a:moveTo>
                  <a:lnTo>
                    <a:pt x="0" y="0"/>
                  </a:lnTo>
                  <a:lnTo>
                    <a:pt x="75" y="0"/>
                  </a:lnTo>
                  <a:lnTo>
                    <a:pt x="75" y="2254"/>
                  </a:lnTo>
                  <a:close/>
                </a:path>
              </a:pathLst>
            </a:custGeom>
            <a:solidFill>
              <a:srgbClr val="FF0000">
                <a:alpha val="100000"/>
              </a:srgbClr>
            </a:solidFill>
            <a:ln w="9525">
              <a:noFill/>
            </a:ln>
          </p:spPr>
          <p:txBody>
            <a:bodyPr/>
            <a:lstStyle/>
            <a:p>
              <a:endParaRPr lang="zh-CN" altLang="en-US"/>
            </a:p>
          </p:txBody>
        </p:sp>
        <p:sp>
          <p:nvSpPr>
            <p:cNvPr id="16500" name="Rectangle 115"/>
            <p:cNvSpPr/>
            <p:nvPr/>
          </p:nvSpPr>
          <p:spPr>
            <a:xfrm>
              <a:off x="4188"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01" name="Line 116"/>
            <p:cNvSpPr/>
            <p:nvPr/>
          </p:nvSpPr>
          <p:spPr>
            <a:xfrm flipH="1">
              <a:off x="4020" y="1672"/>
              <a:ext cx="286" cy="1"/>
            </a:xfrm>
            <a:prstGeom prst="line">
              <a:avLst/>
            </a:prstGeom>
            <a:ln w="0" cap="flat" cmpd="sng">
              <a:solidFill>
                <a:srgbClr val="000000"/>
              </a:solidFill>
              <a:prstDash val="solid"/>
              <a:headEnd type="none" w="med" len="med"/>
              <a:tailEnd type="none" w="med" len="med"/>
            </a:ln>
          </p:spPr>
        </p:sp>
        <p:sp>
          <p:nvSpPr>
            <p:cNvPr id="16502" name="Line 117"/>
            <p:cNvSpPr/>
            <p:nvPr/>
          </p:nvSpPr>
          <p:spPr>
            <a:xfrm flipH="1">
              <a:off x="4020" y="2236"/>
              <a:ext cx="173" cy="1"/>
            </a:xfrm>
            <a:prstGeom prst="line">
              <a:avLst/>
            </a:prstGeom>
            <a:ln w="0" cap="flat" cmpd="sng">
              <a:solidFill>
                <a:srgbClr val="000000"/>
              </a:solidFill>
              <a:prstDash val="solid"/>
              <a:headEnd type="none" w="med" len="med"/>
              <a:tailEnd type="none" w="med" len="med"/>
            </a:ln>
          </p:spPr>
        </p:sp>
        <p:sp>
          <p:nvSpPr>
            <p:cNvPr id="16503" name="Line 118"/>
            <p:cNvSpPr/>
            <p:nvPr/>
          </p:nvSpPr>
          <p:spPr>
            <a:xfrm>
              <a:off x="4067" y="1785"/>
              <a:ext cx="1" cy="338"/>
            </a:xfrm>
            <a:prstGeom prst="line">
              <a:avLst/>
            </a:prstGeom>
            <a:ln w="0" cap="flat" cmpd="sng">
              <a:solidFill>
                <a:srgbClr val="000000"/>
              </a:solidFill>
              <a:prstDash val="solid"/>
              <a:headEnd type="none" w="med" len="med"/>
              <a:tailEnd type="none" w="med" len="med"/>
            </a:ln>
          </p:spPr>
        </p:sp>
        <p:sp>
          <p:nvSpPr>
            <p:cNvPr id="16504" name="Freeform 119"/>
            <p:cNvSpPr/>
            <p:nvPr/>
          </p:nvSpPr>
          <p:spPr>
            <a:xfrm>
              <a:off x="4048" y="1672"/>
              <a:ext cx="38" cy="113"/>
            </a:xfrm>
            <a:custGeom>
              <a:avLst/>
              <a:gdLst>
                <a:gd name="txL" fmla="*/ 0 w 187"/>
                <a:gd name="txT" fmla="*/ 0 h 564"/>
                <a:gd name="txR" fmla="*/ 187 w 187"/>
                <a:gd name="txB" fmla="*/ 564 h 564"/>
              </a:gdLst>
              <a:ahLst/>
              <a:cxnLst>
                <a:cxn ang="0">
                  <a:pos x="0" y="113"/>
                </a:cxn>
                <a:cxn ang="0">
                  <a:pos x="38" y="113"/>
                </a:cxn>
                <a:cxn ang="0">
                  <a:pos x="19" y="0"/>
                </a:cxn>
                <a:cxn ang="0">
                  <a:pos x="0" y="113"/>
                </a:cxn>
              </a:cxnLst>
              <a:rect l="txL" t="txT" r="txR" b="txB"/>
              <a:pathLst>
                <a:path w="187" h="564">
                  <a:moveTo>
                    <a:pt x="0" y="564"/>
                  </a:moveTo>
                  <a:lnTo>
                    <a:pt x="187" y="564"/>
                  </a:lnTo>
                  <a:lnTo>
                    <a:pt x="94" y="0"/>
                  </a:lnTo>
                  <a:lnTo>
                    <a:pt x="0" y="564"/>
                  </a:lnTo>
                  <a:close/>
                </a:path>
              </a:pathLst>
            </a:custGeom>
            <a:solidFill>
              <a:srgbClr val="000000">
                <a:alpha val="100000"/>
              </a:srgbClr>
            </a:solidFill>
            <a:ln w="9525">
              <a:noFill/>
            </a:ln>
          </p:spPr>
          <p:txBody>
            <a:bodyPr/>
            <a:lstStyle/>
            <a:p>
              <a:endParaRPr lang="zh-CN" altLang="en-US"/>
            </a:p>
          </p:txBody>
        </p:sp>
        <p:sp>
          <p:nvSpPr>
            <p:cNvPr id="16505" name="Freeform 120"/>
            <p:cNvSpPr/>
            <p:nvPr/>
          </p:nvSpPr>
          <p:spPr>
            <a:xfrm>
              <a:off x="4048" y="1672"/>
              <a:ext cx="38" cy="113"/>
            </a:xfrm>
            <a:custGeom>
              <a:avLst/>
              <a:gdLst>
                <a:gd name="txL" fmla="*/ 0 w 187"/>
                <a:gd name="txT" fmla="*/ 0 h 564"/>
                <a:gd name="txR" fmla="*/ 187 w 187"/>
                <a:gd name="txB" fmla="*/ 564 h 564"/>
              </a:gdLst>
              <a:ahLst/>
              <a:cxnLst>
                <a:cxn ang="0">
                  <a:pos x="0" y="113"/>
                </a:cxn>
                <a:cxn ang="0">
                  <a:pos x="38" y="113"/>
                </a:cxn>
                <a:cxn ang="0">
                  <a:pos x="19" y="0"/>
                </a:cxn>
                <a:cxn ang="0">
                  <a:pos x="0" y="113"/>
                </a:cxn>
              </a:cxnLst>
              <a:rect l="txL" t="txT" r="txR" b="txB"/>
              <a:pathLst>
                <a:path w="187" h="564">
                  <a:moveTo>
                    <a:pt x="0" y="564"/>
                  </a:moveTo>
                  <a:lnTo>
                    <a:pt x="187" y="564"/>
                  </a:lnTo>
                  <a:lnTo>
                    <a:pt x="94" y="0"/>
                  </a:lnTo>
                  <a:lnTo>
                    <a:pt x="0" y="56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06" name="Freeform 121"/>
            <p:cNvSpPr/>
            <p:nvPr/>
          </p:nvSpPr>
          <p:spPr>
            <a:xfrm>
              <a:off x="4048" y="2123"/>
              <a:ext cx="38" cy="113"/>
            </a:xfrm>
            <a:custGeom>
              <a:avLst/>
              <a:gdLst>
                <a:gd name="txL" fmla="*/ 0 w 187"/>
                <a:gd name="txT" fmla="*/ 0 h 563"/>
                <a:gd name="txR" fmla="*/ 187 w 187"/>
                <a:gd name="txB" fmla="*/ 563 h 563"/>
              </a:gdLst>
              <a:ahLst/>
              <a:cxnLst>
                <a:cxn ang="0">
                  <a:pos x="0" y="0"/>
                </a:cxn>
                <a:cxn ang="0">
                  <a:pos x="38" y="0"/>
                </a:cxn>
                <a:cxn ang="0">
                  <a:pos x="19" y="113"/>
                </a:cxn>
                <a:cxn ang="0">
                  <a:pos x="0" y="0"/>
                </a:cxn>
              </a:cxnLst>
              <a:rect l="txL" t="txT" r="txR" b="txB"/>
              <a:pathLst>
                <a:path w="187" h="563">
                  <a:moveTo>
                    <a:pt x="0" y="0"/>
                  </a:moveTo>
                  <a:lnTo>
                    <a:pt x="187" y="0"/>
                  </a:lnTo>
                  <a:lnTo>
                    <a:pt x="94" y="563"/>
                  </a:lnTo>
                  <a:lnTo>
                    <a:pt x="0" y="0"/>
                  </a:lnTo>
                  <a:close/>
                </a:path>
              </a:pathLst>
            </a:custGeom>
            <a:solidFill>
              <a:srgbClr val="000000">
                <a:alpha val="100000"/>
              </a:srgbClr>
            </a:solidFill>
            <a:ln w="9525">
              <a:noFill/>
            </a:ln>
          </p:spPr>
          <p:txBody>
            <a:bodyPr/>
            <a:lstStyle/>
            <a:p>
              <a:endParaRPr lang="zh-CN" altLang="en-US"/>
            </a:p>
          </p:txBody>
        </p:sp>
        <p:sp>
          <p:nvSpPr>
            <p:cNvPr id="16507" name="Freeform 122"/>
            <p:cNvSpPr/>
            <p:nvPr/>
          </p:nvSpPr>
          <p:spPr>
            <a:xfrm>
              <a:off x="4048" y="2123"/>
              <a:ext cx="38" cy="113"/>
            </a:xfrm>
            <a:custGeom>
              <a:avLst/>
              <a:gdLst>
                <a:gd name="txL" fmla="*/ 0 w 187"/>
                <a:gd name="txT" fmla="*/ 0 h 563"/>
                <a:gd name="txR" fmla="*/ 187 w 187"/>
                <a:gd name="txB" fmla="*/ 563 h 563"/>
              </a:gdLst>
              <a:ahLst/>
              <a:cxnLst>
                <a:cxn ang="0">
                  <a:pos x="0" y="0"/>
                </a:cxn>
                <a:cxn ang="0">
                  <a:pos x="38" y="0"/>
                </a:cxn>
                <a:cxn ang="0">
                  <a:pos x="19" y="113"/>
                </a:cxn>
                <a:cxn ang="0">
                  <a:pos x="0" y="0"/>
                </a:cxn>
              </a:cxnLst>
              <a:rect l="txL" t="txT" r="txR" b="txB"/>
              <a:pathLst>
                <a:path w="187" h="563">
                  <a:moveTo>
                    <a:pt x="0" y="0"/>
                  </a:moveTo>
                  <a:lnTo>
                    <a:pt x="187" y="0"/>
                  </a:lnTo>
                  <a:lnTo>
                    <a:pt x="94" y="56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08" name="Line 123"/>
            <p:cNvSpPr/>
            <p:nvPr/>
          </p:nvSpPr>
          <p:spPr>
            <a:xfrm>
              <a:off x="4308" y="1672"/>
              <a:ext cx="1" cy="1"/>
            </a:xfrm>
            <a:prstGeom prst="line">
              <a:avLst/>
            </a:prstGeom>
            <a:ln w="0" cap="flat" cmpd="sng">
              <a:solidFill>
                <a:srgbClr val="000000"/>
              </a:solidFill>
              <a:prstDash val="solid"/>
              <a:headEnd type="none" w="med" len="med"/>
              <a:tailEnd type="none" w="med" len="med"/>
            </a:ln>
          </p:spPr>
        </p:sp>
        <p:sp>
          <p:nvSpPr>
            <p:cNvPr id="16509" name="Line 124"/>
            <p:cNvSpPr/>
            <p:nvPr/>
          </p:nvSpPr>
          <p:spPr>
            <a:xfrm>
              <a:off x="4196" y="2236"/>
              <a:ext cx="1" cy="1"/>
            </a:xfrm>
            <a:prstGeom prst="line">
              <a:avLst/>
            </a:prstGeom>
            <a:ln w="0" cap="flat" cmpd="sng">
              <a:solidFill>
                <a:srgbClr val="000000"/>
              </a:solidFill>
              <a:prstDash val="solid"/>
              <a:headEnd type="none" w="med" len="med"/>
              <a:tailEnd type="none" w="med" len="med"/>
            </a:ln>
          </p:spPr>
        </p:sp>
        <p:sp>
          <p:nvSpPr>
            <p:cNvPr id="16510" name="Line 125"/>
            <p:cNvSpPr/>
            <p:nvPr/>
          </p:nvSpPr>
          <p:spPr>
            <a:xfrm>
              <a:off x="4067" y="2236"/>
              <a:ext cx="1" cy="1"/>
            </a:xfrm>
            <a:prstGeom prst="line">
              <a:avLst/>
            </a:prstGeom>
            <a:ln w="0" cap="flat" cmpd="sng">
              <a:solidFill>
                <a:srgbClr val="000000"/>
              </a:solidFill>
              <a:prstDash val="solid"/>
              <a:headEnd type="none" w="med" len="med"/>
              <a:tailEnd type="none" w="med" len="med"/>
            </a:ln>
          </p:spPr>
        </p:sp>
        <p:sp>
          <p:nvSpPr>
            <p:cNvPr id="16511" name="Freeform 126"/>
            <p:cNvSpPr/>
            <p:nvPr/>
          </p:nvSpPr>
          <p:spPr>
            <a:xfrm>
              <a:off x="4301" y="1672"/>
              <a:ext cx="15" cy="226"/>
            </a:xfrm>
            <a:custGeom>
              <a:avLst/>
              <a:gdLst>
                <a:gd name="txL" fmla="*/ 0 w 74"/>
                <a:gd name="txT" fmla="*/ 0 h 1128"/>
                <a:gd name="txR" fmla="*/ 74 w 74"/>
                <a:gd name="txB" fmla="*/ 1128 h 1128"/>
              </a:gdLst>
              <a:ahLst/>
              <a:cxnLst>
                <a:cxn ang="0">
                  <a:pos x="15" y="0"/>
                </a:cxn>
                <a:cxn ang="0">
                  <a:pos x="0" y="0"/>
                </a:cxn>
                <a:cxn ang="0">
                  <a:pos x="15" y="226"/>
                </a:cxn>
                <a:cxn ang="0">
                  <a:pos x="15" y="0"/>
                </a:cxn>
              </a:cxnLst>
              <a:rect l="txL" t="txT" r="txR" b="txB"/>
              <a:pathLst>
                <a:path w="74" h="1128">
                  <a:moveTo>
                    <a:pt x="74" y="0"/>
                  </a:moveTo>
                  <a:lnTo>
                    <a:pt x="0" y="0"/>
                  </a:lnTo>
                  <a:lnTo>
                    <a:pt x="74" y="1128"/>
                  </a:lnTo>
                  <a:lnTo>
                    <a:pt x="74" y="0"/>
                  </a:lnTo>
                  <a:close/>
                </a:path>
              </a:pathLst>
            </a:custGeom>
            <a:solidFill>
              <a:srgbClr val="0000FF">
                <a:alpha val="100000"/>
              </a:srgbClr>
            </a:solidFill>
            <a:ln w="9525">
              <a:noFill/>
            </a:ln>
          </p:spPr>
          <p:txBody>
            <a:bodyPr/>
            <a:lstStyle/>
            <a:p>
              <a:endParaRPr lang="zh-CN" altLang="en-US"/>
            </a:p>
          </p:txBody>
        </p:sp>
        <p:sp>
          <p:nvSpPr>
            <p:cNvPr id="16512" name="Freeform 127"/>
            <p:cNvSpPr/>
            <p:nvPr/>
          </p:nvSpPr>
          <p:spPr>
            <a:xfrm>
              <a:off x="4301" y="1672"/>
              <a:ext cx="15" cy="226"/>
            </a:xfrm>
            <a:custGeom>
              <a:avLst/>
              <a:gdLst>
                <a:gd name="txL" fmla="*/ 0 w 74"/>
                <a:gd name="txT" fmla="*/ 0 h 1128"/>
                <a:gd name="txR" fmla="*/ 74 w 74"/>
                <a:gd name="txB" fmla="*/ 1128 h 1128"/>
              </a:gdLst>
              <a:ahLst/>
              <a:cxnLst>
                <a:cxn ang="0">
                  <a:pos x="0" y="0"/>
                </a:cxn>
                <a:cxn ang="0">
                  <a:pos x="15" y="226"/>
                </a:cxn>
                <a:cxn ang="0">
                  <a:pos x="0" y="226"/>
                </a:cxn>
                <a:cxn ang="0">
                  <a:pos x="0" y="0"/>
                </a:cxn>
              </a:cxnLst>
              <a:rect l="txL" t="txT" r="txR" b="txB"/>
              <a:pathLst>
                <a:path w="74" h="1128">
                  <a:moveTo>
                    <a:pt x="0" y="0"/>
                  </a:moveTo>
                  <a:lnTo>
                    <a:pt x="74" y="1128"/>
                  </a:lnTo>
                  <a:lnTo>
                    <a:pt x="0" y="1128"/>
                  </a:lnTo>
                  <a:lnTo>
                    <a:pt x="0" y="0"/>
                  </a:lnTo>
                  <a:close/>
                </a:path>
              </a:pathLst>
            </a:custGeom>
            <a:solidFill>
              <a:srgbClr val="0000FF">
                <a:alpha val="100000"/>
              </a:srgbClr>
            </a:solidFill>
            <a:ln w="9525">
              <a:noFill/>
            </a:ln>
          </p:spPr>
          <p:txBody>
            <a:bodyPr/>
            <a:lstStyle/>
            <a:p>
              <a:endParaRPr lang="zh-CN" altLang="en-US"/>
            </a:p>
          </p:txBody>
        </p:sp>
        <p:sp>
          <p:nvSpPr>
            <p:cNvPr id="16513" name="Rectangle 128"/>
            <p:cNvSpPr/>
            <p:nvPr/>
          </p:nvSpPr>
          <p:spPr>
            <a:xfrm>
              <a:off x="4301" y="1672"/>
              <a:ext cx="15" cy="226"/>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14" name="Freeform 129"/>
            <p:cNvSpPr/>
            <p:nvPr/>
          </p:nvSpPr>
          <p:spPr>
            <a:xfrm>
              <a:off x="4196" y="1777"/>
              <a:ext cx="112" cy="15"/>
            </a:xfrm>
            <a:custGeom>
              <a:avLst/>
              <a:gdLst>
                <a:gd name="txL" fmla="*/ 0 w 562"/>
                <a:gd name="txT" fmla="*/ 0 h 76"/>
                <a:gd name="txR" fmla="*/ 562 w 562"/>
                <a:gd name="txB" fmla="*/ 76 h 76"/>
              </a:gdLst>
              <a:ahLst/>
              <a:cxnLst>
                <a:cxn ang="0">
                  <a:pos x="112" y="15"/>
                </a:cxn>
                <a:cxn ang="0">
                  <a:pos x="112" y="0"/>
                </a:cxn>
                <a:cxn ang="0">
                  <a:pos x="0" y="15"/>
                </a:cxn>
                <a:cxn ang="0">
                  <a:pos x="112" y="15"/>
                </a:cxn>
              </a:cxnLst>
              <a:rect l="txL" t="txT" r="txR" b="txB"/>
              <a:pathLst>
                <a:path w="562" h="76">
                  <a:moveTo>
                    <a:pt x="562" y="76"/>
                  </a:moveTo>
                  <a:lnTo>
                    <a:pt x="562" y="0"/>
                  </a:lnTo>
                  <a:lnTo>
                    <a:pt x="0" y="76"/>
                  </a:lnTo>
                  <a:lnTo>
                    <a:pt x="562" y="76"/>
                  </a:lnTo>
                  <a:close/>
                </a:path>
              </a:pathLst>
            </a:custGeom>
            <a:solidFill>
              <a:srgbClr val="FF0000">
                <a:alpha val="100000"/>
              </a:srgbClr>
            </a:solidFill>
            <a:ln w="9525">
              <a:noFill/>
            </a:ln>
          </p:spPr>
          <p:txBody>
            <a:bodyPr/>
            <a:lstStyle/>
            <a:p>
              <a:endParaRPr lang="zh-CN" altLang="en-US"/>
            </a:p>
          </p:txBody>
        </p:sp>
        <p:sp>
          <p:nvSpPr>
            <p:cNvPr id="16515" name="Freeform 130"/>
            <p:cNvSpPr/>
            <p:nvPr/>
          </p:nvSpPr>
          <p:spPr>
            <a:xfrm>
              <a:off x="4196" y="1777"/>
              <a:ext cx="112" cy="15"/>
            </a:xfrm>
            <a:custGeom>
              <a:avLst/>
              <a:gdLst>
                <a:gd name="txL" fmla="*/ 0 w 562"/>
                <a:gd name="txT" fmla="*/ 0 h 76"/>
                <a:gd name="txR" fmla="*/ 562 w 562"/>
                <a:gd name="txB" fmla="*/ 76 h 76"/>
              </a:gdLst>
              <a:ahLst/>
              <a:cxnLst>
                <a:cxn ang="0">
                  <a:pos x="112" y="0"/>
                </a:cxn>
                <a:cxn ang="0">
                  <a:pos x="0" y="15"/>
                </a:cxn>
                <a:cxn ang="0">
                  <a:pos x="0" y="0"/>
                </a:cxn>
                <a:cxn ang="0">
                  <a:pos x="112" y="0"/>
                </a:cxn>
              </a:cxnLst>
              <a:rect l="txL" t="txT" r="txR" b="txB"/>
              <a:pathLst>
                <a:path w="562" h="76">
                  <a:moveTo>
                    <a:pt x="562" y="0"/>
                  </a:moveTo>
                  <a:lnTo>
                    <a:pt x="0" y="76"/>
                  </a:lnTo>
                  <a:lnTo>
                    <a:pt x="0" y="0"/>
                  </a:lnTo>
                  <a:lnTo>
                    <a:pt x="562" y="0"/>
                  </a:lnTo>
                  <a:close/>
                </a:path>
              </a:pathLst>
            </a:custGeom>
            <a:solidFill>
              <a:srgbClr val="FF0000">
                <a:alpha val="100000"/>
              </a:srgbClr>
            </a:solidFill>
            <a:ln w="9525">
              <a:noFill/>
            </a:ln>
          </p:spPr>
          <p:txBody>
            <a:bodyPr/>
            <a:lstStyle/>
            <a:p>
              <a:endParaRPr lang="zh-CN" altLang="en-US"/>
            </a:p>
          </p:txBody>
        </p:sp>
        <p:sp>
          <p:nvSpPr>
            <p:cNvPr id="16516" name="Rectangle 131"/>
            <p:cNvSpPr/>
            <p:nvPr/>
          </p:nvSpPr>
          <p:spPr>
            <a:xfrm>
              <a:off x="4196" y="1777"/>
              <a:ext cx="112"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17" name="Freeform 132"/>
            <p:cNvSpPr/>
            <p:nvPr/>
          </p:nvSpPr>
          <p:spPr>
            <a:xfrm>
              <a:off x="5033" y="1785"/>
              <a:ext cx="15" cy="451"/>
            </a:xfrm>
            <a:custGeom>
              <a:avLst/>
              <a:gdLst>
                <a:gd name="txL" fmla="*/ 0 w 75"/>
                <a:gd name="txT" fmla="*/ 0 h 2254"/>
                <a:gd name="txR" fmla="*/ 75 w 75"/>
                <a:gd name="txB" fmla="*/ 2254 h 2254"/>
              </a:gdLst>
              <a:ahLst/>
              <a:cxnLst>
                <a:cxn ang="0">
                  <a:pos x="0" y="451"/>
                </a:cxn>
                <a:cxn ang="0">
                  <a:pos x="15" y="451"/>
                </a:cxn>
                <a:cxn ang="0">
                  <a:pos x="0" y="0"/>
                </a:cxn>
                <a:cxn ang="0">
                  <a:pos x="0" y="451"/>
                </a:cxn>
              </a:cxnLst>
              <a:rect l="txL" t="txT" r="txR" b="txB"/>
              <a:pathLst>
                <a:path w="75" h="2254">
                  <a:moveTo>
                    <a:pt x="0" y="2254"/>
                  </a:moveTo>
                  <a:lnTo>
                    <a:pt x="75" y="2254"/>
                  </a:lnTo>
                  <a:lnTo>
                    <a:pt x="0" y="0"/>
                  </a:lnTo>
                  <a:lnTo>
                    <a:pt x="0" y="2254"/>
                  </a:lnTo>
                  <a:close/>
                </a:path>
              </a:pathLst>
            </a:custGeom>
            <a:solidFill>
              <a:srgbClr val="FF0000">
                <a:alpha val="100000"/>
              </a:srgbClr>
            </a:solidFill>
            <a:ln w="9525">
              <a:noFill/>
            </a:ln>
          </p:spPr>
          <p:txBody>
            <a:bodyPr/>
            <a:lstStyle/>
            <a:p>
              <a:endParaRPr lang="zh-CN" altLang="en-US"/>
            </a:p>
          </p:txBody>
        </p:sp>
        <p:sp>
          <p:nvSpPr>
            <p:cNvPr id="16518" name="Freeform 133"/>
            <p:cNvSpPr/>
            <p:nvPr/>
          </p:nvSpPr>
          <p:spPr>
            <a:xfrm>
              <a:off x="5033" y="1785"/>
              <a:ext cx="15" cy="451"/>
            </a:xfrm>
            <a:custGeom>
              <a:avLst/>
              <a:gdLst>
                <a:gd name="txL" fmla="*/ 0 w 75"/>
                <a:gd name="txT" fmla="*/ 0 h 2254"/>
                <a:gd name="txR" fmla="*/ 75 w 75"/>
                <a:gd name="txB" fmla="*/ 2254 h 2254"/>
              </a:gdLst>
              <a:ahLst/>
              <a:cxnLst>
                <a:cxn ang="0">
                  <a:pos x="15" y="451"/>
                </a:cxn>
                <a:cxn ang="0">
                  <a:pos x="0" y="0"/>
                </a:cxn>
                <a:cxn ang="0">
                  <a:pos x="15" y="0"/>
                </a:cxn>
                <a:cxn ang="0">
                  <a:pos x="15" y="451"/>
                </a:cxn>
              </a:cxnLst>
              <a:rect l="txL" t="txT" r="txR" b="txB"/>
              <a:pathLst>
                <a:path w="75" h="2254">
                  <a:moveTo>
                    <a:pt x="75" y="2254"/>
                  </a:moveTo>
                  <a:lnTo>
                    <a:pt x="0" y="0"/>
                  </a:lnTo>
                  <a:lnTo>
                    <a:pt x="75" y="0"/>
                  </a:lnTo>
                  <a:lnTo>
                    <a:pt x="75" y="2254"/>
                  </a:lnTo>
                  <a:close/>
                </a:path>
              </a:pathLst>
            </a:custGeom>
            <a:solidFill>
              <a:srgbClr val="FF0000">
                <a:alpha val="100000"/>
              </a:srgbClr>
            </a:solidFill>
            <a:ln w="9525">
              <a:noFill/>
            </a:ln>
          </p:spPr>
          <p:txBody>
            <a:bodyPr/>
            <a:lstStyle/>
            <a:p>
              <a:endParaRPr lang="zh-CN" altLang="en-US"/>
            </a:p>
          </p:txBody>
        </p:sp>
        <p:sp>
          <p:nvSpPr>
            <p:cNvPr id="16519" name="Rectangle 134"/>
            <p:cNvSpPr/>
            <p:nvPr/>
          </p:nvSpPr>
          <p:spPr>
            <a:xfrm>
              <a:off x="5033"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20" name="Line 135"/>
            <p:cNvSpPr/>
            <p:nvPr/>
          </p:nvSpPr>
          <p:spPr>
            <a:xfrm flipV="1">
              <a:off x="5036" y="2231"/>
              <a:ext cx="4" cy="5"/>
            </a:xfrm>
            <a:prstGeom prst="line">
              <a:avLst/>
            </a:prstGeom>
            <a:ln w="0" cap="flat" cmpd="sng">
              <a:solidFill>
                <a:srgbClr val="000000"/>
              </a:solidFill>
              <a:prstDash val="solid"/>
              <a:headEnd type="none" w="med" len="med"/>
              <a:tailEnd type="none" w="med" len="med"/>
            </a:ln>
          </p:spPr>
        </p:sp>
        <p:sp>
          <p:nvSpPr>
            <p:cNvPr id="16521" name="Freeform 136"/>
            <p:cNvSpPr/>
            <p:nvPr/>
          </p:nvSpPr>
          <p:spPr>
            <a:xfrm>
              <a:off x="4920" y="1672"/>
              <a:ext cx="15" cy="226"/>
            </a:xfrm>
            <a:custGeom>
              <a:avLst/>
              <a:gdLst>
                <a:gd name="txL" fmla="*/ 0 w 76"/>
                <a:gd name="txT" fmla="*/ 0 h 1128"/>
                <a:gd name="txR" fmla="*/ 76 w 76"/>
                <a:gd name="txB" fmla="*/ 1128 h 1128"/>
              </a:gdLst>
              <a:ahLst/>
              <a:cxnLst>
                <a:cxn ang="0">
                  <a:pos x="0" y="226"/>
                </a:cxn>
                <a:cxn ang="0">
                  <a:pos x="15" y="226"/>
                </a:cxn>
                <a:cxn ang="0">
                  <a:pos x="0" y="0"/>
                </a:cxn>
                <a:cxn ang="0">
                  <a:pos x="0" y="226"/>
                </a:cxn>
              </a:cxnLst>
              <a:rect l="txL" t="txT" r="txR" b="txB"/>
              <a:pathLst>
                <a:path w="76" h="1128">
                  <a:moveTo>
                    <a:pt x="0" y="1128"/>
                  </a:moveTo>
                  <a:lnTo>
                    <a:pt x="76" y="1128"/>
                  </a:lnTo>
                  <a:lnTo>
                    <a:pt x="0" y="0"/>
                  </a:lnTo>
                  <a:lnTo>
                    <a:pt x="0" y="1128"/>
                  </a:lnTo>
                  <a:close/>
                </a:path>
              </a:pathLst>
            </a:custGeom>
            <a:solidFill>
              <a:srgbClr val="0000FF">
                <a:alpha val="100000"/>
              </a:srgbClr>
            </a:solidFill>
            <a:ln w="9525">
              <a:noFill/>
            </a:ln>
          </p:spPr>
          <p:txBody>
            <a:bodyPr/>
            <a:lstStyle/>
            <a:p>
              <a:endParaRPr lang="zh-CN" altLang="en-US"/>
            </a:p>
          </p:txBody>
        </p:sp>
        <p:sp>
          <p:nvSpPr>
            <p:cNvPr id="16522" name="Freeform 137"/>
            <p:cNvSpPr/>
            <p:nvPr/>
          </p:nvSpPr>
          <p:spPr>
            <a:xfrm>
              <a:off x="4920" y="1672"/>
              <a:ext cx="15" cy="226"/>
            </a:xfrm>
            <a:custGeom>
              <a:avLst/>
              <a:gdLst>
                <a:gd name="txL" fmla="*/ 0 w 76"/>
                <a:gd name="txT" fmla="*/ 0 h 1128"/>
                <a:gd name="txR" fmla="*/ 76 w 76"/>
                <a:gd name="txB" fmla="*/ 1128 h 1128"/>
              </a:gdLst>
              <a:ahLst/>
              <a:cxnLst>
                <a:cxn ang="0">
                  <a:pos x="15" y="226"/>
                </a:cxn>
                <a:cxn ang="0">
                  <a:pos x="0" y="0"/>
                </a:cxn>
                <a:cxn ang="0">
                  <a:pos x="15" y="0"/>
                </a:cxn>
                <a:cxn ang="0">
                  <a:pos x="15" y="226"/>
                </a:cxn>
              </a:cxnLst>
              <a:rect l="txL" t="txT" r="txR" b="txB"/>
              <a:pathLst>
                <a:path w="76" h="1128">
                  <a:moveTo>
                    <a:pt x="76" y="1128"/>
                  </a:moveTo>
                  <a:lnTo>
                    <a:pt x="0" y="0"/>
                  </a:lnTo>
                  <a:lnTo>
                    <a:pt x="76" y="0"/>
                  </a:lnTo>
                  <a:lnTo>
                    <a:pt x="76" y="1128"/>
                  </a:lnTo>
                  <a:close/>
                </a:path>
              </a:pathLst>
            </a:custGeom>
            <a:solidFill>
              <a:srgbClr val="0000FF">
                <a:alpha val="100000"/>
              </a:srgbClr>
            </a:solidFill>
            <a:ln w="9525">
              <a:noFill/>
            </a:ln>
          </p:spPr>
          <p:txBody>
            <a:bodyPr/>
            <a:lstStyle/>
            <a:p>
              <a:endParaRPr lang="zh-CN" altLang="en-US"/>
            </a:p>
          </p:txBody>
        </p:sp>
        <p:sp>
          <p:nvSpPr>
            <p:cNvPr id="16523" name="Rectangle 138"/>
            <p:cNvSpPr/>
            <p:nvPr/>
          </p:nvSpPr>
          <p:spPr>
            <a:xfrm>
              <a:off x="4920" y="1672"/>
              <a:ext cx="15" cy="226"/>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24" name="Freeform 139"/>
            <p:cNvSpPr/>
            <p:nvPr/>
          </p:nvSpPr>
          <p:spPr>
            <a:xfrm>
              <a:off x="4928" y="1777"/>
              <a:ext cx="112" cy="15"/>
            </a:xfrm>
            <a:custGeom>
              <a:avLst/>
              <a:gdLst>
                <a:gd name="txL" fmla="*/ 0 w 562"/>
                <a:gd name="txT" fmla="*/ 0 h 76"/>
                <a:gd name="txR" fmla="*/ 562 w 562"/>
                <a:gd name="txB" fmla="*/ 76 h 76"/>
              </a:gdLst>
              <a:ahLst/>
              <a:cxnLst>
                <a:cxn ang="0">
                  <a:pos x="112" y="15"/>
                </a:cxn>
                <a:cxn ang="0">
                  <a:pos x="112" y="0"/>
                </a:cxn>
                <a:cxn ang="0">
                  <a:pos x="0" y="15"/>
                </a:cxn>
                <a:cxn ang="0">
                  <a:pos x="112" y="15"/>
                </a:cxn>
              </a:cxnLst>
              <a:rect l="txL" t="txT" r="txR" b="txB"/>
              <a:pathLst>
                <a:path w="562" h="76">
                  <a:moveTo>
                    <a:pt x="562" y="76"/>
                  </a:moveTo>
                  <a:lnTo>
                    <a:pt x="562" y="0"/>
                  </a:lnTo>
                  <a:lnTo>
                    <a:pt x="0" y="76"/>
                  </a:lnTo>
                  <a:lnTo>
                    <a:pt x="562" y="76"/>
                  </a:lnTo>
                  <a:close/>
                </a:path>
              </a:pathLst>
            </a:custGeom>
            <a:solidFill>
              <a:srgbClr val="FF0000">
                <a:alpha val="100000"/>
              </a:srgbClr>
            </a:solidFill>
            <a:ln w="9525">
              <a:noFill/>
            </a:ln>
          </p:spPr>
          <p:txBody>
            <a:bodyPr/>
            <a:lstStyle/>
            <a:p>
              <a:endParaRPr lang="zh-CN" altLang="en-US"/>
            </a:p>
          </p:txBody>
        </p:sp>
        <p:sp>
          <p:nvSpPr>
            <p:cNvPr id="16525" name="Freeform 140"/>
            <p:cNvSpPr/>
            <p:nvPr/>
          </p:nvSpPr>
          <p:spPr>
            <a:xfrm>
              <a:off x="4928" y="1777"/>
              <a:ext cx="112" cy="15"/>
            </a:xfrm>
            <a:custGeom>
              <a:avLst/>
              <a:gdLst>
                <a:gd name="txL" fmla="*/ 0 w 562"/>
                <a:gd name="txT" fmla="*/ 0 h 76"/>
                <a:gd name="txR" fmla="*/ 562 w 562"/>
                <a:gd name="txB" fmla="*/ 76 h 76"/>
              </a:gdLst>
              <a:ahLst/>
              <a:cxnLst>
                <a:cxn ang="0">
                  <a:pos x="112" y="0"/>
                </a:cxn>
                <a:cxn ang="0">
                  <a:pos x="0" y="15"/>
                </a:cxn>
                <a:cxn ang="0">
                  <a:pos x="0" y="0"/>
                </a:cxn>
                <a:cxn ang="0">
                  <a:pos x="112" y="0"/>
                </a:cxn>
              </a:cxnLst>
              <a:rect l="txL" t="txT" r="txR" b="txB"/>
              <a:pathLst>
                <a:path w="562" h="76">
                  <a:moveTo>
                    <a:pt x="562" y="0"/>
                  </a:moveTo>
                  <a:lnTo>
                    <a:pt x="0" y="76"/>
                  </a:lnTo>
                  <a:lnTo>
                    <a:pt x="0" y="0"/>
                  </a:lnTo>
                  <a:lnTo>
                    <a:pt x="562" y="0"/>
                  </a:lnTo>
                  <a:close/>
                </a:path>
              </a:pathLst>
            </a:custGeom>
            <a:solidFill>
              <a:srgbClr val="FF0000">
                <a:alpha val="100000"/>
              </a:srgbClr>
            </a:solidFill>
            <a:ln w="9525">
              <a:noFill/>
            </a:ln>
          </p:spPr>
          <p:txBody>
            <a:bodyPr/>
            <a:lstStyle/>
            <a:p>
              <a:endParaRPr lang="zh-CN" altLang="en-US"/>
            </a:p>
          </p:txBody>
        </p:sp>
        <p:sp>
          <p:nvSpPr>
            <p:cNvPr id="16526" name="Rectangle 141"/>
            <p:cNvSpPr/>
            <p:nvPr/>
          </p:nvSpPr>
          <p:spPr>
            <a:xfrm>
              <a:off x="4928" y="1777"/>
              <a:ext cx="112"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527" name="Freeform 142"/>
            <p:cNvSpPr/>
            <p:nvPr/>
          </p:nvSpPr>
          <p:spPr>
            <a:xfrm>
              <a:off x="5325" y="1898"/>
              <a:ext cx="38" cy="112"/>
            </a:xfrm>
            <a:custGeom>
              <a:avLst/>
              <a:gdLst>
                <a:gd name="txL" fmla="*/ 0 w 188"/>
                <a:gd name="txT" fmla="*/ 0 h 563"/>
                <a:gd name="txR" fmla="*/ 188 w 188"/>
                <a:gd name="txB" fmla="*/ 563 h 563"/>
              </a:gdLst>
              <a:ahLst/>
              <a:cxnLst>
                <a:cxn ang="0">
                  <a:pos x="0" y="112"/>
                </a:cxn>
                <a:cxn ang="0">
                  <a:pos x="38" y="112"/>
                </a:cxn>
                <a:cxn ang="0">
                  <a:pos x="19" y="0"/>
                </a:cxn>
                <a:cxn ang="0">
                  <a:pos x="0" y="112"/>
                </a:cxn>
              </a:cxnLst>
              <a:rect l="txL" t="txT" r="txR" b="txB"/>
              <a:pathLst>
                <a:path w="188" h="563">
                  <a:moveTo>
                    <a:pt x="0" y="563"/>
                  </a:moveTo>
                  <a:lnTo>
                    <a:pt x="188" y="563"/>
                  </a:lnTo>
                  <a:lnTo>
                    <a:pt x="93" y="0"/>
                  </a:lnTo>
                  <a:lnTo>
                    <a:pt x="0" y="563"/>
                  </a:lnTo>
                  <a:close/>
                </a:path>
              </a:pathLst>
            </a:custGeom>
            <a:solidFill>
              <a:srgbClr val="000000">
                <a:alpha val="100000"/>
              </a:srgbClr>
            </a:solidFill>
            <a:ln w="9525">
              <a:noFill/>
            </a:ln>
          </p:spPr>
          <p:txBody>
            <a:bodyPr/>
            <a:lstStyle/>
            <a:p>
              <a:endParaRPr lang="zh-CN" altLang="en-US"/>
            </a:p>
          </p:txBody>
        </p:sp>
        <p:sp>
          <p:nvSpPr>
            <p:cNvPr id="16528" name="Rectangle 143"/>
            <p:cNvSpPr/>
            <p:nvPr/>
          </p:nvSpPr>
          <p:spPr>
            <a:xfrm rot="-5400000">
              <a:off x="4988" y="1969"/>
              <a:ext cx="480" cy="144"/>
            </a:xfrm>
            <a:prstGeom prst="rect">
              <a:avLst/>
            </a:prstGeom>
            <a:noFill/>
            <a:ln w="9525">
              <a:noFill/>
            </a:ln>
          </p:spPr>
          <p:txBody>
            <a:bodyPr wrap="none" lIns="0" tIns="0" rIns="0" bIns="0">
              <a:spAutoFit/>
            </a:bodyPr>
            <a:lstStyle/>
            <a:p>
              <a:pPr algn="l"/>
              <a:r>
                <a:rPr lang="zh-CN" altLang="en-US" sz="1500" i="0" dirty="0">
                  <a:solidFill>
                    <a:schemeClr val="accent2"/>
                  </a:solidFill>
                  <a:latin typeface="宋体" panose="02010600030101010101" pitchFamily="2" charset="-122"/>
                  <a:ea typeface="宋体" panose="02010600030101010101" pitchFamily="2" charset="-122"/>
                </a:rPr>
                <a:t>最大间隙</a:t>
              </a:r>
              <a:endParaRPr lang="zh-CN" altLang="en-US" sz="1800" i="0" dirty="0">
                <a:solidFill>
                  <a:schemeClr val="accent2"/>
                </a:solidFill>
                <a:latin typeface="Arial" panose="020B0604020202020204" pitchFamily="34" charset="0"/>
                <a:ea typeface="宋体" panose="02010600030101010101" pitchFamily="2" charset="-122"/>
              </a:endParaRPr>
            </a:p>
          </p:txBody>
        </p:sp>
        <p:sp>
          <p:nvSpPr>
            <p:cNvPr id="16529" name="Freeform 144"/>
            <p:cNvSpPr/>
            <p:nvPr/>
          </p:nvSpPr>
          <p:spPr>
            <a:xfrm>
              <a:off x="5325" y="1898"/>
              <a:ext cx="38" cy="112"/>
            </a:xfrm>
            <a:custGeom>
              <a:avLst/>
              <a:gdLst>
                <a:gd name="txL" fmla="*/ 0 w 188"/>
                <a:gd name="txT" fmla="*/ 0 h 563"/>
                <a:gd name="txR" fmla="*/ 188 w 188"/>
                <a:gd name="txB" fmla="*/ 563 h 563"/>
              </a:gdLst>
              <a:ahLst/>
              <a:cxnLst>
                <a:cxn ang="0">
                  <a:pos x="0" y="112"/>
                </a:cxn>
                <a:cxn ang="0">
                  <a:pos x="38" y="112"/>
                </a:cxn>
                <a:cxn ang="0">
                  <a:pos x="19" y="0"/>
                </a:cxn>
                <a:cxn ang="0">
                  <a:pos x="0" y="112"/>
                </a:cxn>
              </a:cxnLst>
              <a:rect l="txL" t="txT" r="txR" b="txB"/>
              <a:pathLst>
                <a:path w="188" h="563">
                  <a:moveTo>
                    <a:pt x="0" y="563"/>
                  </a:moveTo>
                  <a:lnTo>
                    <a:pt x="188" y="563"/>
                  </a:lnTo>
                  <a:lnTo>
                    <a:pt x="93" y="0"/>
                  </a:lnTo>
                  <a:lnTo>
                    <a:pt x="0" y="56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30" name="Line 145"/>
            <p:cNvSpPr/>
            <p:nvPr/>
          </p:nvSpPr>
          <p:spPr>
            <a:xfrm>
              <a:off x="5344" y="2010"/>
              <a:ext cx="1" cy="113"/>
            </a:xfrm>
            <a:prstGeom prst="line">
              <a:avLst/>
            </a:prstGeom>
            <a:ln w="0" cap="flat" cmpd="sng">
              <a:solidFill>
                <a:srgbClr val="000000"/>
              </a:solidFill>
              <a:prstDash val="solid"/>
              <a:headEnd type="none" w="med" len="med"/>
              <a:tailEnd type="none" w="med" len="med"/>
            </a:ln>
          </p:spPr>
        </p:sp>
        <p:sp>
          <p:nvSpPr>
            <p:cNvPr id="16531" name="Freeform 146"/>
            <p:cNvSpPr/>
            <p:nvPr/>
          </p:nvSpPr>
          <p:spPr>
            <a:xfrm>
              <a:off x="5325" y="1672"/>
              <a:ext cx="38" cy="113"/>
            </a:xfrm>
            <a:custGeom>
              <a:avLst/>
              <a:gdLst>
                <a:gd name="txL" fmla="*/ 0 w 188"/>
                <a:gd name="txT" fmla="*/ 0 h 564"/>
                <a:gd name="txR" fmla="*/ 188 w 188"/>
                <a:gd name="txB" fmla="*/ 564 h 564"/>
              </a:gdLst>
              <a:ahLst/>
              <a:cxnLst>
                <a:cxn ang="0">
                  <a:pos x="0" y="0"/>
                </a:cxn>
                <a:cxn ang="0">
                  <a:pos x="38" y="0"/>
                </a:cxn>
                <a:cxn ang="0">
                  <a:pos x="19" y="113"/>
                </a:cxn>
                <a:cxn ang="0">
                  <a:pos x="0" y="0"/>
                </a:cxn>
              </a:cxnLst>
              <a:rect l="txL" t="txT" r="txR" b="txB"/>
              <a:pathLst>
                <a:path w="188" h="564">
                  <a:moveTo>
                    <a:pt x="0" y="0"/>
                  </a:moveTo>
                  <a:lnTo>
                    <a:pt x="188" y="0"/>
                  </a:lnTo>
                  <a:lnTo>
                    <a:pt x="93" y="564"/>
                  </a:lnTo>
                  <a:lnTo>
                    <a:pt x="0" y="0"/>
                  </a:lnTo>
                  <a:close/>
                </a:path>
              </a:pathLst>
            </a:custGeom>
            <a:solidFill>
              <a:srgbClr val="000000">
                <a:alpha val="100000"/>
              </a:srgbClr>
            </a:solidFill>
            <a:ln w="9525">
              <a:noFill/>
            </a:ln>
          </p:spPr>
          <p:txBody>
            <a:bodyPr/>
            <a:lstStyle/>
            <a:p>
              <a:endParaRPr lang="zh-CN" altLang="en-US"/>
            </a:p>
          </p:txBody>
        </p:sp>
        <p:sp>
          <p:nvSpPr>
            <p:cNvPr id="16532" name="Freeform 147"/>
            <p:cNvSpPr/>
            <p:nvPr/>
          </p:nvSpPr>
          <p:spPr>
            <a:xfrm>
              <a:off x="5325" y="1672"/>
              <a:ext cx="38" cy="113"/>
            </a:xfrm>
            <a:custGeom>
              <a:avLst/>
              <a:gdLst>
                <a:gd name="txL" fmla="*/ 0 w 188"/>
                <a:gd name="txT" fmla="*/ 0 h 564"/>
                <a:gd name="txR" fmla="*/ 188 w 188"/>
                <a:gd name="txB" fmla="*/ 564 h 564"/>
              </a:gdLst>
              <a:ahLst/>
              <a:cxnLst>
                <a:cxn ang="0">
                  <a:pos x="0" y="0"/>
                </a:cxn>
                <a:cxn ang="0">
                  <a:pos x="38" y="0"/>
                </a:cxn>
                <a:cxn ang="0">
                  <a:pos x="19" y="113"/>
                </a:cxn>
                <a:cxn ang="0">
                  <a:pos x="0" y="0"/>
                </a:cxn>
              </a:cxnLst>
              <a:rect l="txL" t="txT" r="txR" b="txB"/>
              <a:pathLst>
                <a:path w="188" h="564">
                  <a:moveTo>
                    <a:pt x="0" y="0"/>
                  </a:moveTo>
                  <a:lnTo>
                    <a:pt x="188" y="0"/>
                  </a:lnTo>
                  <a:lnTo>
                    <a:pt x="93" y="56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533" name="Line 148"/>
            <p:cNvSpPr/>
            <p:nvPr/>
          </p:nvSpPr>
          <p:spPr>
            <a:xfrm>
              <a:off x="5315" y="1898"/>
              <a:ext cx="76" cy="1"/>
            </a:xfrm>
            <a:prstGeom prst="line">
              <a:avLst/>
            </a:prstGeom>
            <a:ln w="0" cap="flat" cmpd="sng">
              <a:solidFill>
                <a:srgbClr val="000000"/>
              </a:solidFill>
              <a:prstDash val="solid"/>
              <a:headEnd type="none" w="med" len="med"/>
              <a:tailEnd type="none" w="med" len="med"/>
            </a:ln>
          </p:spPr>
        </p:sp>
        <p:sp>
          <p:nvSpPr>
            <p:cNvPr id="16534" name="Line 149"/>
            <p:cNvSpPr/>
            <p:nvPr/>
          </p:nvSpPr>
          <p:spPr>
            <a:xfrm flipV="1">
              <a:off x="5344" y="1785"/>
              <a:ext cx="1" cy="113"/>
            </a:xfrm>
            <a:prstGeom prst="line">
              <a:avLst/>
            </a:prstGeom>
            <a:ln w="0" cap="flat" cmpd="sng">
              <a:solidFill>
                <a:srgbClr val="000000"/>
              </a:solidFill>
              <a:prstDash val="solid"/>
              <a:headEnd type="none" w="med" len="med"/>
              <a:tailEnd type="none" w="med" len="med"/>
            </a:ln>
          </p:spPr>
        </p:sp>
        <p:sp>
          <p:nvSpPr>
            <p:cNvPr id="16535" name="Line 150"/>
            <p:cNvSpPr/>
            <p:nvPr/>
          </p:nvSpPr>
          <p:spPr>
            <a:xfrm flipV="1">
              <a:off x="5344" y="1560"/>
              <a:ext cx="1" cy="112"/>
            </a:xfrm>
            <a:prstGeom prst="line">
              <a:avLst/>
            </a:prstGeom>
            <a:ln w="0" cap="flat" cmpd="sng">
              <a:solidFill>
                <a:srgbClr val="000000"/>
              </a:solidFill>
              <a:prstDash val="solid"/>
              <a:headEnd type="none" w="med" len="med"/>
              <a:tailEnd type="none" w="med" len="med"/>
            </a:ln>
          </p:spPr>
        </p:sp>
        <p:sp>
          <p:nvSpPr>
            <p:cNvPr id="16536" name="Line 151"/>
            <p:cNvSpPr/>
            <p:nvPr/>
          </p:nvSpPr>
          <p:spPr>
            <a:xfrm flipH="1" flipV="1">
              <a:off x="4308" y="1845"/>
              <a:ext cx="53" cy="53"/>
            </a:xfrm>
            <a:prstGeom prst="line">
              <a:avLst/>
            </a:prstGeom>
            <a:ln w="0" cap="flat" cmpd="sng">
              <a:solidFill>
                <a:srgbClr val="0000FF"/>
              </a:solidFill>
              <a:prstDash val="solid"/>
              <a:headEnd type="none" w="med" len="med"/>
              <a:tailEnd type="none" w="med" len="med"/>
            </a:ln>
          </p:spPr>
        </p:sp>
        <p:sp>
          <p:nvSpPr>
            <p:cNvPr id="16537" name="Line 152"/>
            <p:cNvSpPr/>
            <p:nvPr/>
          </p:nvSpPr>
          <p:spPr>
            <a:xfrm flipH="1" flipV="1">
              <a:off x="4433" y="1885"/>
              <a:ext cx="12" cy="13"/>
            </a:xfrm>
            <a:prstGeom prst="line">
              <a:avLst/>
            </a:prstGeom>
            <a:ln w="0" cap="flat" cmpd="sng">
              <a:solidFill>
                <a:srgbClr val="0000FF"/>
              </a:solidFill>
              <a:prstDash val="solid"/>
              <a:headEnd type="none" w="med" len="med"/>
              <a:tailEnd type="none" w="med" len="med"/>
            </a:ln>
          </p:spPr>
        </p:sp>
        <p:sp>
          <p:nvSpPr>
            <p:cNvPr id="16538" name="Line 153"/>
            <p:cNvSpPr/>
            <p:nvPr/>
          </p:nvSpPr>
          <p:spPr>
            <a:xfrm flipH="1" flipV="1">
              <a:off x="4308" y="1760"/>
              <a:ext cx="53" cy="53"/>
            </a:xfrm>
            <a:prstGeom prst="line">
              <a:avLst/>
            </a:prstGeom>
            <a:ln w="0" cap="flat" cmpd="sng">
              <a:solidFill>
                <a:srgbClr val="0000FF"/>
              </a:solidFill>
              <a:prstDash val="solid"/>
              <a:headEnd type="none" w="med" len="med"/>
              <a:tailEnd type="none" w="med" len="med"/>
            </a:ln>
          </p:spPr>
        </p:sp>
        <p:sp>
          <p:nvSpPr>
            <p:cNvPr id="16539" name="Line 154"/>
            <p:cNvSpPr/>
            <p:nvPr/>
          </p:nvSpPr>
          <p:spPr>
            <a:xfrm flipH="1" flipV="1">
              <a:off x="4517" y="1885"/>
              <a:ext cx="13" cy="13"/>
            </a:xfrm>
            <a:prstGeom prst="line">
              <a:avLst/>
            </a:prstGeom>
            <a:ln w="0" cap="flat" cmpd="sng">
              <a:solidFill>
                <a:srgbClr val="0000FF"/>
              </a:solidFill>
              <a:prstDash val="solid"/>
              <a:headEnd type="none" w="med" len="med"/>
              <a:tailEnd type="none" w="med" len="med"/>
            </a:ln>
          </p:spPr>
        </p:sp>
        <p:sp>
          <p:nvSpPr>
            <p:cNvPr id="16540" name="Line 155"/>
            <p:cNvSpPr/>
            <p:nvPr/>
          </p:nvSpPr>
          <p:spPr>
            <a:xfrm flipH="1" flipV="1">
              <a:off x="4308" y="1676"/>
              <a:ext cx="53" cy="52"/>
            </a:xfrm>
            <a:prstGeom prst="line">
              <a:avLst/>
            </a:prstGeom>
            <a:ln w="0" cap="flat" cmpd="sng">
              <a:solidFill>
                <a:srgbClr val="0000FF"/>
              </a:solidFill>
              <a:prstDash val="solid"/>
              <a:headEnd type="none" w="med" len="med"/>
              <a:tailEnd type="none" w="med" len="med"/>
            </a:ln>
          </p:spPr>
        </p:sp>
        <p:sp>
          <p:nvSpPr>
            <p:cNvPr id="16541" name="Line 156"/>
            <p:cNvSpPr/>
            <p:nvPr/>
          </p:nvSpPr>
          <p:spPr>
            <a:xfrm flipH="1" flipV="1">
              <a:off x="4602" y="1885"/>
              <a:ext cx="12" cy="13"/>
            </a:xfrm>
            <a:prstGeom prst="line">
              <a:avLst/>
            </a:prstGeom>
            <a:ln w="0" cap="flat" cmpd="sng">
              <a:solidFill>
                <a:srgbClr val="0000FF"/>
              </a:solidFill>
              <a:prstDash val="solid"/>
              <a:headEnd type="none" w="med" len="med"/>
              <a:tailEnd type="none" w="med" len="med"/>
            </a:ln>
          </p:spPr>
        </p:sp>
        <p:sp>
          <p:nvSpPr>
            <p:cNvPr id="16542" name="Line 157"/>
            <p:cNvSpPr/>
            <p:nvPr/>
          </p:nvSpPr>
          <p:spPr>
            <a:xfrm flipH="1" flipV="1">
              <a:off x="4686" y="1885"/>
              <a:ext cx="12" cy="13"/>
            </a:xfrm>
            <a:prstGeom prst="line">
              <a:avLst/>
            </a:prstGeom>
            <a:ln w="0" cap="flat" cmpd="sng">
              <a:solidFill>
                <a:srgbClr val="0000FF"/>
              </a:solidFill>
              <a:prstDash val="solid"/>
              <a:headEnd type="none" w="med" len="med"/>
              <a:tailEnd type="none" w="med" len="med"/>
            </a:ln>
          </p:spPr>
        </p:sp>
        <p:sp>
          <p:nvSpPr>
            <p:cNvPr id="16543" name="Line 158"/>
            <p:cNvSpPr/>
            <p:nvPr/>
          </p:nvSpPr>
          <p:spPr>
            <a:xfrm flipH="1" flipV="1">
              <a:off x="4770" y="1885"/>
              <a:ext cx="12" cy="13"/>
            </a:xfrm>
            <a:prstGeom prst="line">
              <a:avLst/>
            </a:prstGeom>
            <a:ln w="0" cap="flat" cmpd="sng">
              <a:solidFill>
                <a:srgbClr val="0000FF"/>
              </a:solidFill>
              <a:prstDash val="solid"/>
              <a:headEnd type="none" w="med" len="med"/>
              <a:tailEnd type="none" w="med" len="med"/>
            </a:ln>
          </p:spPr>
        </p:sp>
        <p:sp>
          <p:nvSpPr>
            <p:cNvPr id="16544" name="Line 159"/>
            <p:cNvSpPr/>
            <p:nvPr/>
          </p:nvSpPr>
          <p:spPr>
            <a:xfrm flipH="1" flipV="1">
              <a:off x="4854" y="1885"/>
              <a:ext cx="13" cy="13"/>
            </a:xfrm>
            <a:prstGeom prst="line">
              <a:avLst/>
            </a:prstGeom>
            <a:ln w="0" cap="flat" cmpd="sng">
              <a:solidFill>
                <a:srgbClr val="0000FF"/>
              </a:solidFill>
              <a:prstDash val="solid"/>
              <a:headEnd type="none" w="med" len="med"/>
              <a:tailEnd type="none" w="med" len="med"/>
            </a:ln>
          </p:spPr>
        </p:sp>
        <p:sp>
          <p:nvSpPr>
            <p:cNvPr id="16545" name="Line 160"/>
            <p:cNvSpPr/>
            <p:nvPr/>
          </p:nvSpPr>
          <p:spPr>
            <a:xfrm flipH="1" flipV="1">
              <a:off x="4873" y="1820"/>
              <a:ext cx="55" cy="54"/>
            </a:xfrm>
            <a:prstGeom prst="line">
              <a:avLst/>
            </a:prstGeom>
            <a:ln w="0" cap="flat" cmpd="sng">
              <a:solidFill>
                <a:srgbClr val="0000FF"/>
              </a:solidFill>
              <a:prstDash val="solid"/>
              <a:headEnd type="none" w="med" len="med"/>
              <a:tailEnd type="none" w="med" len="med"/>
            </a:ln>
          </p:spPr>
        </p:sp>
        <p:sp>
          <p:nvSpPr>
            <p:cNvPr id="16546" name="Line 161"/>
            <p:cNvSpPr/>
            <p:nvPr/>
          </p:nvSpPr>
          <p:spPr>
            <a:xfrm flipH="1" flipV="1">
              <a:off x="4873" y="1736"/>
              <a:ext cx="55" cy="54"/>
            </a:xfrm>
            <a:prstGeom prst="line">
              <a:avLst/>
            </a:prstGeom>
            <a:ln w="0" cap="flat" cmpd="sng">
              <a:solidFill>
                <a:srgbClr val="0000FF"/>
              </a:solidFill>
              <a:prstDash val="solid"/>
              <a:headEnd type="none" w="med" len="med"/>
              <a:tailEnd type="none" w="med" len="med"/>
            </a:ln>
          </p:spPr>
        </p:sp>
        <p:sp>
          <p:nvSpPr>
            <p:cNvPr id="16547" name="Line 162"/>
            <p:cNvSpPr/>
            <p:nvPr/>
          </p:nvSpPr>
          <p:spPr>
            <a:xfrm flipH="1" flipV="1">
              <a:off x="4894" y="1672"/>
              <a:ext cx="34" cy="34"/>
            </a:xfrm>
            <a:prstGeom prst="line">
              <a:avLst/>
            </a:prstGeom>
            <a:ln w="0" cap="flat" cmpd="sng">
              <a:solidFill>
                <a:srgbClr val="0000FF"/>
              </a:solidFill>
              <a:prstDash val="solid"/>
              <a:headEnd type="none" w="med" len="med"/>
              <a:tailEnd type="none" w="med" len="med"/>
            </a:ln>
          </p:spPr>
        </p:sp>
      </p:grpSp>
      <p:grpSp>
        <p:nvGrpSpPr>
          <p:cNvPr id="7" name="Group 163"/>
          <p:cNvGrpSpPr/>
          <p:nvPr/>
        </p:nvGrpSpPr>
        <p:grpSpPr>
          <a:xfrm>
            <a:off x="1017588" y="2406650"/>
            <a:ext cx="2454275" cy="1500188"/>
            <a:chOff x="641" y="1516"/>
            <a:chExt cx="1546" cy="945"/>
          </a:xfrm>
        </p:grpSpPr>
        <p:sp>
          <p:nvSpPr>
            <p:cNvPr id="16398" name="Line 164"/>
            <p:cNvSpPr/>
            <p:nvPr/>
          </p:nvSpPr>
          <p:spPr>
            <a:xfrm flipH="1">
              <a:off x="826" y="2123"/>
              <a:ext cx="260" cy="1"/>
            </a:xfrm>
            <a:prstGeom prst="line">
              <a:avLst/>
            </a:prstGeom>
            <a:ln w="0" cap="flat" cmpd="sng">
              <a:solidFill>
                <a:srgbClr val="000000"/>
              </a:solidFill>
              <a:prstDash val="solid"/>
              <a:headEnd type="none" w="med" len="med"/>
              <a:tailEnd type="none" w="med" len="med"/>
            </a:ln>
          </p:spPr>
        </p:sp>
        <p:sp>
          <p:nvSpPr>
            <p:cNvPr id="16399" name="Line 165"/>
            <p:cNvSpPr/>
            <p:nvPr/>
          </p:nvSpPr>
          <p:spPr>
            <a:xfrm flipH="1">
              <a:off x="826" y="2236"/>
              <a:ext cx="147" cy="1"/>
            </a:xfrm>
            <a:prstGeom prst="line">
              <a:avLst/>
            </a:prstGeom>
            <a:ln w="28575" cap="flat" cmpd="sng">
              <a:solidFill>
                <a:srgbClr val="0000FF"/>
              </a:solidFill>
              <a:prstDash val="solid"/>
              <a:headEnd type="none" w="med" len="med"/>
              <a:tailEnd type="none" w="med" len="med"/>
            </a:ln>
          </p:spPr>
        </p:sp>
        <p:sp>
          <p:nvSpPr>
            <p:cNvPr id="16400" name="Line 166"/>
            <p:cNvSpPr/>
            <p:nvPr/>
          </p:nvSpPr>
          <p:spPr>
            <a:xfrm flipV="1">
              <a:off x="873" y="1898"/>
              <a:ext cx="1" cy="112"/>
            </a:xfrm>
            <a:prstGeom prst="line">
              <a:avLst/>
            </a:prstGeom>
            <a:ln w="0" cap="flat" cmpd="sng">
              <a:solidFill>
                <a:srgbClr val="000000"/>
              </a:solidFill>
              <a:prstDash val="solid"/>
              <a:headEnd type="none" w="med" len="med"/>
              <a:tailEnd type="none" w="med" len="med"/>
            </a:ln>
          </p:spPr>
        </p:sp>
        <p:sp>
          <p:nvSpPr>
            <p:cNvPr id="16401" name="Line 167"/>
            <p:cNvSpPr/>
            <p:nvPr/>
          </p:nvSpPr>
          <p:spPr>
            <a:xfrm>
              <a:off x="873" y="2348"/>
              <a:ext cx="1" cy="113"/>
            </a:xfrm>
            <a:prstGeom prst="line">
              <a:avLst/>
            </a:prstGeom>
            <a:ln w="0" cap="flat" cmpd="sng">
              <a:solidFill>
                <a:srgbClr val="000000"/>
              </a:solidFill>
              <a:prstDash val="solid"/>
              <a:headEnd type="none" w="med" len="med"/>
              <a:tailEnd type="none" w="med" len="med"/>
            </a:ln>
          </p:spPr>
        </p:sp>
        <p:sp>
          <p:nvSpPr>
            <p:cNvPr id="16402" name="Line 168"/>
            <p:cNvSpPr/>
            <p:nvPr/>
          </p:nvSpPr>
          <p:spPr>
            <a:xfrm>
              <a:off x="873" y="2123"/>
              <a:ext cx="1" cy="113"/>
            </a:xfrm>
            <a:prstGeom prst="line">
              <a:avLst/>
            </a:prstGeom>
            <a:ln w="0" cap="flat" cmpd="sng">
              <a:solidFill>
                <a:srgbClr val="000000"/>
              </a:solidFill>
              <a:prstDash val="solid"/>
              <a:headEnd type="none" w="med" len="med"/>
              <a:tailEnd type="none" w="med" len="med"/>
            </a:ln>
          </p:spPr>
        </p:sp>
        <p:sp>
          <p:nvSpPr>
            <p:cNvPr id="16403" name="Freeform 169"/>
            <p:cNvSpPr/>
            <p:nvPr/>
          </p:nvSpPr>
          <p:spPr>
            <a:xfrm>
              <a:off x="854" y="2010"/>
              <a:ext cx="38" cy="113"/>
            </a:xfrm>
            <a:custGeom>
              <a:avLst/>
              <a:gdLst>
                <a:gd name="txL" fmla="*/ 0 w 187"/>
                <a:gd name="txT" fmla="*/ 0 h 564"/>
                <a:gd name="txR" fmla="*/ 187 w 187"/>
                <a:gd name="txB" fmla="*/ 564 h 564"/>
              </a:gdLst>
              <a:ahLst/>
              <a:cxnLst>
                <a:cxn ang="0">
                  <a:pos x="0" y="0"/>
                </a:cxn>
                <a:cxn ang="0">
                  <a:pos x="38" y="0"/>
                </a:cxn>
                <a:cxn ang="0">
                  <a:pos x="19" y="113"/>
                </a:cxn>
                <a:cxn ang="0">
                  <a:pos x="0" y="0"/>
                </a:cxn>
              </a:cxnLst>
              <a:rect l="txL" t="txT" r="txR" b="txB"/>
              <a:pathLst>
                <a:path w="187" h="564">
                  <a:moveTo>
                    <a:pt x="0" y="0"/>
                  </a:moveTo>
                  <a:lnTo>
                    <a:pt x="187" y="0"/>
                  </a:lnTo>
                  <a:lnTo>
                    <a:pt x="94" y="564"/>
                  </a:lnTo>
                  <a:lnTo>
                    <a:pt x="0" y="0"/>
                  </a:lnTo>
                  <a:close/>
                </a:path>
              </a:pathLst>
            </a:custGeom>
            <a:solidFill>
              <a:srgbClr val="000000">
                <a:alpha val="100000"/>
              </a:srgbClr>
            </a:solidFill>
            <a:ln w="9525">
              <a:noFill/>
            </a:ln>
          </p:spPr>
          <p:txBody>
            <a:bodyPr/>
            <a:lstStyle/>
            <a:p>
              <a:endParaRPr lang="zh-CN" altLang="en-US"/>
            </a:p>
          </p:txBody>
        </p:sp>
        <p:sp>
          <p:nvSpPr>
            <p:cNvPr id="16404" name="Freeform 170"/>
            <p:cNvSpPr/>
            <p:nvPr/>
          </p:nvSpPr>
          <p:spPr>
            <a:xfrm>
              <a:off x="854" y="2010"/>
              <a:ext cx="38" cy="113"/>
            </a:xfrm>
            <a:custGeom>
              <a:avLst/>
              <a:gdLst>
                <a:gd name="txL" fmla="*/ 0 w 187"/>
                <a:gd name="txT" fmla="*/ 0 h 564"/>
                <a:gd name="txR" fmla="*/ 187 w 187"/>
                <a:gd name="txB" fmla="*/ 564 h 564"/>
              </a:gdLst>
              <a:ahLst/>
              <a:cxnLst>
                <a:cxn ang="0">
                  <a:pos x="0" y="0"/>
                </a:cxn>
                <a:cxn ang="0">
                  <a:pos x="38" y="0"/>
                </a:cxn>
                <a:cxn ang="0">
                  <a:pos x="19" y="113"/>
                </a:cxn>
                <a:cxn ang="0">
                  <a:pos x="0" y="0"/>
                </a:cxn>
              </a:cxnLst>
              <a:rect l="txL" t="txT" r="txR" b="txB"/>
              <a:pathLst>
                <a:path w="187" h="564">
                  <a:moveTo>
                    <a:pt x="0" y="0"/>
                  </a:moveTo>
                  <a:lnTo>
                    <a:pt x="187" y="0"/>
                  </a:lnTo>
                  <a:lnTo>
                    <a:pt x="94" y="56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405" name="Freeform 171"/>
            <p:cNvSpPr/>
            <p:nvPr/>
          </p:nvSpPr>
          <p:spPr>
            <a:xfrm>
              <a:off x="854" y="2236"/>
              <a:ext cx="38" cy="112"/>
            </a:xfrm>
            <a:custGeom>
              <a:avLst/>
              <a:gdLst>
                <a:gd name="txL" fmla="*/ 0 w 187"/>
                <a:gd name="txT" fmla="*/ 0 h 563"/>
                <a:gd name="txR" fmla="*/ 187 w 187"/>
                <a:gd name="txB" fmla="*/ 563 h 563"/>
              </a:gdLst>
              <a:ahLst/>
              <a:cxnLst>
                <a:cxn ang="0">
                  <a:pos x="0" y="112"/>
                </a:cxn>
                <a:cxn ang="0">
                  <a:pos x="38" y="112"/>
                </a:cxn>
                <a:cxn ang="0">
                  <a:pos x="19" y="0"/>
                </a:cxn>
                <a:cxn ang="0">
                  <a:pos x="0" y="112"/>
                </a:cxn>
              </a:cxnLst>
              <a:rect l="txL" t="txT" r="txR" b="txB"/>
              <a:pathLst>
                <a:path w="187" h="563">
                  <a:moveTo>
                    <a:pt x="0" y="563"/>
                  </a:moveTo>
                  <a:lnTo>
                    <a:pt x="187" y="563"/>
                  </a:lnTo>
                  <a:lnTo>
                    <a:pt x="94" y="0"/>
                  </a:lnTo>
                  <a:lnTo>
                    <a:pt x="0" y="563"/>
                  </a:lnTo>
                  <a:close/>
                </a:path>
              </a:pathLst>
            </a:custGeom>
            <a:solidFill>
              <a:srgbClr val="000000">
                <a:alpha val="100000"/>
              </a:srgbClr>
            </a:solidFill>
            <a:ln w="9525">
              <a:noFill/>
            </a:ln>
          </p:spPr>
          <p:txBody>
            <a:bodyPr/>
            <a:lstStyle/>
            <a:p>
              <a:endParaRPr lang="zh-CN" altLang="en-US"/>
            </a:p>
          </p:txBody>
        </p:sp>
        <p:sp>
          <p:nvSpPr>
            <p:cNvPr id="16406" name="Freeform 172"/>
            <p:cNvSpPr/>
            <p:nvPr/>
          </p:nvSpPr>
          <p:spPr>
            <a:xfrm>
              <a:off x="854" y="2236"/>
              <a:ext cx="38" cy="112"/>
            </a:xfrm>
            <a:custGeom>
              <a:avLst/>
              <a:gdLst>
                <a:gd name="txL" fmla="*/ 0 w 187"/>
                <a:gd name="txT" fmla="*/ 0 h 563"/>
                <a:gd name="txR" fmla="*/ 187 w 187"/>
                <a:gd name="txB" fmla="*/ 563 h 563"/>
              </a:gdLst>
              <a:ahLst/>
              <a:cxnLst>
                <a:cxn ang="0">
                  <a:pos x="0" y="112"/>
                </a:cxn>
                <a:cxn ang="0">
                  <a:pos x="38" y="112"/>
                </a:cxn>
                <a:cxn ang="0">
                  <a:pos x="19" y="0"/>
                </a:cxn>
                <a:cxn ang="0">
                  <a:pos x="0" y="112"/>
                </a:cxn>
              </a:cxnLst>
              <a:rect l="txL" t="txT" r="txR" b="txB"/>
              <a:pathLst>
                <a:path w="187" h="563">
                  <a:moveTo>
                    <a:pt x="0" y="563"/>
                  </a:moveTo>
                  <a:lnTo>
                    <a:pt x="187" y="563"/>
                  </a:lnTo>
                  <a:lnTo>
                    <a:pt x="94" y="0"/>
                  </a:lnTo>
                  <a:lnTo>
                    <a:pt x="0" y="56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407" name="Line 173"/>
            <p:cNvSpPr/>
            <p:nvPr/>
          </p:nvSpPr>
          <p:spPr>
            <a:xfrm>
              <a:off x="1088" y="2123"/>
              <a:ext cx="1" cy="1"/>
            </a:xfrm>
            <a:prstGeom prst="line">
              <a:avLst/>
            </a:prstGeom>
            <a:ln w="0" cap="flat" cmpd="sng">
              <a:solidFill>
                <a:srgbClr val="000000"/>
              </a:solidFill>
              <a:prstDash val="solid"/>
              <a:headEnd type="none" w="med" len="med"/>
              <a:tailEnd type="none" w="med" len="med"/>
            </a:ln>
          </p:spPr>
        </p:sp>
        <p:sp>
          <p:nvSpPr>
            <p:cNvPr id="16408" name="Line 174"/>
            <p:cNvSpPr/>
            <p:nvPr/>
          </p:nvSpPr>
          <p:spPr>
            <a:xfrm>
              <a:off x="976" y="2236"/>
              <a:ext cx="1" cy="1"/>
            </a:xfrm>
            <a:prstGeom prst="line">
              <a:avLst/>
            </a:prstGeom>
            <a:ln w="0" cap="flat" cmpd="sng">
              <a:solidFill>
                <a:srgbClr val="000000"/>
              </a:solidFill>
              <a:prstDash val="solid"/>
              <a:headEnd type="none" w="med" len="med"/>
              <a:tailEnd type="none" w="med" len="med"/>
            </a:ln>
          </p:spPr>
        </p:sp>
        <p:sp>
          <p:nvSpPr>
            <p:cNvPr id="16409" name="Line 175"/>
            <p:cNvSpPr/>
            <p:nvPr/>
          </p:nvSpPr>
          <p:spPr>
            <a:xfrm>
              <a:off x="873" y="2236"/>
              <a:ext cx="1" cy="1"/>
            </a:xfrm>
            <a:prstGeom prst="line">
              <a:avLst/>
            </a:prstGeom>
            <a:ln w="0" cap="flat" cmpd="sng">
              <a:solidFill>
                <a:srgbClr val="000000"/>
              </a:solidFill>
              <a:prstDash val="solid"/>
              <a:headEnd type="none" w="med" len="med"/>
              <a:tailEnd type="none" w="med" len="med"/>
            </a:ln>
          </p:spPr>
        </p:sp>
        <p:sp>
          <p:nvSpPr>
            <p:cNvPr id="16410" name="Freeform 176"/>
            <p:cNvSpPr/>
            <p:nvPr/>
          </p:nvSpPr>
          <p:spPr>
            <a:xfrm>
              <a:off x="976" y="1777"/>
              <a:ext cx="844" cy="15"/>
            </a:xfrm>
            <a:custGeom>
              <a:avLst/>
              <a:gdLst>
                <a:gd name="txL" fmla="*/ 0 w 4221"/>
                <a:gd name="txT" fmla="*/ 0 h 76"/>
                <a:gd name="txR" fmla="*/ 4221 w 4221"/>
                <a:gd name="txB" fmla="*/ 76 h 76"/>
              </a:gdLst>
              <a:ahLst/>
              <a:cxnLst>
                <a:cxn ang="0">
                  <a:pos x="844" y="15"/>
                </a:cxn>
                <a:cxn ang="0">
                  <a:pos x="844" y="0"/>
                </a:cxn>
                <a:cxn ang="0">
                  <a:pos x="0" y="15"/>
                </a:cxn>
                <a:cxn ang="0">
                  <a:pos x="844" y="15"/>
                </a:cxn>
              </a:cxnLst>
              <a:rect l="txL" t="txT" r="txR" b="txB"/>
              <a:pathLst>
                <a:path w="4221" h="76">
                  <a:moveTo>
                    <a:pt x="4221" y="76"/>
                  </a:moveTo>
                  <a:lnTo>
                    <a:pt x="4221" y="0"/>
                  </a:lnTo>
                  <a:lnTo>
                    <a:pt x="0" y="76"/>
                  </a:lnTo>
                  <a:lnTo>
                    <a:pt x="4221" y="76"/>
                  </a:lnTo>
                  <a:close/>
                </a:path>
              </a:pathLst>
            </a:custGeom>
            <a:solidFill>
              <a:srgbClr val="FF0000">
                <a:alpha val="100000"/>
              </a:srgbClr>
            </a:solidFill>
            <a:ln w="9525">
              <a:noFill/>
            </a:ln>
          </p:spPr>
          <p:txBody>
            <a:bodyPr/>
            <a:lstStyle/>
            <a:p>
              <a:endParaRPr lang="zh-CN" altLang="en-US"/>
            </a:p>
          </p:txBody>
        </p:sp>
        <p:sp>
          <p:nvSpPr>
            <p:cNvPr id="16411" name="Freeform 177"/>
            <p:cNvSpPr/>
            <p:nvPr/>
          </p:nvSpPr>
          <p:spPr>
            <a:xfrm>
              <a:off x="976" y="1777"/>
              <a:ext cx="844" cy="15"/>
            </a:xfrm>
            <a:custGeom>
              <a:avLst/>
              <a:gdLst>
                <a:gd name="txL" fmla="*/ 0 w 4221"/>
                <a:gd name="txT" fmla="*/ 0 h 76"/>
                <a:gd name="txR" fmla="*/ 4221 w 4221"/>
                <a:gd name="txB" fmla="*/ 76 h 76"/>
              </a:gdLst>
              <a:ahLst/>
              <a:cxnLst>
                <a:cxn ang="0">
                  <a:pos x="844" y="0"/>
                </a:cxn>
                <a:cxn ang="0">
                  <a:pos x="0" y="15"/>
                </a:cxn>
                <a:cxn ang="0">
                  <a:pos x="0" y="0"/>
                </a:cxn>
                <a:cxn ang="0">
                  <a:pos x="844" y="0"/>
                </a:cxn>
              </a:cxnLst>
              <a:rect l="txL" t="txT" r="txR" b="txB"/>
              <a:pathLst>
                <a:path w="4221" h="76">
                  <a:moveTo>
                    <a:pt x="4221" y="0"/>
                  </a:moveTo>
                  <a:lnTo>
                    <a:pt x="0" y="76"/>
                  </a:lnTo>
                  <a:lnTo>
                    <a:pt x="0" y="0"/>
                  </a:lnTo>
                  <a:lnTo>
                    <a:pt x="4221" y="0"/>
                  </a:lnTo>
                  <a:close/>
                </a:path>
              </a:pathLst>
            </a:custGeom>
            <a:solidFill>
              <a:srgbClr val="FF0000">
                <a:alpha val="100000"/>
              </a:srgbClr>
            </a:solidFill>
            <a:ln w="9525">
              <a:noFill/>
            </a:ln>
          </p:spPr>
          <p:txBody>
            <a:bodyPr/>
            <a:lstStyle/>
            <a:p>
              <a:endParaRPr lang="zh-CN" altLang="en-US"/>
            </a:p>
          </p:txBody>
        </p:sp>
        <p:sp>
          <p:nvSpPr>
            <p:cNvPr id="16412" name="Rectangle 178"/>
            <p:cNvSpPr/>
            <p:nvPr/>
          </p:nvSpPr>
          <p:spPr>
            <a:xfrm>
              <a:off x="1156" y="1582"/>
              <a:ext cx="480" cy="144"/>
            </a:xfrm>
            <a:prstGeom prst="rect">
              <a:avLst/>
            </a:prstGeom>
            <a:noFill/>
            <a:ln w="9525">
              <a:noFill/>
            </a:ln>
          </p:spPr>
          <p:txBody>
            <a:bodyPr wrap="none" lIns="0" tIns="0" rIns="0" bIns="0">
              <a:spAutoFit/>
            </a:bodyPr>
            <a:lstStyle/>
            <a:p>
              <a:pPr algn="l"/>
              <a:r>
                <a:rPr lang="zh-CN" altLang="en-US" sz="1500" i="0" dirty="0">
                  <a:solidFill>
                    <a:srgbClr val="FF0000"/>
                  </a:solidFill>
                  <a:latin typeface="宋体" panose="02010600030101010101" pitchFamily="2" charset="-122"/>
                  <a:ea typeface="宋体" panose="02010600030101010101" pitchFamily="2" charset="-122"/>
                </a:rPr>
                <a:t>孔公差带</a:t>
              </a:r>
              <a:endParaRPr lang="zh-CN" altLang="en-US" sz="1800" i="0" dirty="0">
                <a:latin typeface="Arial" panose="020B0604020202020204" pitchFamily="34" charset="0"/>
                <a:ea typeface="宋体" panose="02010600030101010101" pitchFamily="2" charset="-122"/>
              </a:endParaRPr>
            </a:p>
          </p:txBody>
        </p:sp>
        <p:sp>
          <p:nvSpPr>
            <p:cNvPr id="16413" name="Rectangle 179"/>
            <p:cNvSpPr/>
            <p:nvPr/>
          </p:nvSpPr>
          <p:spPr>
            <a:xfrm>
              <a:off x="976" y="1777"/>
              <a:ext cx="844"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14" name="Freeform 180"/>
            <p:cNvSpPr/>
            <p:nvPr/>
          </p:nvSpPr>
          <p:spPr>
            <a:xfrm>
              <a:off x="1088" y="2341"/>
              <a:ext cx="619" cy="15"/>
            </a:xfrm>
            <a:custGeom>
              <a:avLst/>
              <a:gdLst>
                <a:gd name="txL" fmla="*/ 0 w 3097"/>
                <a:gd name="txT" fmla="*/ 0 h 75"/>
                <a:gd name="txR" fmla="*/ 3097 w 3097"/>
                <a:gd name="txB" fmla="*/ 75 h 75"/>
              </a:gdLst>
              <a:ahLst/>
              <a:cxnLst>
                <a:cxn ang="0">
                  <a:pos x="0" y="0"/>
                </a:cxn>
                <a:cxn ang="0">
                  <a:pos x="0" y="15"/>
                </a:cxn>
                <a:cxn ang="0">
                  <a:pos x="619" y="0"/>
                </a:cxn>
                <a:cxn ang="0">
                  <a:pos x="0" y="0"/>
                </a:cxn>
              </a:cxnLst>
              <a:rect l="txL" t="txT" r="txR" b="txB"/>
              <a:pathLst>
                <a:path w="3097" h="75">
                  <a:moveTo>
                    <a:pt x="0" y="0"/>
                  </a:moveTo>
                  <a:lnTo>
                    <a:pt x="0" y="75"/>
                  </a:lnTo>
                  <a:lnTo>
                    <a:pt x="3097" y="0"/>
                  </a:lnTo>
                  <a:lnTo>
                    <a:pt x="0" y="0"/>
                  </a:lnTo>
                  <a:close/>
                </a:path>
              </a:pathLst>
            </a:custGeom>
            <a:solidFill>
              <a:srgbClr val="0000FF">
                <a:alpha val="100000"/>
              </a:srgbClr>
            </a:solidFill>
            <a:ln w="9525">
              <a:noFill/>
            </a:ln>
          </p:spPr>
          <p:txBody>
            <a:bodyPr/>
            <a:lstStyle/>
            <a:p>
              <a:endParaRPr lang="zh-CN" altLang="en-US"/>
            </a:p>
          </p:txBody>
        </p:sp>
        <p:sp>
          <p:nvSpPr>
            <p:cNvPr id="16415" name="Freeform 181"/>
            <p:cNvSpPr/>
            <p:nvPr/>
          </p:nvSpPr>
          <p:spPr>
            <a:xfrm>
              <a:off x="1088" y="2341"/>
              <a:ext cx="619" cy="15"/>
            </a:xfrm>
            <a:custGeom>
              <a:avLst/>
              <a:gdLst>
                <a:gd name="txL" fmla="*/ 0 w 3097"/>
                <a:gd name="txT" fmla="*/ 0 h 75"/>
                <a:gd name="txR" fmla="*/ 3097 w 3097"/>
                <a:gd name="txB" fmla="*/ 75 h 75"/>
              </a:gdLst>
              <a:ahLst/>
              <a:cxnLst>
                <a:cxn ang="0">
                  <a:pos x="0" y="15"/>
                </a:cxn>
                <a:cxn ang="0">
                  <a:pos x="619" y="0"/>
                </a:cxn>
                <a:cxn ang="0">
                  <a:pos x="619" y="15"/>
                </a:cxn>
                <a:cxn ang="0">
                  <a:pos x="0" y="15"/>
                </a:cxn>
              </a:cxnLst>
              <a:rect l="txL" t="txT" r="txR" b="txB"/>
              <a:pathLst>
                <a:path w="3097" h="75">
                  <a:moveTo>
                    <a:pt x="0" y="75"/>
                  </a:moveTo>
                  <a:lnTo>
                    <a:pt x="3097" y="0"/>
                  </a:lnTo>
                  <a:lnTo>
                    <a:pt x="3097" y="75"/>
                  </a:lnTo>
                  <a:lnTo>
                    <a:pt x="0" y="75"/>
                  </a:lnTo>
                  <a:close/>
                </a:path>
              </a:pathLst>
            </a:custGeom>
            <a:solidFill>
              <a:srgbClr val="0000FF">
                <a:alpha val="100000"/>
              </a:srgbClr>
            </a:solidFill>
            <a:ln w="9525">
              <a:noFill/>
            </a:ln>
          </p:spPr>
          <p:txBody>
            <a:bodyPr/>
            <a:lstStyle/>
            <a:p>
              <a:endParaRPr lang="zh-CN" altLang="en-US"/>
            </a:p>
          </p:txBody>
        </p:sp>
        <p:sp>
          <p:nvSpPr>
            <p:cNvPr id="16416" name="Rectangle 182"/>
            <p:cNvSpPr/>
            <p:nvPr/>
          </p:nvSpPr>
          <p:spPr>
            <a:xfrm>
              <a:off x="1088" y="2341"/>
              <a:ext cx="619" cy="1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17" name="Freeform 183"/>
            <p:cNvSpPr/>
            <p:nvPr/>
          </p:nvSpPr>
          <p:spPr>
            <a:xfrm>
              <a:off x="1088" y="2115"/>
              <a:ext cx="619" cy="16"/>
            </a:xfrm>
            <a:custGeom>
              <a:avLst/>
              <a:gdLst>
                <a:gd name="txL" fmla="*/ 0 w 3097"/>
                <a:gd name="txT" fmla="*/ 0 h 76"/>
                <a:gd name="txR" fmla="*/ 3097 w 3097"/>
                <a:gd name="txB" fmla="*/ 76 h 76"/>
              </a:gdLst>
              <a:ahLst/>
              <a:cxnLst>
                <a:cxn ang="0">
                  <a:pos x="619" y="16"/>
                </a:cxn>
                <a:cxn ang="0">
                  <a:pos x="619" y="0"/>
                </a:cxn>
                <a:cxn ang="0">
                  <a:pos x="0" y="16"/>
                </a:cxn>
                <a:cxn ang="0">
                  <a:pos x="619" y="16"/>
                </a:cxn>
              </a:cxnLst>
              <a:rect l="txL" t="txT" r="txR" b="txB"/>
              <a:pathLst>
                <a:path w="3097" h="76">
                  <a:moveTo>
                    <a:pt x="3097" y="76"/>
                  </a:moveTo>
                  <a:lnTo>
                    <a:pt x="3097" y="0"/>
                  </a:lnTo>
                  <a:lnTo>
                    <a:pt x="0" y="76"/>
                  </a:lnTo>
                  <a:lnTo>
                    <a:pt x="3097" y="76"/>
                  </a:lnTo>
                  <a:close/>
                </a:path>
              </a:pathLst>
            </a:custGeom>
            <a:solidFill>
              <a:srgbClr val="0000FF">
                <a:alpha val="100000"/>
              </a:srgbClr>
            </a:solidFill>
            <a:ln w="9525">
              <a:noFill/>
            </a:ln>
          </p:spPr>
          <p:txBody>
            <a:bodyPr/>
            <a:lstStyle/>
            <a:p>
              <a:endParaRPr lang="zh-CN" altLang="en-US"/>
            </a:p>
          </p:txBody>
        </p:sp>
        <p:sp>
          <p:nvSpPr>
            <p:cNvPr id="16418" name="Freeform 184"/>
            <p:cNvSpPr/>
            <p:nvPr/>
          </p:nvSpPr>
          <p:spPr>
            <a:xfrm>
              <a:off x="1088" y="2115"/>
              <a:ext cx="619" cy="16"/>
            </a:xfrm>
            <a:custGeom>
              <a:avLst/>
              <a:gdLst>
                <a:gd name="txL" fmla="*/ 0 w 3097"/>
                <a:gd name="txT" fmla="*/ 0 h 76"/>
                <a:gd name="txR" fmla="*/ 3097 w 3097"/>
                <a:gd name="txB" fmla="*/ 76 h 76"/>
              </a:gdLst>
              <a:ahLst/>
              <a:cxnLst>
                <a:cxn ang="0">
                  <a:pos x="619" y="0"/>
                </a:cxn>
                <a:cxn ang="0">
                  <a:pos x="0" y="16"/>
                </a:cxn>
                <a:cxn ang="0">
                  <a:pos x="0" y="0"/>
                </a:cxn>
                <a:cxn ang="0">
                  <a:pos x="619" y="0"/>
                </a:cxn>
              </a:cxnLst>
              <a:rect l="txL" t="txT" r="txR" b="txB"/>
              <a:pathLst>
                <a:path w="3097" h="76">
                  <a:moveTo>
                    <a:pt x="3097" y="0"/>
                  </a:moveTo>
                  <a:lnTo>
                    <a:pt x="0" y="76"/>
                  </a:lnTo>
                  <a:lnTo>
                    <a:pt x="0" y="0"/>
                  </a:lnTo>
                  <a:lnTo>
                    <a:pt x="3097" y="0"/>
                  </a:lnTo>
                  <a:close/>
                </a:path>
              </a:pathLst>
            </a:custGeom>
            <a:solidFill>
              <a:srgbClr val="0000FF">
                <a:alpha val="100000"/>
              </a:srgbClr>
            </a:solidFill>
            <a:ln w="9525">
              <a:noFill/>
            </a:ln>
          </p:spPr>
          <p:txBody>
            <a:bodyPr/>
            <a:lstStyle/>
            <a:p>
              <a:endParaRPr lang="zh-CN" altLang="en-US"/>
            </a:p>
          </p:txBody>
        </p:sp>
        <p:sp>
          <p:nvSpPr>
            <p:cNvPr id="16419" name="Rectangle 185"/>
            <p:cNvSpPr/>
            <p:nvPr/>
          </p:nvSpPr>
          <p:spPr>
            <a:xfrm>
              <a:off x="1170" y="2153"/>
              <a:ext cx="480" cy="144"/>
            </a:xfrm>
            <a:prstGeom prst="rect">
              <a:avLst/>
            </a:prstGeom>
            <a:noFill/>
            <a:ln w="9525">
              <a:noFill/>
            </a:ln>
          </p:spPr>
          <p:txBody>
            <a:bodyPr wrap="none" lIns="0" tIns="0" rIns="0" bIns="0">
              <a:spAutoFit/>
            </a:bodyPr>
            <a:lstStyle/>
            <a:p>
              <a:pPr algn="l"/>
              <a:r>
                <a:rPr lang="zh-CN" altLang="en-US" sz="1500" i="0" dirty="0">
                  <a:solidFill>
                    <a:srgbClr val="0000FF"/>
                  </a:solidFill>
                  <a:latin typeface="宋体" panose="02010600030101010101" pitchFamily="2" charset="-122"/>
                  <a:ea typeface="宋体" panose="02010600030101010101" pitchFamily="2" charset="-122"/>
                </a:rPr>
                <a:t>轴公差带</a:t>
              </a:r>
              <a:endParaRPr lang="zh-CN" altLang="en-US" sz="1800" i="0" dirty="0">
                <a:latin typeface="Arial" panose="020B0604020202020204" pitchFamily="34" charset="0"/>
                <a:ea typeface="宋体" panose="02010600030101010101" pitchFamily="2" charset="-122"/>
              </a:endParaRPr>
            </a:p>
          </p:txBody>
        </p:sp>
        <p:sp>
          <p:nvSpPr>
            <p:cNvPr id="16420" name="Rectangle 186"/>
            <p:cNvSpPr/>
            <p:nvPr/>
          </p:nvSpPr>
          <p:spPr>
            <a:xfrm rot="-5400000">
              <a:off x="545" y="1684"/>
              <a:ext cx="480" cy="144"/>
            </a:xfrm>
            <a:prstGeom prst="rect">
              <a:avLst/>
            </a:prstGeom>
            <a:noFill/>
            <a:ln w="9525">
              <a:noFill/>
            </a:ln>
          </p:spPr>
          <p:txBody>
            <a:bodyPr wrap="none" lIns="0" tIns="0" rIns="0" bIns="0">
              <a:spAutoFit/>
            </a:bodyPr>
            <a:lstStyle/>
            <a:p>
              <a:pPr algn="l"/>
              <a:r>
                <a:rPr lang="zh-CN" altLang="en-US" sz="1500" i="0" dirty="0">
                  <a:solidFill>
                    <a:srgbClr val="000000"/>
                  </a:solidFill>
                  <a:latin typeface="宋体" panose="02010600030101010101" pitchFamily="2" charset="-122"/>
                  <a:ea typeface="宋体" panose="02010600030101010101" pitchFamily="2" charset="-122"/>
                </a:rPr>
                <a:t>最大过盈</a:t>
              </a:r>
              <a:endParaRPr lang="zh-CN" altLang="en-US" sz="1800" i="0" dirty="0">
                <a:latin typeface="Arial" panose="020B0604020202020204" pitchFamily="34" charset="0"/>
                <a:ea typeface="宋体" panose="02010600030101010101" pitchFamily="2" charset="-122"/>
              </a:endParaRPr>
            </a:p>
          </p:txBody>
        </p:sp>
        <p:sp>
          <p:nvSpPr>
            <p:cNvPr id="16421" name="Rectangle 187"/>
            <p:cNvSpPr/>
            <p:nvPr/>
          </p:nvSpPr>
          <p:spPr>
            <a:xfrm>
              <a:off x="1088" y="2115"/>
              <a:ext cx="619" cy="16"/>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22" name="Freeform 188"/>
            <p:cNvSpPr/>
            <p:nvPr/>
          </p:nvSpPr>
          <p:spPr>
            <a:xfrm>
              <a:off x="973" y="2228"/>
              <a:ext cx="115" cy="15"/>
            </a:xfrm>
            <a:custGeom>
              <a:avLst/>
              <a:gdLst>
                <a:gd name="txL" fmla="*/ 0 w 575"/>
                <a:gd name="txT" fmla="*/ 0 h 75"/>
                <a:gd name="txR" fmla="*/ 575 w 575"/>
                <a:gd name="txB" fmla="*/ 75 h 75"/>
              </a:gdLst>
              <a:ahLst/>
              <a:cxnLst>
                <a:cxn ang="0">
                  <a:pos x="0" y="0"/>
                </a:cxn>
                <a:cxn ang="0">
                  <a:pos x="0" y="15"/>
                </a:cxn>
                <a:cxn ang="0">
                  <a:pos x="115" y="0"/>
                </a:cxn>
                <a:cxn ang="0">
                  <a:pos x="0" y="0"/>
                </a:cxn>
              </a:cxnLst>
              <a:rect l="txL" t="txT" r="txR" b="txB"/>
              <a:pathLst>
                <a:path w="575" h="75">
                  <a:moveTo>
                    <a:pt x="0" y="0"/>
                  </a:moveTo>
                  <a:lnTo>
                    <a:pt x="0" y="75"/>
                  </a:lnTo>
                  <a:lnTo>
                    <a:pt x="575" y="0"/>
                  </a:lnTo>
                  <a:lnTo>
                    <a:pt x="0" y="0"/>
                  </a:lnTo>
                  <a:close/>
                </a:path>
              </a:pathLst>
            </a:custGeom>
            <a:solidFill>
              <a:srgbClr val="FF0000">
                <a:alpha val="100000"/>
              </a:srgbClr>
            </a:solidFill>
            <a:ln w="9525">
              <a:noFill/>
            </a:ln>
          </p:spPr>
          <p:txBody>
            <a:bodyPr/>
            <a:lstStyle/>
            <a:p>
              <a:endParaRPr lang="zh-CN" altLang="en-US"/>
            </a:p>
          </p:txBody>
        </p:sp>
        <p:sp>
          <p:nvSpPr>
            <p:cNvPr id="16423" name="Freeform 189"/>
            <p:cNvSpPr/>
            <p:nvPr/>
          </p:nvSpPr>
          <p:spPr>
            <a:xfrm>
              <a:off x="973" y="2228"/>
              <a:ext cx="115" cy="15"/>
            </a:xfrm>
            <a:custGeom>
              <a:avLst/>
              <a:gdLst>
                <a:gd name="txL" fmla="*/ 0 w 575"/>
                <a:gd name="txT" fmla="*/ 0 h 75"/>
                <a:gd name="txR" fmla="*/ 575 w 575"/>
                <a:gd name="txB" fmla="*/ 75 h 75"/>
              </a:gdLst>
              <a:ahLst/>
              <a:cxnLst>
                <a:cxn ang="0">
                  <a:pos x="0" y="15"/>
                </a:cxn>
                <a:cxn ang="0">
                  <a:pos x="115" y="0"/>
                </a:cxn>
                <a:cxn ang="0">
                  <a:pos x="115" y="15"/>
                </a:cxn>
                <a:cxn ang="0">
                  <a:pos x="0" y="15"/>
                </a:cxn>
              </a:cxnLst>
              <a:rect l="txL" t="txT" r="txR" b="txB"/>
              <a:pathLst>
                <a:path w="575" h="75">
                  <a:moveTo>
                    <a:pt x="0" y="75"/>
                  </a:moveTo>
                  <a:lnTo>
                    <a:pt x="575" y="0"/>
                  </a:lnTo>
                  <a:lnTo>
                    <a:pt x="575" y="75"/>
                  </a:lnTo>
                  <a:lnTo>
                    <a:pt x="0" y="75"/>
                  </a:lnTo>
                  <a:close/>
                </a:path>
              </a:pathLst>
            </a:custGeom>
            <a:solidFill>
              <a:srgbClr val="FF0000">
                <a:alpha val="100000"/>
              </a:srgbClr>
            </a:solidFill>
            <a:ln w="9525">
              <a:noFill/>
            </a:ln>
          </p:spPr>
          <p:txBody>
            <a:bodyPr/>
            <a:lstStyle/>
            <a:p>
              <a:endParaRPr lang="zh-CN" altLang="en-US"/>
            </a:p>
          </p:txBody>
        </p:sp>
        <p:sp>
          <p:nvSpPr>
            <p:cNvPr id="16424" name="Rectangle 190"/>
            <p:cNvSpPr/>
            <p:nvPr/>
          </p:nvSpPr>
          <p:spPr>
            <a:xfrm>
              <a:off x="973" y="2228"/>
              <a:ext cx="115" cy="15"/>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25" name="Freeform 191"/>
            <p:cNvSpPr/>
            <p:nvPr/>
          </p:nvSpPr>
          <p:spPr>
            <a:xfrm>
              <a:off x="968" y="1785"/>
              <a:ext cx="15" cy="451"/>
            </a:xfrm>
            <a:custGeom>
              <a:avLst/>
              <a:gdLst>
                <a:gd name="txL" fmla="*/ 0 w 75"/>
                <a:gd name="txT" fmla="*/ 0 h 2254"/>
                <a:gd name="txR" fmla="*/ 75 w 75"/>
                <a:gd name="txB" fmla="*/ 2254 h 2254"/>
              </a:gdLst>
              <a:ahLst/>
              <a:cxnLst>
                <a:cxn ang="0">
                  <a:pos x="15" y="0"/>
                </a:cxn>
                <a:cxn ang="0">
                  <a:pos x="0" y="0"/>
                </a:cxn>
                <a:cxn ang="0">
                  <a:pos x="15" y="451"/>
                </a:cxn>
                <a:cxn ang="0">
                  <a:pos x="15" y="0"/>
                </a:cxn>
              </a:cxnLst>
              <a:rect l="txL" t="txT" r="txR" b="txB"/>
              <a:pathLst>
                <a:path w="75" h="2254">
                  <a:moveTo>
                    <a:pt x="75" y="0"/>
                  </a:moveTo>
                  <a:lnTo>
                    <a:pt x="0" y="0"/>
                  </a:lnTo>
                  <a:lnTo>
                    <a:pt x="75" y="2254"/>
                  </a:lnTo>
                  <a:lnTo>
                    <a:pt x="75" y="0"/>
                  </a:lnTo>
                  <a:close/>
                </a:path>
              </a:pathLst>
            </a:custGeom>
            <a:solidFill>
              <a:srgbClr val="FF0000">
                <a:alpha val="100000"/>
              </a:srgbClr>
            </a:solidFill>
            <a:ln w="9525">
              <a:noFill/>
            </a:ln>
          </p:spPr>
          <p:txBody>
            <a:bodyPr/>
            <a:lstStyle/>
            <a:p>
              <a:endParaRPr lang="zh-CN" altLang="en-US"/>
            </a:p>
          </p:txBody>
        </p:sp>
        <p:sp>
          <p:nvSpPr>
            <p:cNvPr id="16426" name="Freeform 192"/>
            <p:cNvSpPr/>
            <p:nvPr/>
          </p:nvSpPr>
          <p:spPr>
            <a:xfrm>
              <a:off x="968" y="1785"/>
              <a:ext cx="15" cy="451"/>
            </a:xfrm>
            <a:custGeom>
              <a:avLst/>
              <a:gdLst>
                <a:gd name="txL" fmla="*/ 0 w 75"/>
                <a:gd name="txT" fmla="*/ 0 h 2254"/>
                <a:gd name="txR" fmla="*/ 75 w 75"/>
                <a:gd name="txB" fmla="*/ 2254 h 2254"/>
              </a:gdLst>
              <a:ahLst/>
              <a:cxnLst>
                <a:cxn ang="0">
                  <a:pos x="0" y="0"/>
                </a:cxn>
                <a:cxn ang="0">
                  <a:pos x="15" y="451"/>
                </a:cxn>
                <a:cxn ang="0">
                  <a:pos x="0" y="451"/>
                </a:cxn>
                <a:cxn ang="0">
                  <a:pos x="0" y="0"/>
                </a:cxn>
              </a:cxnLst>
              <a:rect l="txL" t="txT" r="txR" b="txB"/>
              <a:pathLst>
                <a:path w="75" h="2254">
                  <a:moveTo>
                    <a:pt x="0" y="0"/>
                  </a:moveTo>
                  <a:lnTo>
                    <a:pt x="75" y="2254"/>
                  </a:lnTo>
                  <a:lnTo>
                    <a:pt x="0" y="2254"/>
                  </a:lnTo>
                  <a:lnTo>
                    <a:pt x="0" y="0"/>
                  </a:lnTo>
                  <a:close/>
                </a:path>
              </a:pathLst>
            </a:custGeom>
            <a:solidFill>
              <a:srgbClr val="FF0000">
                <a:alpha val="100000"/>
              </a:srgbClr>
            </a:solidFill>
            <a:ln w="9525">
              <a:noFill/>
            </a:ln>
          </p:spPr>
          <p:txBody>
            <a:bodyPr/>
            <a:lstStyle/>
            <a:p>
              <a:endParaRPr lang="zh-CN" altLang="en-US"/>
            </a:p>
          </p:txBody>
        </p:sp>
        <p:sp>
          <p:nvSpPr>
            <p:cNvPr id="16427" name="Rectangle 193"/>
            <p:cNvSpPr/>
            <p:nvPr/>
          </p:nvSpPr>
          <p:spPr>
            <a:xfrm>
              <a:off x="968"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28" name="Line 194"/>
            <p:cNvSpPr/>
            <p:nvPr/>
          </p:nvSpPr>
          <p:spPr>
            <a:xfrm flipH="1">
              <a:off x="641" y="2236"/>
              <a:ext cx="185" cy="1"/>
            </a:xfrm>
            <a:prstGeom prst="line">
              <a:avLst/>
            </a:prstGeom>
            <a:ln w="28575" cap="flat" cmpd="sng">
              <a:solidFill>
                <a:srgbClr val="0000FF"/>
              </a:solidFill>
              <a:prstDash val="solid"/>
              <a:headEnd type="none" w="med" len="med"/>
              <a:tailEnd type="none" w="med" len="med"/>
            </a:ln>
          </p:spPr>
        </p:sp>
        <p:sp>
          <p:nvSpPr>
            <p:cNvPr id="16429" name="Freeform 195"/>
            <p:cNvSpPr/>
            <p:nvPr/>
          </p:nvSpPr>
          <p:spPr>
            <a:xfrm>
              <a:off x="1080" y="2123"/>
              <a:ext cx="16" cy="225"/>
            </a:xfrm>
            <a:custGeom>
              <a:avLst/>
              <a:gdLst>
                <a:gd name="txL" fmla="*/ 0 w 76"/>
                <a:gd name="txT" fmla="*/ 0 h 1126"/>
                <a:gd name="txR" fmla="*/ 76 w 76"/>
                <a:gd name="txB" fmla="*/ 1126 h 1126"/>
              </a:gdLst>
              <a:ahLst/>
              <a:cxnLst>
                <a:cxn ang="0">
                  <a:pos x="16" y="0"/>
                </a:cxn>
                <a:cxn ang="0">
                  <a:pos x="0" y="0"/>
                </a:cxn>
                <a:cxn ang="0">
                  <a:pos x="16" y="225"/>
                </a:cxn>
                <a:cxn ang="0">
                  <a:pos x="16" y="0"/>
                </a:cxn>
              </a:cxnLst>
              <a:rect l="txL" t="txT" r="txR" b="txB"/>
              <a:pathLst>
                <a:path w="76" h="1126">
                  <a:moveTo>
                    <a:pt x="76" y="0"/>
                  </a:moveTo>
                  <a:lnTo>
                    <a:pt x="0" y="0"/>
                  </a:lnTo>
                  <a:lnTo>
                    <a:pt x="76" y="1126"/>
                  </a:lnTo>
                  <a:lnTo>
                    <a:pt x="76" y="0"/>
                  </a:lnTo>
                  <a:close/>
                </a:path>
              </a:pathLst>
            </a:custGeom>
            <a:solidFill>
              <a:srgbClr val="0000FF">
                <a:alpha val="100000"/>
              </a:srgbClr>
            </a:solidFill>
            <a:ln w="9525">
              <a:noFill/>
            </a:ln>
          </p:spPr>
          <p:txBody>
            <a:bodyPr/>
            <a:lstStyle/>
            <a:p>
              <a:endParaRPr lang="zh-CN" altLang="en-US"/>
            </a:p>
          </p:txBody>
        </p:sp>
        <p:sp>
          <p:nvSpPr>
            <p:cNvPr id="16430" name="Freeform 196"/>
            <p:cNvSpPr/>
            <p:nvPr/>
          </p:nvSpPr>
          <p:spPr>
            <a:xfrm>
              <a:off x="1080" y="2123"/>
              <a:ext cx="16" cy="225"/>
            </a:xfrm>
            <a:custGeom>
              <a:avLst/>
              <a:gdLst>
                <a:gd name="txL" fmla="*/ 0 w 76"/>
                <a:gd name="txT" fmla="*/ 0 h 1126"/>
                <a:gd name="txR" fmla="*/ 76 w 76"/>
                <a:gd name="txB" fmla="*/ 1126 h 1126"/>
              </a:gdLst>
              <a:ahLst/>
              <a:cxnLst>
                <a:cxn ang="0">
                  <a:pos x="0" y="0"/>
                </a:cxn>
                <a:cxn ang="0">
                  <a:pos x="16" y="225"/>
                </a:cxn>
                <a:cxn ang="0">
                  <a:pos x="0" y="225"/>
                </a:cxn>
                <a:cxn ang="0">
                  <a:pos x="0" y="0"/>
                </a:cxn>
              </a:cxnLst>
              <a:rect l="txL" t="txT" r="txR" b="txB"/>
              <a:pathLst>
                <a:path w="76" h="1126">
                  <a:moveTo>
                    <a:pt x="0" y="0"/>
                  </a:moveTo>
                  <a:lnTo>
                    <a:pt x="76" y="1126"/>
                  </a:lnTo>
                  <a:lnTo>
                    <a:pt x="0" y="1126"/>
                  </a:lnTo>
                  <a:lnTo>
                    <a:pt x="0" y="0"/>
                  </a:lnTo>
                  <a:close/>
                </a:path>
              </a:pathLst>
            </a:custGeom>
            <a:solidFill>
              <a:srgbClr val="0000FF">
                <a:alpha val="100000"/>
              </a:srgbClr>
            </a:solidFill>
            <a:ln w="9525">
              <a:noFill/>
            </a:ln>
          </p:spPr>
          <p:txBody>
            <a:bodyPr/>
            <a:lstStyle/>
            <a:p>
              <a:endParaRPr lang="zh-CN" altLang="en-US"/>
            </a:p>
          </p:txBody>
        </p:sp>
        <p:sp>
          <p:nvSpPr>
            <p:cNvPr id="16431" name="Rectangle 197"/>
            <p:cNvSpPr/>
            <p:nvPr/>
          </p:nvSpPr>
          <p:spPr>
            <a:xfrm>
              <a:off x="1080" y="2123"/>
              <a:ext cx="16" cy="22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32" name="Rectangle 198"/>
            <p:cNvSpPr/>
            <p:nvPr/>
          </p:nvSpPr>
          <p:spPr>
            <a:xfrm rot="-5400000">
              <a:off x="1810" y="1992"/>
              <a:ext cx="480" cy="144"/>
            </a:xfrm>
            <a:prstGeom prst="rect">
              <a:avLst/>
            </a:prstGeom>
            <a:noFill/>
            <a:ln w="9525">
              <a:noFill/>
            </a:ln>
          </p:spPr>
          <p:txBody>
            <a:bodyPr wrap="none" lIns="0" tIns="0" rIns="0" bIns="0">
              <a:spAutoFit/>
            </a:bodyPr>
            <a:lstStyle/>
            <a:p>
              <a:pPr algn="l"/>
              <a:r>
                <a:rPr lang="zh-CN" altLang="en-US" sz="1500" i="0" dirty="0">
                  <a:solidFill>
                    <a:schemeClr val="accent2"/>
                  </a:solidFill>
                  <a:latin typeface="宋体" panose="02010600030101010101" pitchFamily="2" charset="-122"/>
                  <a:ea typeface="宋体" panose="02010600030101010101" pitchFamily="2" charset="-122"/>
                </a:rPr>
                <a:t>最大间隙</a:t>
              </a:r>
              <a:endParaRPr lang="zh-CN" altLang="en-US" sz="1800" i="0" dirty="0">
                <a:solidFill>
                  <a:schemeClr val="accent2"/>
                </a:solidFill>
                <a:latin typeface="Arial" panose="020B0604020202020204" pitchFamily="34" charset="0"/>
                <a:ea typeface="宋体" panose="02010600030101010101" pitchFamily="2" charset="-122"/>
              </a:endParaRPr>
            </a:p>
          </p:txBody>
        </p:sp>
        <p:sp>
          <p:nvSpPr>
            <p:cNvPr id="16433" name="Line 199"/>
            <p:cNvSpPr/>
            <p:nvPr/>
          </p:nvSpPr>
          <p:spPr>
            <a:xfrm flipH="1" flipV="1">
              <a:off x="1088" y="2347"/>
              <a:ext cx="1" cy="1"/>
            </a:xfrm>
            <a:prstGeom prst="line">
              <a:avLst/>
            </a:prstGeom>
            <a:ln w="0" cap="flat" cmpd="sng">
              <a:solidFill>
                <a:srgbClr val="000000"/>
              </a:solidFill>
              <a:prstDash val="solid"/>
              <a:headEnd type="none" w="med" len="med"/>
              <a:tailEnd type="none" w="med" len="med"/>
            </a:ln>
          </p:spPr>
        </p:sp>
        <p:sp>
          <p:nvSpPr>
            <p:cNvPr id="16434" name="Line 200"/>
            <p:cNvSpPr/>
            <p:nvPr/>
          </p:nvSpPr>
          <p:spPr>
            <a:xfrm>
              <a:off x="2140" y="1898"/>
              <a:ext cx="1" cy="338"/>
            </a:xfrm>
            <a:prstGeom prst="line">
              <a:avLst/>
            </a:prstGeom>
            <a:ln w="0" cap="flat" cmpd="sng">
              <a:solidFill>
                <a:srgbClr val="000000"/>
              </a:solidFill>
              <a:prstDash val="solid"/>
              <a:headEnd type="none" w="med" len="med"/>
              <a:tailEnd type="none" w="med" len="med"/>
            </a:ln>
          </p:spPr>
        </p:sp>
        <p:sp>
          <p:nvSpPr>
            <p:cNvPr id="16435" name="Freeform 201"/>
            <p:cNvSpPr/>
            <p:nvPr/>
          </p:nvSpPr>
          <p:spPr>
            <a:xfrm>
              <a:off x="1812" y="1785"/>
              <a:ext cx="15" cy="451"/>
            </a:xfrm>
            <a:custGeom>
              <a:avLst/>
              <a:gdLst>
                <a:gd name="txL" fmla="*/ 0 w 75"/>
                <a:gd name="txT" fmla="*/ 0 h 2254"/>
                <a:gd name="txR" fmla="*/ 75 w 75"/>
                <a:gd name="txB" fmla="*/ 2254 h 2254"/>
              </a:gdLst>
              <a:ahLst/>
              <a:cxnLst>
                <a:cxn ang="0">
                  <a:pos x="15" y="0"/>
                </a:cxn>
                <a:cxn ang="0">
                  <a:pos x="0" y="0"/>
                </a:cxn>
                <a:cxn ang="0">
                  <a:pos x="15" y="451"/>
                </a:cxn>
                <a:cxn ang="0">
                  <a:pos x="15" y="0"/>
                </a:cxn>
              </a:cxnLst>
              <a:rect l="txL" t="txT" r="txR" b="txB"/>
              <a:pathLst>
                <a:path w="75" h="2254">
                  <a:moveTo>
                    <a:pt x="75" y="0"/>
                  </a:moveTo>
                  <a:lnTo>
                    <a:pt x="0" y="0"/>
                  </a:lnTo>
                  <a:lnTo>
                    <a:pt x="75" y="2254"/>
                  </a:lnTo>
                  <a:lnTo>
                    <a:pt x="75" y="0"/>
                  </a:lnTo>
                  <a:close/>
                </a:path>
              </a:pathLst>
            </a:custGeom>
            <a:solidFill>
              <a:srgbClr val="FF0000">
                <a:alpha val="100000"/>
              </a:srgbClr>
            </a:solidFill>
            <a:ln w="9525">
              <a:noFill/>
            </a:ln>
          </p:spPr>
          <p:txBody>
            <a:bodyPr/>
            <a:lstStyle/>
            <a:p>
              <a:endParaRPr lang="zh-CN" altLang="en-US"/>
            </a:p>
          </p:txBody>
        </p:sp>
        <p:sp>
          <p:nvSpPr>
            <p:cNvPr id="16436" name="Freeform 202"/>
            <p:cNvSpPr/>
            <p:nvPr/>
          </p:nvSpPr>
          <p:spPr>
            <a:xfrm>
              <a:off x="1812" y="1785"/>
              <a:ext cx="15" cy="451"/>
            </a:xfrm>
            <a:custGeom>
              <a:avLst/>
              <a:gdLst>
                <a:gd name="txL" fmla="*/ 0 w 75"/>
                <a:gd name="txT" fmla="*/ 0 h 2254"/>
                <a:gd name="txR" fmla="*/ 75 w 75"/>
                <a:gd name="txB" fmla="*/ 2254 h 2254"/>
              </a:gdLst>
              <a:ahLst/>
              <a:cxnLst>
                <a:cxn ang="0">
                  <a:pos x="0" y="0"/>
                </a:cxn>
                <a:cxn ang="0">
                  <a:pos x="15" y="451"/>
                </a:cxn>
                <a:cxn ang="0">
                  <a:pos x="0" y="451"/>
                </a:cxn>
                <a:cxn ang="0">
                  <a:pos x="0" y="0"/>
                </a:cxn>
              </a:cxnLst>
              <a:rect l="txL" t="txT" r="txR" b="txB"/>
              <a:pathLst>
                <a:path w="75" h="2254">
                  <a:moveTo>
                    <a:pt x="0" y="0"/>
                  </a:moveTo>
                  <a:lnTo>
                    <a:pt x="75" y="2254"/>
                  </a:lnTo>
                  <a:lnTo>
                    <a:pt x="0" y="2254"/>
                  </a:lnTo>
                  <a:lnTo>
                    <a:pt x="0" y="0"/>
                  </a:lnTo>
                  <a:close/>
                </a:path>
              </a:pathLst>
            </a:custGeom>
            <a:solidFill>
              <a:srgbClr val="FF0000">
                <a:alpha val="100000"/>
              </a:srgbClr>
            </a:solidFill>
            <a:ln w="9525">
              <a:noFill/>
            </a:ln>
          </p:spPr>
          <p:txBody>
            <a:bodyPr/>
            <a:lstStyle/>
            <a:p>
              <a:endParaRPr lang="zh-CN" altLang="en-US"/>
            </a:p>
          </p:txBody>
        </p:sp>
        <p:sp>
          <p:nvSpPr>
            <p:cNvPr id="16437" name="Rectangle 203"/>
            <p:cNvSpPr/>
            <p:nvPr/>
          </p:nvSpPr>
          <p:spPr>
            <a:xfrm>
              <a:off x="1812" y="1785"/>
              <a:ext cx="15" cy="45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38" name="Line 204"/>
            <p:cNvSpPr/>
            <p:nvPr/>
          </p:nvSpPr>
          <p:spPr>
            <a:xfrm>
              <a:off x="1710" y="2348"/>
              <a:ext cx="477" cy="1"/>
            </a:xfrm>
            <a:prstGeom prst="line">
              <a:avLst/>
            </a:prstGeom>
            <a:ln w="0" cap="flat" cmpd="sng">
              <a:solidFill>
                <a:srgbClr val="000000"/>
              </a:solidFill>
              <a:prstDash val="solid"/>
              <a:headEnd type="none" w="med" len="med"/>
              <a:tailEnd type="none" w="med" len="med"/>
            </a:ln>
          </p:spPr>
        </p:sp>
        <p:sp>
          <p:nvSpPr>
            <p:cNvPr id="16439" name="Freeform 205"/>
            <p:cNvSpPr/>
            <p:nvPr/>
          </p:nvSpPr>
          <p:spPr>
            <a:xfrm>
              <a:off x="1700" y="2123"/>
              <a:ext cx="15" cy="225"/>
            </a:xfrm>
            <a:custGeom>
              <a:avLst/>
              <a:gdLst>
                <a:gd name="txL" fmla="*/ 0 w 75"/>
                <a:gd name="txT" fmla="*/ 0 h 1126"/>
                <a:gd name="txR" fmla="*/ 75 w 75"/>
                <a:gd name="txB" fmla="*/ 1126 h 1126"/>
              </a:gdLst>
              <a:ahLst/>
              <a:cxnLst>
                <a:cxn ang="0">
                  <a:pos x="0" y="225"/>
                </a:cxn>
                <a:cxn ang="0">
                  <a:pos x="15" y="225"/>
                </a:cxn>
                <a:cxn ang="0">
                  <a:pos x="0" y="0"/>
                </a:cxn>
                <a:cxn ang="0">
                  <a:pos x="0" y="225"/>
                </a:cxn>
              </a:cxnLst>
              <a:rect l="txL" t="txT" r="txR" b="txB"/>
              <a:pathLst>
                <a:path w="75" h="1126">
                  <a:moveTo>
                    <a:pt x="0" y="1126"/>
                  </a:moveTo>
                  <a:lnTo>
                    <a:pt x="75" y="1126"/>
                  </a:lnTo>
                  <a:lnTo>
                    <a:pt x="0" y="0"/>
                  </a:lnTo>
                  <a:lnTo>
                    <a:pt x="0" y="1126"/>
                  </a:lnTo>
                  <a:close/>
                </a:path>
              </a:pathLst>
            </a:custGeom>
            <a:solidFill>
              <a:srgbClr val="0000FF">
                <a:alpha val="100000"/>
              </a:srgbClr>
            </a:solidFill>
            <a:ln w="9525">
              <a:noFill/>
            </a:ln>
          </p:spPr>
          <p:txBody>
            <a:bodyPr/>
            <a:lstStyle/>
            <a:p>
              <a:endParaRPr lang="zh-CN" altLang="en-US"/>
            </a:p>
          </p:txBody>
        </p:sp>
        <p:sp>
          <p:nvSpPr>
            <p:cNvPr id="16440" name="Freeform 206"/>
            <p:cNvSpPr/>
            <p:nvPr/>
          </p:nvSpPr>
          <p:spPr>
            <a:xfrm>
              <a:off x="1700" y="2123"/>
              <a:ext cx="15" cy="225"/>
            </a:xfrm>
            <a:custGeom>
              <a:avLst/>
              <a:gdLst>
                <a:gd name="txL" fmla="*/ 0 w 75"/>
                <a:gd name="txT" fmla="*/ 0 h 1126"/>
                <a:gd name="txR" fmla="*/ 75 w 75"/>
                <a:gd name="txB" fmla="*/ 1126 h 1126"/>
              </a:gdLst>
              <a:ahLst/>
              <a:cxnLst>
                <a:cxn ang="0">
                  <a:pos x="15" y="225"/>
                </a:cxn>
                <a:cxn ang="0">
                  <a:pos x="0" y="0"/>
                </a:cxn>
                <a:cxn ang="0">
                  <a:pos x="15" y="0"/>
                </a:cxn>
                <a:cxn ang="0">
                  <a:pos x="15" y="225"/>
                </a:cxn>
              </a:cxnLst>
              <a:rect l="txL" t="txT" r="txR" b="txB"/>
              <a:pathLst>
                <a:path w="75" h="1126">
                  <a:moveTo>
                    <a:pt x="75" y="1126"/>
                  </a:moveTo>
                  <a:lnTo>
                    <a:pt x="0" y="0"/>
                  </a:lnTo>
                  <a:lnTo>
                    <a:pt x="75" y="0"/>
                  </a:lnTo>
                  <a:lnTo>
                    <a:pt x="75" y="1126"/>
                  </a:lnTo>
                  <a:close/>
                </a:path>
              </a:pathLst>
            </a:custGeom>
            <a:solidFill>
              <a:srgbClr val="0000FF">
                <a:alpha val="100000"/>
              </a:srgbClr>
            </a:solidFill>
            <a:ln w="9525">
              <a:noFill/>
            </a:ln>
          </p:spPr>
          <p:txBody>
            <a:bodyPr/>
            <a:lstStyle/>
            <a:p>
              <a:endParaRPr lang="zh-CN" altLang="en-US"/>
            </a:p>
          </p:txBody>
        </p:sp>
        <p:sp>
          <p:nvSpPr>
            <p:cNvPr id="16441" name="Rectangle 207"/>
            <p:cNvSpPr/>
            <p:nvPr/>
          </p:nvSpPr>
          <p:spPr>
            <a:xfrm>
              <a:off x="1700" y="2123"/>
              <a:ext cx="15" cy="225"/>
            </a:xfrm>
            <a:prstGeom prst="rect">
              <a:avLst/>
            </a:prstGeom>
            <a:noFill/>
            <a:ln w="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6442" name="Freeform 208"/>
            <p:cNvSpPr/>
            <p:nvPr/>
          </p:nvSpPr>
          <p:spPr>
            <a:xfrm>
              <a:off x="1707" y="2227"/>
              <a:ext cx="113" cy="16"/>
            </a:xfrm>
            <a:custGeom>
              <a:avLst/>
              <a:gdLst>
                <a:gd name="txL" fmla="*/ 0 w 562"/>
                <a:gd name="txT" fmla="*/ 0 h 81"/>
                <a:gd name="txR" fmla="*/ 562 w 562"/>
                <a:gd name="txB" fmla="*/ 81 h 81"/>
              </a:gdLst>
              <a:ahLst/>
              <a:cxnLst>
                <a:cxn ang="0">
                  <a:pos x="0" y="1"/>
                </a:cxn>
                <a:cxn ang="0">
                  <a:pos x="0" y="16"/>
                </a:cxn>
                <a:cxn ang="0">
                  <a:pos x="113" y="0"/>
                </a:cxn>
                <a:cxn ang="0">
                  <a:pos x="0" y="1"/>
                </a:cxn>
              </a:cxnLst>
              <a:rect l="txL" t="txT" r="txR" b="txB"/>
              <a:pathLst>
                <a:path w="562" h="81">
                  <a:moveTo>
                    <a:pt x="0" y="6"/>
                  </a:moveTo>
                  <a:lnTo>
                    <a:pt x="0" y="81"/>
                  </a:lnTo>
                  <a:lnTo>
                    <a:pt x="562" y="0"/>
                  </a:lnTo>
                  <a:lnTo>
                    <a:pt x="0" y="6"/>
                  </a:lnTo>
                  <a:close/>
                </a:path>
              </a:pathLst>
            </a:custGeom>
            <a:solidFill>
              <a:srgbClr val="FF0000">
                <a:alpha val="100000"/>
              </a:srgbClr>
            </a:solidFill>
            <a:ln w="9525">
              <a:noFill/>
            </a:ln>
          </p:spPr>
          <p:txBody>
            <a:bodyPr/>
            <a:lstStyle/>
            <a:p>
              <a:endParaRPr lang="zh-CN" altLang="en-US"/>
            </a:p>
          </p:txBody>
        </p:sp>
        <p:sp>
          <p:nvSpPr>
            <p:cNvPr id="16443" name="Freeform 209"/>
            <p:cNvSpPr/>
            <p:nvPr/>
          </p:nvSpPr>
          <p:spPr>
            <a:xfrm>
              <a:off x="1707" y="2227"/>
              <a:ext cx="113" cy="16"/>
            </a:xfrm>
            <a:custGeom>
              <a:avLst/>
              <a:gdLst>
                <a:gd name="txL" fmla="*/ 0 w 563"/>
                <a:gd name="txT" fmla="*/ 0 h 81"/>
                <a:gd name="txR" fmla="*/ 563 w 563"/>
                <a:gd name="txB" fmla="*/ 81 h 81"/>
              </a:gdLst>
              <a:ahLst/>
              <a:cxnLst>
                <a:cxn ang="0">
                  <a:pos x="0" y="16"/>
                </a:cxn>
                <a:cxn ang="0">
                  <a:pos x="113" y="0"/>
                </a:cxn>
                <a:cxn ang="0">
                  <a:pos x="113" y="15"/>
                </a:cxn>
                <a:cxn ang="0">
                  <a:pos x="0" y="16"/>
                </a:cxn>
              </a:cxnLst>
              <a:rect l="txL" t="txT" r="txR" b="txB"/>
              <a:pathLst>
                <a:path w="563" h="81">
                  <a:moveTo>
                    <a:pt x="0" y="81"/>
                  </a:moveTo>
                  <a:lnTo>
                    <a:pt x="562" y="0"/>
                  </a:lnTo>
                  <a:lnTo>
                    <a:pt x="563" y="75"/>
                  </a:lnTo>
                  <a:lnTo>
                    <a:pt x="0" y="81"/>
                  </a:lnTo>
                  <a:close/>
                </a:path>
              </a:pathLst>
            </a:custGeom>
            <a:solidFill>
              <a:srgbClr val="FF0000">
                <a:alpha val="100000"/>
              </a:srgbClr>
            </a:solidFill>
            <a:ln w="9525">
              <a:noFill/>
            </a:ln>
          </p:spPr>
          <p:txBody>
            <a:bodyPr/>
            <a:lstStyle/>
            <a:p>
              <a:endParaRPr lang="zh-CN" altLang="en-US"/>
            </a:p>
          </p:txBody>
        </p:sp>
        <p:sp>
          <p:nvSpPr>
            <p:cNvPr id="16444" name="Freeform 210"/>
            <p:cNvSpPr/>
            <p:nvPr/>
          </p:nvSpPr>
          <p:spPr>
            <a:xfrm>
              <a:off x="1707" y="2227"/>
              <a:ext cx="113" cy="16"/>
            </a:xfrm>
            <a:custGeom>
              <a:avLst/>
              <a:gdLst>
                <a:gd name="txL" fmla="*/ 0 w 563"/>
                <a:gd name="txT" fmla="*/ 0 h 81"/>
                <a:gd name="txR" fmla="*/ 563 w 563"/>
                <a:gd name="txB" fmla="*/ 81 h 81"/>
              </a:gdLst>
              <a:ahLst/>
              <a:cxnLst>
                <a:cxn ang="0">
                  <a:pos x="0" y="1"/>
                </a:cxn>
                <a:cxn ang="0">
                  <a:pos x="0" y="16"/>
                </a:cxn>
                <a:cxn ang="0">
                  <a:pos x="113" y="15"/>
                </a:cxn>
                <a:cxn ang="0">
                  <a:pos x="113" y="0"/>
                </a:cxn>
                <a:cxn ang="0">
                  <a:pos x="0" y="1"/>
                </a:cxn>
              </a:cxnLst>
              <a:rect l="txL" t="txT" r="txR" b="txB"/>
              <a:pathLst>
                <a:path w="563" h="81">
                  <a:moveTo>
                    <a:pt x="0" y="6"/>
                  </a:moveTo>
                  <a:lnTo>
                    <a:pt x="0" y="81"/>
                  </a:lnTo>
                  <a:lnTo>
                    <a:pt x="563" y="75"/>
                  </a:lnTo>
                  <a:lnTo>
                    <a:pt x="562" y="0"/>
                  </a:lnTo>
                  <a:lnTo>
                    <a:pt x="0" y="6"/>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16445" name="Freeform 211"/>
            <p:cNvSpPr/>
            <p:nvPr/>
          </p:nvSpPr>
          <p:spPr>
            <a:xfrm>
              <a:off x="2121" y="2236"/>
              <a:ext cx="38" cy="112"/>
            </a:xfrm>
            <a:custGeom>
              <a:avLst/>
              <a:gdLst>
                <a:gd name="txL" fmla="*/ 0 w 187"/>
                <a:gd name="txT" fmla="*/ 0 h 563"/>
                <a:gd name="txR" fmla="*/ 187 w 187"/>
                <a:gd name="txB" fmla="*/ 563 h 563"/>
              </a:gdLst>
              <a:ahLst/>
              <a:cxnLst>
                <a:cxn ang="0">
                  <a:pos x="0" y="0"/>
                </a:cxn>
                <a:cxn ang="0">
                  <a:pos x="38" y="0"/>
                </a:cxn>
                <a:cxn ang="0">
                  <a:pos x="19" y="112"/>
                </a:cxn>
                <a:cxn ang="0">
                  <a:pos x="0" y="0"/>
                </a:cxn>
              </a:cxnLst>
              <a:rect l="txL" t="txT" r="txR" b="txB"/>
              <a:pathLst>
                <a:path w="187" h="563">
                  <a:moveTo>
                    <a:pt x="0" y="0"/>
                  </a:moveTo>
                  <a:lnTo>
                    <a:pt x="187" y="0"/>
                  </a:lnTo>
                  <a:lnTo>
                    <a:pt x="94" y="563"/>
                  </a:lnTo>
                  <a:lnTo>
                    <a:pt x="0" y="0"/>
                  </a:lnTo>
                  <a:close/>
                </a:path>
              </a:pathLst>
            </a:custGeom>
            <a:solidFill>
              <a:srgbClr val="000000">
                <a:alpha val="100000"/>
              </a:srgbClr>
            </a:solidFill>
            <a:ln w="9525">
              <a:noFill/>
            </a:ln>
          </p:spPr>
          <p:txBody>
            <a:bodyPr/>
            <a:lstStyle/>
            <a:p>
              <a:endParaRPr lang="zh-CN" altLang="en-US"/>
            </a:p>
          </p:txBody>
        </p:sp>
        <p:sp>
          <p:nvSpPr>
            <p:cNvPr id="16446" name="Freeform 212"/>
            <p:cNvSpPr/>
            <p:nvPr/>
          </p:nvSpPr>
          <p:spPr>
            <a:xfrm>
              <a:off x="2121" y="2236"/>
              <a:ext cx="38" cy="112"/>
            </a:xfrm>
            <a:custGeom>
              <a:avLst/>
              <a:gdLst>
                <a:gd name="txL" fmla="*/ 0 w 187"/>
                <a:gd name="txT" fmla="*/ 0 h 563"/>
                <a:gd name="txR" fmla="*/ 187 w 187"/>
                <a:gd name="txB" fmla="*/ 563 h 563"/>
              </a:gdLst>
              <a:ahLst/>
              <a:cxnLst>
                <a:cxn ang="0">
                  <a:pos x="0" y="0"/>
                </a:cxn>
                <a:cxn ang="0">
                  <a:pos x="38" y="0"/>
                </a:cxn>
                <a:cxn ang="0">
                  <a:pos x="19" y="112"/>
                </a:cxn>
                <a:cxn ang="0">
                  <a:pos x="0" y="0"/>
                </a:cxn>
              </a:cxnLst>
              <a:rect l="txL" t="txT" r="txR" b="txB"/>
              <a:pathLst>
                <a:path w="187" h="563">
                  <a:moveTo>
                    <a:pt x="0" y="0"/>
                  </a:moveTo>
                  <a:lnTo>
                    <a:pt x="187" y="0"/>
                  </a:lnTo>
                  <a:lnTo>
                    <a:pt x="94" y="56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447" name="Line 213"/>
            <p:cNvSpPr/>
            <p:nvPr/>
          </p:nvSpPr>
          <p:spPr>
            <a:xfrm>
              <a:off x="1822" y="1785"/>
              <a:ext cx="95" cy="1"/>
            </a:xfrm>
            <a:prstGeom prst="line">
              <a:avLst/>
            </a:prstGeom>
            <a:ln w="0" cap="flat" cmpd="sng">
              <a:solidFill>
                <a:srgbClr val="000000"/>
              </a:solidFill>
              <a:prstDash val="solid"/>
              <a:headEnd type="none" w="med" len="med"/>
              <a:tailEnd type="none" w="med" len="med"/>
            </a:ln>
          </p:spPr>
        </p:sp>
        <p:sp>
          <p:nvSpPr>
            <p:cNvPr id="16448" name="Freeform 214"/>
            <p:cNvSpPr/>
            <p:nvPr/>
          </p:nvSpPr>
          <p:spPr>
            <a:xfrm>
              <a:off x="2121" y="1785"/>
              <a:ext cx="38" cy="113"/>
            </a:xfrm>
            <a:custGeom>
              <a:avLst/>
              <a:gdLst>
                <a:gd name="txL" fmla="*/ 0 w 187"/>
                <a:gd name="txT" fmla="*/ 0 h 564"/>
                <a:gd name="txR" fmla="*/ 187 w 187"/>
                <a:gd name="txB" fmla="*/ 564 h 564"/>
              </a:gdLst>
              <a:ahLst/>
              <a:cxnLst>
                <a:cxn ang="0">
                  <a:pos x="0" y="113"/>
                </a:cxn>
                <a:cxn ang="0">
                  <a:pos x="38" y="113"/>
                </a:cxn>
                <a:cxn ang="0">
                  <a:pos x="19" y="0"/>
                </a:cxn>
                <a:cxn ang="0">
                  <a:pos x="0" y="113"/>
                </a:cxn>
              </a:cxnLst>
              <a:rect l="txL" t="txT" r="txR" b="txB"/>
              <a:pathLst>
                <a:path w="187" h="564">
                  <a:moveTo>
                    <a:pt x="0" y="564"/>
                  </a:moveTo>
                  <a:lnTo>
                    <a:pt x="187" y="564"/>
                  </a:lnTo>
                  <a:lnTo>
                    <a:pt x="94" y="0"/>
                  </a:lnTo>
                  <a:lnTo>
                    <a:pt x="0" y="564"/>
                  </a:lnTo>
                  <a:close/>
                </a:path>
              </a:pathLst>
            </a:custGeom>
            <a:solidFill>
              <a:srgbClr val="000000">
                <a:alpha val="100000"/>
              </a:srgbClr>
            </a:solidFill>
            <a:ln w="9525">
              <a:noFill/>
            </a:ln>
          </p:spPr>
          <p:txBody>
            <a:bodyPr/>
            <a:lstStyle/>
            <a:p>
              <a:endParaRPr lang="zh-CN" altLang="en-US"/>
            </a:p>
          </p:txBody>
        </p:sp>
        <p:sp>
          <p:nvSpPr>
            <p:cNvPr id="16449" name="Freeform 215"/>
            <p:cNvSpPr/>
            <p:nvPr/>
          </p:nvSpPr>
          <p:spPr>
            <a:xfrm>
              <a:off x="2121" y="1785"/>
              <a:ext cx="38" cy="113"/>
            </a:xfrm>
            <a:custGeom>
              <a:avLst/>
              <a:gdLst>
                <a:gd name="txL" fmla="*/ 0 w 187"/>
                <a:gd name="txT" fmla="*/ 0 h 564"/>
                <a:gd name="txR" fmla="*/ 187 w 187"/>
                <a:gd name="txB" fmla="*/ 564 h 564"/>
              </a:gdLst>
              <a:ahLst/>
              <a:cxnLst>
                <a:cxn ang="0">
                  <a:pos x="0" y="113"/>
                </a:cxn>
                <a:cxn ang="0">
                  <a:pos x="38" y="113"/>
                </a:cxn>
                <a:cxn ang="0">
                  <a:pos x="19" y="0"/>
                </a:cxn>
                <a:cxn ang="0">
                  <a:pos x="0" y="113"/>
                </a:cxn>
              </a:cxnLst>
              <a:rect l="txL" t="txT" r="txR" b="txB"/>
              <a:pathLst>
                <a:path w="187" h="564">
                  <a:moveTo>
                    <a:pt x="0" y="564"/>
                  </a:moveTo>
                  <a:lnTo>
                    <a:pt x="187" y="564"/>
                  </a:lnTo>
                  <a:lnTo>
                    <a:pt x="94" y="0"/>
                  </a:lnTo>
                  <a:lnTo>
                    <a:pt x="0" y="56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6450" name="Line 216"/>
            <p:cNvSpPr/>
            <p:nvPr/>
          </p:nvSpPr>
          <p:spPr>
            <a:xfrm>
              <a:off x="2116" y="1785"/>
              <a:ext cx="71" cy="1"/>
            </a:xfrm>
            <a:prstGeom prst="line">
              <a:avLst/>
            </a:prstGeom>
            <a:ln w="0" cap="flat" cmpd="sng">
              <a:solidFill>
                <a:srgbClr val="000000"/>
              </a:solidFill>
              <a:prstDash val="solid"/>
              <a:headEnd type="none" w="med" len="med"/>
              <a:tailEnd type="none" w="med" len="med"/>
            </a:ln>
          </p:spPr>
        </p:sp>
        <p:sp>
          <p:nvSpPr>
            <p:cNvPr id="16451" name="Line 217"/>
            <p:cNvSpPr/>
            <p:nvPr/>
          </p:nvSpPr>
          <p:spPr>
            <a:xfrm flipH="1" flipV="1">
              <a:off x="1100" y="2293"/>
              <a:ext cx="55" cy="55"/>
            </a:xfrm>
            <a:prstGeom prst="line">
              <a:avLst/>
            </a:prstGeom>
            <a:ln w="0" cap="flat" cmpd="sng">
              <a:solidFill>
                <a:srgbClr val="0000FF"/>
              </a:solidFill>
              <a:prstDash val="solid"/>
              <a:headEnd type="none" w="med" len="med"/>
              <a:tailEnd type="none" w="med" len="med"/>
            </a:ln>
          </p:spPr>
        </p:sp>
        <p:sp>
          <p:nvSpPr>
            <p:cNvPr id="16452" name="Line 218"/>
            <p:cNvSpPr/>
            <p:nvPr/>
          </p:nvSpPr>
          <p:spPr>
            <a:xfrm flipH="1" flipV="1">
              <a:off x="1232" y="2341"/>
              <a:ext cx="7" cy="7"/>
            </a:xfrm>
            <a:prstGeom prst="line">
              <a:avLst/>
            </a:prstGeom>
            <a:ln w="0" cap="flat" cmpd="sng">
              <a:solidFill>
                <a:srgbClr val="0000FF"/>
              </a:solidFill>
              <a:prstDash val="solid"/>
              <a:headEnd type="none" w="med" len="med"/>
              <a:tailEnd type="none" w="med" len="med"/>
            </a:ln>
          </p:spPr>
        </p:sp>
        <p:sp>
          <p:nvSpPr>
            <p:cNvPr id="16453" name="Line 219"/>
            <p:cNvSpPr/>
            <p:nvPr/>
          </p:nvSpPr>
          <p:spPr>
            <a:xfrm flipH="1" flipV="1">
              <a:off x="1100" y="2209"/>
              <a:ext cx="59" cy="58"/>
            </a:xfrm>
            <a:prstGeom prst="line">
              <a:avLst/>
            </a:prstGeom>
            <a:ln w="0" cap="flat" cmpd="sng">
              <a:solidFill>
                <a:srgbClr val="0000FF"/>
              </a:solidFill>
              <a:prstDash val="solid"/>
              <a:headEnd type="none" w="med" len="med"/>
              <a:tailEnd type="none" w="med" len="med"/>
            </a:ln>
          </p:spPr>
        </p:sp>
        <p:sp>
          <p:nvSpPr>
            <p:cNvPr id="16454" name="Line 220"/>
            <p:cNvSpPr/>
            <p:nvPr/>
          </p:nvSpPr>
          <p:spPr>
            <a:xfrm flipH="1" flipV="1">
              <a:off x="1316" y="2341"/>
              <a:ext cx="8" cy="7"/>
            </a:xfrm>
            <a:prstGeom prst="line">
              <a:avLst/>
            </a:prstGeom>
            <a:ln w="0" cap="flat" cmpd="sng">
              <a:solidFill>
                <a:srgbClr val="0000FF"/>
              </a:solidFill>
              <a:prstDash val="solid"/>
              <a:headEnd type="none" w="med" len="med"/>
              <a:tailEnd type="none" w="med" len="med"/>
            </a:ln>
          </p:spPr>
        </p:sp>
        <p:sp>
          <p:nvSpPr>
            <p:cNvPr id="16455" name="Line 221"/>
            <p:cNvSpPr/>
            <p:nvPr/>
          </p:nvSpPr>
          <p:spPr>
            <a:xfrm flipH="1" flipV="1">
              <a:off x="1100" y="2125"/>
              <a:ext cx="59" cy="58"/>
            </a:xfrm>
            <a:prstGeom prst="line">
              <a:avLst/>
            </a:prstGeom>
            <a:ln w="0" cap="flat" cmpd="sng">
              <a:solidFill>
                <a:srgbClr val="0000FF"/>
              </a:solidFill>
              <a:prstDash val="solid"/>
              <a:headEnd type="none" w="med" len="med"/>
              <a:tailEnd type="none" w="med" len="med"/>
            </a:ln>
          </p:spPr>
        </p:sp>
        <p:sp>
          <p:nvSpPr>
            <p:cNvPr id="16456" name="Line 222"/>
            <p:cNvSpPr/>
            <p:nvPr/>
          </p:nvSpPr>
          <p:spPr>
            <a:xfrm flipH="1" flipV="1">
              <a:off x="1401" y="2341"/>
              <a:ext cx="7" cy="7"/>
            </a:xfrm>
            <a:prstGeom prst="line">
              <a:avLst/>
            </a:prstGeom>
            <a:ln w="0" cap="flat" cmpd="sng">
              <a:solidFill>
                <a:srgbClr val="0000FF"/>
              </a:solidFill>
              <a:prstDash val="solid"/>
              <a:headEnd type="none" w="med" len="med"/>
              <a:tailEnd type="none" w="med" len="med"/>
            </a:ln>
          </p:spPr>
        </p:sp>
        <p:sp>
          <p:nvSpPr>
            <p:cNvPr id="16457" name="Line 223"/>
            <p:cNvSpPr/>
            <p:nvPr/>
          </p:nvSpPr>
          <p:spPr>
            <a:xfrm flipH="1" flipV="1">
              <a:off x="1485" y="2341"/>
              <a:ext cx="7" cy="7"/>
            </a:xfrm>
            <a:prstGeom prst="line">
              <a:avLst/>
            </a:prstGeom>
            <a:ln w="0" cap="flat" cmpd="sng">
              <a:solidFill>
                <a:srgbClr val="0000FF"/>
              </a:solidFill>
              <a:prstDash val="solid"/>
              <a:headEnd type="none" w="med" len="med"/>
              <a:tailEnd type="none" w="med" len="med"/>
            </a:ln>
          </p:spPr>
        </p:sp>
        <p:sp>
          <p:nvSpPr>
            <p:cNvPr id="16458" name="Line 224"/>
            <p:cNvSpPr/>
            <p:nvPr/>
          </p:nvSpPr>
          <p:spPr>
            <a:xfrm flipH="1" flipV="1">
              <a:off x="1569" y="2341"/>
              <a:ext cx="8" cy="7"/>
            </a:xfrm>
            <a:prstGeom prst="line">
              <a:avLst/>
            </a:prstGeom>
            <a:ln w="0" cap="flat" cmpd="sng">
              <a:solidFill>
                <a:srgbClr val="0000FF"/>
              </a:solidFill>
              <a:prstDash val="solid"/>
              <a:headEnd type="none" w="med" len="med"/>
              <a:tailEnd type="none" w="med" len="med"/>
            </a:ln>
          </p:spPr>
        </p:sp>
        <p:sp>
          <p:nvSpPr>
            <p:cNvPr id="16459" name="Line 225"/>
            <p:cNvSpPr/>
            <p:nvPr/>
          </p:nvSpPr>
          <p:spPr>
            <a:xfrm flipH="1" flipV="1">
              <a:off x="1653" y="2341"/>
              <a:ext cx="8" cy="7"/>
            </a:xfrm>
            <a:prstGeom prst="line">
              <a:avLst/>
            </a:prstGeom>
            <a:ln w="0" cap="flat" cmpd="sng">
              <a:solidFill>
                <a:srgbClr val="0000FF"/>
              </a:solidFill>
              <a:prstDash val="solid"/>
              <a:headEnd type="none" w="med" len="med"/>
              <a:tailEnd type="none" w="med" len="med"/>
            </a:ln>
          </p:spPr>
        </p:sp>
        <p:sp>
          <p:nvSpPr>
            <p:cNvPr id="16460" name="Line 226"/>
            <p:cNvSpPr/>
            <p:nvPr/>
          </p:nvSpPr>
          <p:spPr>
            <a:xfrm flipH="1" flipV="1">
              <a:off x="1672" y="2275"/>
              <a:ext cx="48" cy="48"/>
            </a:xfrm>
            <a:prstGeom prst="line">
              <a:avLst/>
            </a:prstGeom>
            <a:ln w="0" cap="flat" cmpd="sng">
              <a:solidFill>
                <a:srgbClr val="0000FF"/>
              </a:solidFill>
              <a:prstDash val="solid"/>
              <a:headEnd type="none" w="med" len="med"/>
              <a:tailEnd type="none" w="med" len="med"/>
            </a:ln>
          </p:spPr>
        </p:sp>
        <p:sp>
          <p:nvSpPr>
            <p:cNvPr id="16461" name="Line 227"/>
            <p:cNvSpPr/>
            <p:nvPr/>
          </p:nvSpPr>
          <p:spPr>
            <a:xfrm flipH="1" flipV="1">
              <a:off x="1672" y="2191"/>
              <a:ext cx="48" cy="48"/>
            </a:xfrm>
            <a:prstGeom prst="line">
              <a:avLst/>
            </a:prstGeom>
            <a:ln w="0" cap="flat" cmpd="sng">
              <a:solidFill>
                <a:srgbClr val="0000FF"/>
              </a:solidFill>
              <a:prstDash val="solid"/>
              <a:headEnd type="none" w="med" len="med"/>
              <a:tailEnd type="none" w="med" len="med"/>
            </a:ln>
          </p:spPr>
        </p:sp>
        <p:sp>
          <p:nvSpPr>
            <p:cNvPr id="16462" name="Line 228"/>
            <p:cNvSpPr/>
            <p:nvPr/>
          </p:nvSpPr>
          <p:spPr>
            <a:xfrm flipH="1" flipV="1">
              <a:off x="1688" y="2123"/>
              <a:ext cx="32" cy="31"/>
            </a:xfrm>
            <a:prstGeom prst="line">
              <a:avLst/>
            </a:prstGeom>
            <a:ln w="0" cap="flat" cmpd="sng">
              <a:solidFill>
                <a:srgbClr val="0000FF"/>
              </a:solidFill>
              <a:prstDash val="solid"/>
              <a:headEnd type="none" w="med" len="med"/>
              <a:tailEnd type="none" w="med" len="med"/>
            </a:ln>
          </p:spPr>
        </p:sp>
        <p:sp>
          <p:nvSpPr>
            <p:cNvPr id="16463" name="Line 229"/>
            <p:cNvSpPr/>
            <p:nvPr/>
          </p:nvSpPr>
          <p:spPr>
            <a:xfrm flipV="1">
              <a:off x="988" y="1785"/>
              <a:ext cx="114" cy="114"/>
            </a:xfrm>
            <a:prstGeom prst="line">
              <a:avLst/>
            </a:prstGeom>
            <a:ln w="0" cap="flat" cmpd="sng">
              <a:solidFill>
                <a:srgbClr val="FF0000"/>
              </a:solidFill>
              <a:prstDash val="solid"/>
              <a:headEnd type="none" w="med" len="med"/>
              <a:tailEnd type="none" w="med" len="med"/>
            </a:ln>
          </p:spPr>
        </p:sp>
        <p:sp>
          <p:nvSpPr>
            <p:cNvPr id="16464" name="Line 230"/>
            <p:cNvSpPr/>
            <p:nvPr/>
          </p:nvSpPr>
          <p:spPr>
            <a:xfrm flipV="1">
              <a:off x="988" y="1785"/>
              <a:ext cx="282" cy="283"/>
            </a:xfrm>
            <a:prstGeom prst="line">
              <a:avLst/>
            </a:prstGeom>
            <a:ln w="0" cap="flat" cmpd="sng">
              <a:solidFill>
                <a:srgbClr val="FF0000"/>
              </a:solidFill>
              <a:prstDash val="solid"/>
              <a:headEnd type="none" w="med" len="med"/>
              <a:tailEnd type="none" w="med" len="med"/>
            </a:ln>
          </p:spPr>
        </p:sp>
        <p:sp>
          <p:nvSpPr>
            <p:cNvPr id="16465" name="Line 231"/>
            <p:cNvSpPr/>
            <p:nvPr/>
          </p:nvSpPr>
          <p:spPr>
            <a:xfrm flipV="1">
              <a:off x="988" y="2124"/>
              <a:ext cx="112" cy="112"/>
            </a:xfrm>
            <a:prstGeom prst="line">
              <a:avLst/>
            </a:prstGeom>
            <a:ln w="0" cap="flat" cmpd="sng">
              <a:solidFill>
                <a:srgbClr val="FF0000"/>
              </a:solidFill>
              <a:prstDash val="solid"/>
              <a:headEnd type="none" w="med" len="med"/>
              <a:tailEnd type="none" w="med" len="med"/>
            </a:ln>
          </p:spPr>
        </p:sp>
        <p:sp>
          <p:nvSpPr>
            <p:cNvPr id="16466" name="Line 232"/>
            <p:cNvSpPr/>
            <p:nvPr/>
          </p:nvSpPr>
          <p:spPr>
            <a:xfrm flipV="1">
              <a:off x="1101" y="1785"/>
              <a:ext cx="338" cy="338"/>
            </a:xfrm>
            <a:prstGeom prst="line">
              <a:avLst/>
            </a:prstGeom>
            <a:ln w="0" cap="flat" cmpd="sng">
              <a:solidFill>
                <a:srgbClr val="FF0000"/>
              </a:solidFill>
              <a:prstDash val="solid"/>
              <a:headEnd type="none" w="med" len="med"/>
              <a:tailEnd type="none" w="med" len="med"/>
            </a:ln>
          </p:spPr>
        </p:sp>
        <p:sp>
          <p:nvSpPr>
            <p:cNvPr id="16467" name="Line 233"/>
            <p:cNvSpPr/>
            <p:nvPr/>
          </p:nvSpPr>
          <p:spPr>
            <a:xfrm flipV="1">
              <a:off x="1269" y="1785"/>
              <a:ext cx="338" cy="338"/>
            </a:xfrm>
            <a:prstGeom prst="line">
              <a:avLst/>
            </a:prstGeom>
            <a:ln w="0" cap="flat" cmpd="sng">
              <a:solidFill>
                <a:srgbClr val="FF0000"/>
              </a:solidFill>
              <a:prstDash val="solid"/>
              <a:headEnd type="none" w="med" len="med"/>
              <a:tailEnd type="none" w="med" len="med"/>
            </a:ln>
          </p:spPr>
        </p:sp>
        <p:sp>
          <p:nvSpPr>
            <p:cNvPr id="16468" name="Line 234"/>
            <p:cNvSpPr/>
            <p:nvPr/>
          </p:nvSpPr>
          <p:spPr>
            <a:xfrm flipV="1">
              <a:off x="1438" y="1785"/>
              <a:ext cx="338" cy="338"/>
            </a:xfrm>
            <a:prstGeom prst="line">
              <a:avLst/>
            </a:prstGeom>
            <a:ln w="0" cap="flat" cmpd="sng">
              <a:solidFill>
                <a:srgbClr val="FF0000"/>
              </a:solidFill>
              <a:prstDash val="solid"/>
              <a:headEnd type="none" w="med" len="med"/>
              <a:tailEnd type="none" w="med" len="med"/>
            </a:ln>
          </p:spPr>
        </p:sp>
        <p:sp>
          <p:nvSpPr>
            <p:cNvPr id="16469" name="Line 235"/>
            <p:cNvSpPr/>
            <p:nvPr/>
          </p:nvSpPr>
          <p:spPr>
            <a:xfrm flipV="1">
              <a:off x="1606" y="1897"/>
              <a:ext cx="226" cy="226"/>
            </a:xfrm>
            <a:prstGeom prst="line">
              <a:avLst/>
            </a:prstGeom>
            <a:ln w="0" cap="flat" cmpd="sng">
              <a:solidFill>
                <a:srgbClr val="FF0000"/>
              </a:solidFill>
              <a:prstDash val="solid"/>
              <a:headEnd type="none" w="med" len="med"/>
              <a:tailEnd type="none" w="med" len="med"/>
            </a:ln>
          </p:spPr>
        </p:sp>
        <p:sp>
          <p:nvSpPr>
            <p:cNvPr id="16470" name="Line 236"/>
            <p:cNvSpPr/>
            <p:nvPr/>
          </p:nvSpPr>
          <p:spPr>
            <a:xfrm flipV="1">
              <a:off x="1720" y="2066"/>
              <a:ext cx="112" cy="112"/>
            </a:xfrm>
            <a:prstGeom prst="line">
              <a:avLst/>
            </a:prstGeom>
            <a:ln w="0" cap="flat" cmpd="sng">
              <a:solidFill>
                <a:srgbClr val="FF0000"/>
              </a:solidFill>
              <a:prstDash val="solid"/>
              <a:headEnd type="none" w="med" len="med"/>
              <a:tailEnd type="none" w="med" len="med"/>
            </a:ln>
          </p:spPr>
        </p:sp>
        <p:sp>
          <p:nvSpPr>
            <p:cNvPr id="16471" name="Line 237"/>
            <p:cNvSpPr/>
            <p:nvPr/>
          </p:nvSpPr>
          <p:spPr>
            <a:xfrm flipV="1">
              <a:off x="1831" y="2234"/>
              <a:ext cx="1" cy="2"/>
            </a:xfrm>
            <a:prstGeom prst="line">
              <a:avLst/>
            </a:prstGeom>
            <a:ln w="0" cap="flat" cmpd="sng">
              <a:solidFill>
                <a:srgbClr val="FF0000"/>
              </a:solidFill>
              <a:prstDash val="solid"/>
              <a:headEnd type="none" w="med" len="med"/>
              <a:tailEnd type="none" w="med" len="med"/>
            </a:ln>
          </p:spPr>
        </p:sp>
      </p:grpSp>
      <p:sp>
        <p:nvSpPr>
          <p:cNvPr id="547054" name="AutoShape 238"/>
          <p:cNvSpPr>
            <a:spLocks noChangeArrowheads="1"/>
          </p:cNvSpPr>
          <p:nvPr/>
        </p:nvSpPr>
        <p:spPr bwMode="auto">
          <a:xfrm>
            <a:off x="395288" y="908050"/>
            <a:ext cx="1223963" cy="360363"/>
          </a:xfrm>
          <a:prstGeom prst="roundRect">
            <a:avLst>
              <a:gd name="adj" fmla="val 16667"/>
            </a:avLst>
          </a:prstGeom>
          <a:gradFill rotWithShape="1">
            <a:gsLst>
              <a:gs pos="0">
                <a:srgbClr val="9966FF"/>
              </a:gs>
              <a:gs pos="50000">
                <a:schemeClr val="bg1"/>
              </a:gs>
              <a:gs pos="100000">
                <a:srgbClr val="9966FF"/>
              </a:gs>
            </a:gsLst>
            <a:lin ang="5400000" scaled="1"/>
          </a:gradFill>
          <a:ln w="9525" algn="ctr">
            <a:solidFill>
              <a:srgbClr val="9966FF"/>
            </a:solidFill>
            <a:round/>
            <a:headEnd type="none" w="sm" len="med"/>
            <a:tailEnd type="none" w="sm" len="me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000" b="1" i="0" u="none" strike="noStrike" kern="1200" cap="none" spc="0" normalizeH="0" baseline="0" noProof="0">
                <a:ln>
                  <a:noFill/>
                </a:ln>
                <a:solidFill>
                  <a:srgbClr val="FF3300"/>
                </a:solidFill>
                <a:effectLst/>
                <a:uLnTx/>
                <a:uFillTx/>
                <a:latin typeface="仿宋_GB2312" pitchFamily="49" charset="-122"/>
                <a:ea typeface="仿宋_GB2312" pitchFamily="49" charset="-122"/>
                <a:cs typeface="+mn-cs"/>
              </a:rPr>
              <a:t>过渡配合</a:t>
            </a:r>
          </a:p>
        </p:txBody>
      </p:sp>
      <p:sp>
        <p:nvSpPr>
          <p:cNvPr id="16397" name="Rectangle 23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§1</a:t>
            </a:r>
            <a:r>
              <a:rPr lang="en-US" altLang="zh-CN" i="0" dirty="0">
                <a:solidFill>
                  <a:schemeClr val="tx2"/>
                </a:solidFill>
                <a:latin typeface="Times New Roman" panose="02020603050405020304" pitchFamily="18" charset="0"/>
                <a:ea typeface="宋体" panose="02010600030101010101" pitchFamily="2" charset="-122"/>
              </a:rPr>
              <a:t>1.1.7 </a:t>
            </a:r>
            <a:r>
              <a:rPr lang="zh-CN" altLang="en-US" i="0" dirty="0">
                <a:solidFill>
                  <a:srgbClr val="000066"/>
                </a:solidFill>
                <a:latin typeface="仿宋_GB2312" pitchFamily="49" charset="-122"/>
                <a:ea typeface="仿宋_GB2312" pitchFamily="49" charset="-122"/>
              </a:rPr>
              <a:t>基孔制与基轴制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ppt_w/2"/>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ppt_w</p:attrName>
                                        </p:attrNameLst>
                                      </p:cBhvr>
                                      <p:tavLst>
                                        <p:tav tm="0">
                                          <p:val>
                                            <p:fltVal val="0"/>
                                          </p:val>
                                        </p:tav>
                                        <p:tav tm="100000">
                                          <p:val>
                                            <p:strVal val="#ppt_w"/>
                                          </p:val>
                                        </p:tav>
                                      </p:tavLst>
                                    </p:anim>
                                    <p:anim calcmode="lin" valueType="num">
                                      <p:cBhvr>
                                        <p:cTn id="1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5"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blinds(vertical)">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29243A2-50C1-43DB-87A6-A5F9FE36F3C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13</a:t>
            </a:fld>
            <a:endParaRPr lang="en-US" altLang="zh-CN" sz="1400" b="0" i="0" dirty="0">
              <a:ea typeface="宋体" panose="02010600030101010101" pitchFamily="2" charset="-122"/>
            </a:endParaRPr>
          </a:p>
        </p:txBody>
      </p:sp>
      <p:sp>
        <p:nvSpPr>
          <p:cNvPr id="548866" name="Rectangle 2"/>
          <p:cNvSpPr>
            <a:spLocks noChangeArrowheads="1"/>
          </p:cNvSpPr>
          <p:nvPr/>
        </p:nvSpPr>
        <p:spPr bwMode="auto">
          <a:xfrm>
            <a:off x="395288" y="765175"/>
            <a:ext cx="5256213" cy="400099"/>
          </a:xfrm>
          <a:prstGeom prst="rect">
            <a:avLst/>
          </a:prstGeom>
          <a:gradFill rotWithShape="1">
            <a:gsLst>
              <a:gs pos="0">
                <a:srgbClr val="666699"/>
              </a:gs>
              <a:gs pos="50000">
                <a:schemeClr val="bg1"/>
              </a:gs>
              <a:gs pos="100000">
                <a:srgbClr val="666699"/>
              </a:gs>
            </a:gsLst>
            <a:lin ang="5400000" scaled="1"/>
          </a:gradFill>
          <a:ln w="9525" algn="ctr">
            <a:noFill/>
            <a:miter lim="800000"/>
          </a:ln>
          <a:effectLst/>
        </p:spPr>
        <p:txBody>
          <a:bodyPr lIns="91430" tIns="45715" rIns="91430" bIns="45715">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优先与常用</a:t>
            </a:r>
            <a:r>
              <a:rPr kumimoji="1" lang="zh-CN" altLang="en-US" sz="2000" b="1" i="0" u="none" strike="noStrike" kern="1200" cap="none" spc="0" normalizeH="0" baseline="0" noProof="0" dirty="0" smtClean="0">
                <a:ln>
                  <a:noFill/>
                </a:ln>
                <a:solidFill>
                  <a:schemeClr val="tx1"/>
                </a:solidFill>
                <a:effectLst/>
                <a:uLnTx/>
                <a:uFillTx/>
                <a:latin typeface="仿宋_GB2312" pitchFamily="49" charset="-122"/>
                <a:ea typeface="仿宋_GB2312" pitchFamily="49" charset="-122"/>
                <a:cs typeface="+mn-cs"/>
              </a:rPr>
              <a:t>的基孔制公差带</a:t>
            </a:r>
            <a:endPar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endParaRPr>
          </a:p>
        </p:txBody>
      </p:sp>
      <p:sp>
        <p:nvSpPr>
          <p:cNvPr id="1034" name="Rectangle 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11.1.8 </a:t>
            </a:r>
            <a:r>
              <a:rPr lang="zh-CN" altLang="en-US" i="0" dirty="0">
                <a:solidFill>
                  <a:srgbClr val="000066"/>
                </a:solidFill>
                <a:latin typeface="仿宋_GB2312" pitchFamily="49" charset="-122"/>
                <a:ea typeface="仿宋_GB2312" pitchFamily="49" charset="-122"/>
              </a:rPr>
              <a:t>优先、常用和一般用途的公差带</a:t>
            </a:r>
          </a:p>
        </p:txBody>
      </p:sp>
      <p:pic>
        <p:nvPicPr>
          <p:cNvPr id="2" name="图片 1"/>
          <p:cNvPicPr>
            <a:picLocks noChangeAspect="1"/>
          </p:cNvPicPr>
          <p:nvPr/>
        </p:nvPicPr>
        <p:blipFill>
          <a:blip r:embed="rId2"/>
          <a:stretch>
            <a:fillRect/>
          </a:stretch>
        </p:blipFill>
        <p:spPr>
          <a:xfrm>
            <a:off x="214857" y="1814714"/>
            <a:ext cx="8714286" cy="3228571"/>
          </a:xfrm>
          <a:prstGeom prst="rect">
            <a:avLst/>
          </a:prstGeom>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6768FC7-C708-47E6-950B-F337242C267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3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14</a:t>
            </a:fld>
            <a:endParaRPr lang="en-US" altLang="zh-CN" sz="1400" b="0" i="0" dirty="0">
              <a:ea typeface="宋体" panose="02010600030101010101" pitchFamily="2" charset="-122"/>
            </a:endParaRPr>
          </a:p>
        </p:txBody>
      </p:sp>
      <p:sp>
        <p:nvSpPr>
          <p:cNvPr id="547842" name="Rectangle 2"/>
          <p:cNvSpPr>
            <a:spLocks noChangeArrowheads="1"/>
          </p:cNvSpPr>
          <p:nvPr/>
        </p:nvSpPr>
        <p:spPr bwMode="auto">
          <a:xfrm>
            <a:off x="395288" y="765175"/>
            <a:ext cx="5400675" cy="396875"/>
          </a:xfrm>
          <a:prstGeom prst="rect">
            <a:avLst/>
          </a:prstGeom>
          <a:gradFill rotWithShape="1">
            <a:gsLst>
              <a:gs pos="0">
                <a:srgbClr val="666699"/>
              </a:gs>
              <a:gs pos="50000">
                <a:schemeClr val="bg1"/>
              </a:gs>
              <a:gs pos="100000">
                <a:srgbClr val="666699"/>
              </a:gs>
            </a:gsLst>
            <a:lin ang="5400000" scaled="1"/>
          </a:gradFill>
          <a:ln w="9525">
            <a:noFill/>
            <a:miter lim="800000"/>
          </a:ln>
          <a:effectLst/>
        </p:spPr>
        <p:txBody>
          <a:bodyPr lIns="91430" tIns="45715" rIns="91430" bIns="45715">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rPr>
              <a:t>优先与常用</a:t>
            </a:r>
            <a:r>
              <a:rPr kumimoji="1" lang="zh-CN" altLang="en-US" sz="2000" b="1" i="0" u="none" strike="noStrike" kern="1200" cap="none" spc="0" normalizeH="0" baseline="0" noProof="0" dirty="0" smtClean="0">
                <a:ln>
                  <a:noFill/>
                </a:ln>
                <a:solidFill>
                  <a:schemeClr val="tx1"/>
                </a:solidFill>
                <a:effectLst/>
                <a:uLnTx/>
                <a:uFillTx/>
                <a:latin typeface="仿宋_GB2312" pitchFamily="49" charset="-122"/>
                <a:ea typeface="仿宋_GB2312" pitchFamily="49" charset="-122"/>
                <a:cs typeface="+mn-cs"/>
              </a:rPr>
              <a:t>的基轴制公差带</a:t>
            </a:r>
            <a:endParaRPr kumimoji="1" lang="zh-CN" altLang="en-US" sz="2000" b="1" i="0" u="none" strike="noStrike" kern="1200" cap="none" spc="0" normalizeH="0" baseline="0" noProof="0" dirty="0">
              <a:ln>
                <a:noFill/>
              </a:ln>
              <a:solidFill>
                <a:schemeClr val="tx1"/>
              </a:solidFill>
              <a:effectLst/>
              <a:uLnTx/>
              <a:uFillTx/>
              <a:latin typeface="仿宋_GB2312" pitchFamily="49" charset="-122"/>
              <a:ea typeface="仿宋_GB2312" pitchFamily="49" charset="-122"/>
              <a:cs typeface="+mn-cs"/>
            </a:endParaRPr>
          </a:p>
        </p:txBody>
      </p:sp>
      <p:sp>
        <p:nvSpPr>
          <p:cNvPr id="17420" name="Rectangle 22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11.1.8 </a:t>
            </a:r>
            <a:r>
              <a:rPr lang="zh-CN" altLang="en-US" i="0" dirty="0">
                <a:solidFill>
                  <a:srgbClr val="000066"/>
                </a:solidFill>
                <a:latin typeface="仿宋_GB2312" pitchFamily="49" charset="-122"/>
                <a:ea typeface="仿宋_GB2312" pitchFamily="49" charset="-122"/>
              </a:rPr>
              <a:t>优先、常用和一般用途的公差带</a:t>
            </a:r>
          </a:p>
        </p:txBody>
      </p:sp>
      <p:pic>
        <p:nvPicPr>
          <p:cNvPr id="3" name="图片 2"/>
          <p:cNvPicPr>
            <a:picLocks noChangeAspect="1"/>
          </p:cNvPicPr>
          <p:nvPr/>
        </p:nvPicPr>
        <p:blipFill>
          <a:blip r:embed="rId2"/>
          <a:stretch>
            <a:fillRect/>
          </a:stretch>
        </p:blipFill>
        <p:spPr>
          <a:xfrm>
            <a:off x="257714" y="1871857"/>
            <a:ext cx="8628571" cy="3114286"/>
          </a:xfrm>
          <a:prstGeom prst="rect">
            <a:avLst/>
          </a:prstGeom>
        </p:spPr>
      </p:pic>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F046F46-A961-469D-ACDD-9F982AA1DE8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3"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15</a:t>
            </a:fld>
            <a:endParaRPr lang="en-US" altLang="zh-CN" sz="1400" b="0" i="0" dirty="0">
              <a:ea typeface="宋体" panose="02010600030101010101" pitchFamily="2" charset="-122"/>
            </a:endParaRPr>
          </a:p>
        </p:txBody>
      </p:sp>
      <p:sp>
        <p:nvSpPr>
          <p:cNvPr id="549890" name="Rectangle 2"/>
          <p:cNvSpPr>
            <a:spLocks noChangeArrowheads="1"/>
          </p:cNvSpPr>
          <p:nvPr/>
        </p:nvSpPr>
        <p:spPr bwMode="auto">
          <a:xfrm>
            <a:off x="395288" y="765175"/>
            <a:ext cx="1081088" cy="396875"/>
          </a:xfrm>
          <a:prstGeom prst="rect">
            <a:avLst/>
          </a:prstGeom>
          <a:gradFill rotWithShape="1">
            <a:gsLst>
              <a:gs pos="0">
                <a:srgbClr val="666699"/>
              </a:gs>
              <a:gs pos="50000">
                <a:schemeClr val="bg1"/>
              </a:gs>
              <a:gs pos="100000">
                <a:srgbClr val="666699"/>
              </a:gs>
            </a:gsLst>
            <a:lin ang="5400000" scaled="1"/>
          </a:gradFill>
          <a:ln w="9525">
            <a:noFill/>
            <a:miter lim="800000"/>
          </a:ln>
          <a:effectLst/>
        </p:spPr>
        <p:txBody>
          <a:bodyPr lIns="91430" tIns="45715" rIns="91430" bIns="45715">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1" lang="zh-CN" altLang="en-US" sz="2000" b="1" i="0" u="none" strike="noStrike" kern="1200" cap="none" spc="0" normalizeH="0" baseline="0" noProof="0">
                <a:ln>
                  <a:noFill/>
                </a:ln>
                <a:solidFill>
                  <a:srgbClr val="FF3300"/>
                </a:solidFill>
                <a:effectLst/>
                <a:uLnTx/>
                <a:uFillTx/>
                <a:latin typeface="仿宋_GB2312" pitchFamily="49" charset="-122"/>
                <a:ea typeface="仿宋_GB2312" pitchFamily="49" charset="-122"/>
                <a:cs typeface="+mn-cs"/>
              </a:rPr>
              <a:t>装配图    </a:t>
            </a:r>
          </a:p>
        </p:txBody>
      </p:sp>
      <p:grpSp>
        <p:nvGrpSpPr>
          <p:cNvPr id="2" name="Group 3"/>
          <p:cNvGrpSpPr/>
          <p:nvPr/>
        </p:nvGrpSpPr>
        <p:grpSpPr>
          <a:xfrm>
            <a:off x="3452813" y="611188"/>
            <a:ext cx="2332037" cy="2859087"/>
            <a:chOff x="2619" y="385"/>
            <a:chExt cx="1469" cy="1801"/>
          </a:xfrm>
        </p:grpSpPr>
        <p:sp>
          <p:nvSpPr>
            <p:cNvPr id="18498" name="Rectangle 4" descr="浅色上对角线"/>
            <p:cNvSpPr>
              <a:spLocks noChangeAspect="1"/>
            </p:cNvSpPr>
            <p:nvPr/>
          </p:nvSpPr>
          <p:spPr>
            <a:xfrm>
              <a:off x="3023" y="532"/>
              <a:ext cx="698" cy="1543"/>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99" name="Group 5"/>
            <p:cNvGrpSpPr>
              <a:grpSpLocks noChangeAspect="1"/>
            </p:cNvGrpSpPr>
            <p:nvPr/>
          </p:nvGrpSpPr>
          <p:grpSpPr>
            <a:xfrm>
              <a:off x="2619" y="973"/>
              <a:ext cx="1359" cy="734"/>
              <a:chOff x="793" y="2432"/>
              <a:chExt cx="1678" cy="907"/>
            </a:xfrm>
          </p:grpSpPr>
          <p:sp>
            <p:nvSpPr>
              <p:cNvPr id="18508" name="Rectangle 6"/>
              <p:cNvSpPr>
                <a:spLocks noChangeAspect="1"/>
              </p:cNvSpPr>
              <p:nvPr/>
            </p:nvSpPr>
            <p:spPr>
              <a:xfrm>
                <a:off x="1292" y="2478"/>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509" name="Group 7"/>
              <p:cNvGrpSpPr>
                <a:grpSpLocks noChangeAspect="1"/>
              </p:cNvGrpSpPr>
              <p:nvPr/>
            </p:nvGrpSpPr>
            <p:grpSpPr>
              <a:xfrm>
                <a:off x="884" y="2478"/>
                <a:ext cx="1587" cy="819"/>
                <a:chOff x="1973" y="2478"/>
                <a:chExt cx="1587" cy="819"/>
              </a:xfrm>
            </p:grpSpPr>
            <p:sp>
              <p:nvSpPr>
                <p:cNvPr id="18512" name="Rectangle 8"/>
                <p:cNvSpPr>
                  <a:spLocks noChangeAspect="1"/>
                </p:cNvSpPr>
                <p:nvPr/>
              </p:nvSpPr>
              <p:spPr>
                <a:xfrm>
                  <a:off x="1973" y="2478"/>
                  <a:ext cx="1542" cy="81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13" name="Line 9"/>
                <p:cNvSpPr>
                  <a:spLocks noChangeAspect="1"/>
                </p:cNvSpPr>
                <p:nvPr/>
              </p:nvSpPr>
              <p:spPr>
                <a:xfrm>
                  <a:off x="3560" y="2517"/>
                  <a:ext cx="0" cy="748"/>
                </a:xfrm>
                <a:prstGeom prst="line">
                  <a:avLst/>
                </a:prstGeom>
                <a:ln w="28575" cap="flat" cmpd="sng">
                  <a:solidFill>
                    <a:srgbClr val="0000FF"/>
                  </a:solidFill>
                  <a:prstDash val="solid"/>
                  <a:headEnd type="none" w="sm" len="med"/>
                  <a:tailEnd type="none" w="sm" len="med"/>
                </a:ln>
              </p:spPr>
            </p:sp>
            <p:sp>
              <p:nvSpPr>
                <p:cNvPr id="18514" name="Line 10"/>
                <p:cNvSpPr>
                  <a:spLocks noChangeAspect="1"/>
                </p:cNvSpPr>
                <p:nvPr/>
              </p:nvSpPr>
              <p:spPr>
                <a:xfrm>
                  <a:off x="3515" y="2478"/>
                  <a:ext cx="45" cy="45"/>
                </a:xfrm>
                <a:prstGeom prst="line">
                  <a:avLst/>
                </a:prstGeom>
                <a:ln w="28575" cap="flat" cmpd="sng">
                  <a:solidFill>
                    <a:srgbClr val="0000FF"/>
                  </a:solidFill>
                  <a:prstDash val="solid"/>
                  <a:headEnd type="none" w="sm" len="med"/>
                  <a:tailEnd type="none" w="sm" len="med"/>
                </a:ln>
              </p:spPr>
            </p:sp>
            <p:sp>
              <p:nvSpPr>
                <p:cNvPr id="18515" name="Line 11"/>
                <p:cNvSpPr>
                  <a:spLocks noChangeAspect="1"/>
                </p:cNvSpPr>
                <p:nvPr/>
              </p:nvSpPr>
              <p:spPr>
                <a:xfrm flipV="1">
                  <a:off x="3515" y="3252"/>
                  <a:ext cx="45" cy="45"/>
                </a:xfrm>
                <a:prstGeom prst="line">
                  <a:avLst/>
                </a:prstGeom>
                <a:ln w="28575" cap="flat" cmpd="sng">
                  <a:solidFill>
                    <a:srgbClr val="0000FF"/>
                  </a:solidFill>
                  <a:prstDash val="solid"/>
                  <a:headEnd type="none" w="sm" len="med"/>
                  <a:tailEnd type="none" w="sm" len="med"/>
                </a:ln>
              </p:spPr>
            </p:sp>
          </p:grpSp>
          <p:sp>
            <p:nvSpPr>
              <p:cNvPr id="18510" name="Rectangle 12"/>
              <p:cNvSpPr>
                <a:spLocks noChangeAspect="1"/>
              </p:cNvSpPr>
              <p:nvPr/>
            </p:nvSpPr>
            <p:spPr>
              <a:xfrm>
                <a:off x="793" y="2432"/>
                <a:ext cx="137" cy="907"/>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11" name="Freeform 13"/>
              <p:cNvSpPr>
                <a:spLocks noChangeAspect="1"/>
              </p:cNvSpPr>
              <p:nvPr/>
            </p:nvSpPr>
            <p:spPr>
              <a:xfrm>
                <a:off x="915" y="2480"/>
                <a:ext cx="45" cy="816"/>
              </a:xfrm>
              <a:custGeom>
                <a:avLst/>
                <a:gdLst>
                  <a:gd name="txL" fmla="*/ 0 w 29"/>
                  <a:gd name="txT" fmla="*/ 0 h 816"/>
                  <a:gd name="txR" fmla="*/ 29 w 29"/>
                  <a:gd name="txB" fmla="*/ 816 h 816"/>
                </a:gdLst>
                <a:ahLst/>
                <a:cxnLst>
                  <a:cxn ang="0">
                    <a:pos x="22" y="0"/>
                  </a:cxn>
                  <a:cxn ang="0">
                    <a:pos x="6" y="142"/>
                  </a:cxn>
                  <a:cxn ang="0">
                    <a:pos x="9" y="206"/>
                  </a:cxn>
                  <a:cxn ang="0">
                    <a:pos x="16" y="222"/>
                  </a:cxn>
                  <a:cxn ang="0">
                    <a:pos x="40" y="352"/>
                  </a:cxn>
                  <a:cxn ang="0">
                    <a:pos x="22" y="440"/>
                  </a:cxn>
                  <a:cxn ang="0">
                    <a:pos x="0" y="522"/>
                  </a:cxn>
                  <a:cxn ang="0">
                    <a:pos x="40" y="728"/>
                  </a:cxn>
                  <a:cxn ang="0">
                    <a:pos x="37" y="778"/>
                  </a:cxn>
                  <a:cxn ang="0">
                    <a:pos x="16" y="81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grpSp>
        <p:sp>
          <p:nvSpPr>
            <p:cNvPr id="18500" name="Line 14"/>
            <p:cNvSpPr>
              <a:spLocks noChangeAspect="1"/>
            </p:cNvSpPr>
            <p:nvPr/>
          </p:nvSpPr>
          <p:spPr>
            <a:xfrm>
              <a:off x="2619" y="1341"/>
              <a:ext cx="1469" cy="0"/>
            </a:xfrm>
            <a:prstGeom prst="line">
              <a:avLst/>
            </a:prstGeom>
            <a:ln w="9525" cap="flat" cmpd="sng">
              <a:solidFill>
                <a:srgbClr val="0000FF"/>
              </a:solidFill>
              <a:prstDash val="lgDashDot"/>
              <a:headEnd type="none" w="sm" len="med"/>
              <a:tailEnd type="none" w="sm" len="med"/>
            </a:ln>
          </p:spPr>
        </p:sp>
        <p:sp>
          <p:nvSpPr>
            <p:cNvPr id="18501" name="Line 15"/>
            <p:cNvSpPr>
              <a:spLocks noChangeAspect="1"/>
            </p:cNvSpPr>
            <p:nvPr/>
          </p:nvSpPr>
          <p:spPr>
            <a:xfrm>
              <a:off x="3537" y="1010"/>
              <a:ext cx="0" cy="661"/>
            </a:xfrm>
            <a:prstGeom prst="line">
              <a:avLst/>
            </a:prstGeom>
            <a:ln w="9525" cap="flat" cmpd="sng">
              <a:solidFill>
                <a:schemeClr val="tx1"/>
              </a:solidFill>
              <a:prstDash val="solid"/>
              <a:headEnd type="triangle" w="med" len="med"/>
              <a:tailEnd type="triangle" w="med" len="med"/>
            </a:ln>
          </p:spPr>
        </p:sp>
        <p:grpSp>
          <p:nvGrpSpPr>
            <p:cNvPr id="18502" name="Group 16"/>
            <p:cNvGrpSpPr/>
            <p:nvPr/>
          </p:nvGrpSpPr>
          <p:grpSpPr>
            <a:xfrm>
              <a:off x="3236" y="774"/>
              <a:ext cx="312" cy="922"/>
              <a:chOff x="3236" y="774"/>
              <a:chExt cx="312" cy="922"/>
            </a:xfrm>
          </p:grpSpPr>
          <p:sp>
            <p:nvSpPr>
              <p:cNvPr id="18505" name="Text Box 17"/>
              <p:cNvSpPr txBox="1">
                <a:spLocks noChangeAspect="1"/>
              </p:cNvSpPr>
              <p:nvPr/>
            </p:nvSpPr>
            <p:spPr>
              <a:xfrm rot="-5400000">
                <a:off x="3141" y="1314"/>
                <a:ext cx="551" cy="212"/>
              </a:xfrm>
              <a:prstGeom prst="rect">
                <a:avLst/>
              </a:prstGeom>
              <a:noFill/>
              <a:ln w="9525">
                <a:noFill/>
              </a:ln>
            </p:spPr>
            <p:txBody>
              <a:bodyPr>
                <a:spAutoFit/>
              </a:bodyPr>
              <a:lstStyle/>
              <a:p>
                <a:pPr algn="l">
                  <a:spcBef>
                    <a:spcPct val="50000"/>
                  </a:spcBef>
                </a:pPr>
                <a:r>
                  <a:rPr lang="en-US" altLang="zh-CN" sz="1600" dirty="0">
                    <a:latin typeface="Arial" panose="020B0604020202020204" pitchFamily="34" charset="0"/>
                    <a:ea typeface="宋体" panose="02010600030101010101" pitchFamily="2" charset="-122"/>
                  </a:rPr>
                  <a:t>φ</a:t>
                </a:r>
                <a:r>
                  <a:rPr lang="en-US" altLang="zh-CN" sz="1600" i="0" dirty="0">
                    <a:latin typeface="Arial" panose="020B0604020202020204" pitchFamily="34" charset="0"/>
                    <a:ea typeface="宋体" panose="02010600030101010101" pitchFamily="2" charset="-122"/>
                  </a:rPr>
                  <a:t>40</a:t>
                </a:r>
              </a:p>
            </p:txBody>
          </p:sp>
          <p:sp>
            <p:nvSpPr>
              <p:cNvPr id="18506" name="Text Box 18"/>
              <p:cNvSpPr txBox="1">
                <a:spLocks noChangeAspect="1"/>
              </p:cNvSpPr>
              <p:nvPr/>
            </p:nvSpPr>
            <p:spPr>
              <a:xfrm rot="-5400000">
                <a:off x="3123" y="886"/>
                <a:ext cx="537" cy="312"/>
              </a:xfrm>
              <a:prstGeom prst="rect">
                <a:avLst/>
              </a:prstGeom>
              <a:noFill/>
              <a:ln w="9525">
                <a:noFill/>
              </a:ln>
            </p:spPr>
            <p:txBody>
              <a:bodyPr>
                <a:spAutoFit/>
              </a:bodyPr>
              <a:lstStyle/>
              <a:p>
                <a:pPr algn="l">
                  <a:lnSpc>
                    <a:spcPct val="110000"/>
                  </a:lnSpc>
                </a:pPr>
                <a:r>
                  <a:rPr lang="en-US" altLang="zh-CN" sz="1200" i="0" dirty="0">
                    <a:solidFill>
                      <a:srgbClr val="CC0000"/>
                    </a:solidFill>
                    <a:latin typeface="Arial" panose="020B0604020202020204" pitchFamily="34" charset="0"/>
                    <a:ea typeface="宋体" panose="02010600030101010101" pitchFamily="2" charset="-122"/>
                  </a:rPr>
                  <a:t>H7</a:t>
                </a:r>
              </a:p>
              <a:p>
                <a:pPr algn="l">
                  <a:lnSpc>
                    <a:spcPct val="110000"/>
                  </a:lnSpc>
                </a:pPr>
                <a:r>
                  <a:rPr lang="en-US" altLang="zh-CN" sz="1200" i="0" dirty="0">
                    <a:latin typeface="Arial" panose="020B0604020202020204" pitchFamily="34" charset="0"/>
                    <a:ea typeface="宋体" panose="02010600030101010101" pitchFamily="2" charset="-122"/>
                  </a:rPr>
                  <a:t>g6</a:t>
                </a:r>
              </a:p>
            </p:txBody>
          </p:sp>
          <p:sp>
            <p:nvSpPr>
              <p:cNvPr id="18507" name="Line 19"/>
              <p:cNvSpPr>
                <a:spLocks noChangeAspect="1"/>
              </p:cNvSpPr>
              <p:nvPr/>
            </p:nvSpPr>
            <p:spPr>
              <a:xfrm rot="-5400000" flipH="1">
                <a:off x="3264" y="1215"/>
                <a:ext cx="257" cy="0"/>
              </a:xfrm>
              <a:prstGeom prst="line">
                <a:avLst/>
              </a:prstGeom>
              <a:ln w="9525" cap="flat" cmpd="sng">
                <a:solidFill>
                  <a:schemeClr val="tx1"/>
                </a:solidFill>
                <a:prstDash val="solid"/>
                <a:headEnd type="none" w="sm" len="med"/>
                <a:tailEnd type="none" w="sm" len="med"/>
              </a:ln>
            </p:spPr>
          </p:sp>
        </p:grpSp>
        <p:sp>
          <p:nvSpPr>
            <p:cNvPr id="18503" name="Rectangle 20"/>
            <p:cNvSpPr>
              <a:spLocks noChangeAspect="1"/>
            </p:cNvSpPr>
            <p:nvPr/>
          </p:nvSpPr>
          <p:spPr>
            <a:xfrm>
              <a:off x="2950" y="385"/>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504" name="Rectangle 21"/>
            <p:cNvSpPr>
              <a:spLocks noChangeAspect="1"/>
            </p:cNvSpPr>
            <p:nvPr/>
          </p:nvSpPr>
          <p:spPr>
            <a:xfrm>
              <a:off x="2913" y="1965"/>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6" name="Group 22"/>
          <p:cNvGrpSpPr/>
          <p:nvPr/>
        </p:nvGrpSpPr>
        <p:grpSpPr>
          <a:xfrm>
            <a:off x="6216650" y="612775"/>
            <a:ext cx="2332038" cy="2859088"/>
            <a:chOff x="4133" y="386"/>
            <a:chExt cx="1469" cy="1801"/>
          </a:xfrm>
        </p:grpSpPr>
        <p:sp>
          <p:nvSpPr>
            <p:cNvPr id="18481" name="Rectangle 23" descr="浅色上对角线"/>
            <p:cNvSpPr>
              <a:spLocks noChangeAspect="1"/>
            </p:cNvSpPr>
            <p:nvPr/>
          </p:nvSpPr>
          <p:spPr>
            <a:xfrm>
              <a:off x="4537" y="533"/>
              <a:ext cx="698" cy="1543"/>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82" name="Group 24"/>
            <p:cNvGrpSpPr>
              <a:grpSpLocks noChangeAspect="1"/>
            </p:cNvGrpSpPr>
            <p:nvPr/>
          </p:nvGrpSpPr>
          <p:grpSpPr>
            <a:xfrm>
              <a:off x="4133" y="974"/>
              <a:ext cx="1359" cy="734"/>
              <a:chOff x="793" y="2432"/>
              <a:chExt cx="1678" cy="907"/>
            </a:xfrm>
          </p:grpSpPr>
          <p:sp>
            <p:nvSpPr>
              <p:cNvPr id="18490" name="Rectangle 25"/>
              <p:cNvSpPr>
                <a:spLocks noChangeAspect="1"/>
              </p:cNvSpPr>
              <p:nvPr/>
            </p:nvSpPr>
            <p:spPr>
              <a:xfrm>
                <a:off x="1292" y="2478"/>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91" name="Group 26"/>
              <p:cNvGrpSpPr>
                <a:grpSpLocks noChangeAspect="1"/>
              </p:cNvGrpSpPr>
              <p:nvPr/>
            </p:nvGrpSpPr>
            <p:grpSpPr>
              <a:xfrm>
                <a:off x="884" y="2478"/>
                <a:ext cx="1587" cy="819"/>
                <a:chOff x="1973" y="2478"/>
                <a:chExt cx="1587" cy="819"/>
              </a:xfrm>
            </p:grpSpPr>
            <p:sp>
              <p:nvSpPr>
                <p:cNvPr id="18494" name="Rectangle 27"/>
                <p:cNvSpPr>
                  <a:spLocks noChangeAspect="1"/>
                </p:cNvSpPr>
                <p:nvPr/>
              </p:nvSpPr>
              <p:spPr>
                <a:xfrm>
                  <a:off x="1973" y="2478"/>
                  <a:ext cx="1542" cy="81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95" name="Line 28"/>
                <p:cNvSpPr>
                  <a:spLocks noChangeAspect="1"/>
                </p:cNvSpPr>
                <p:nvPr/>
              </p:nvSpPr>
              <p:spPr>
                <a:xfrm>
                  <a:off x="3560" y="2517"/>
                  <a:ext cx="0" cy="748"/>
                </a:xfrm>
                <a:prstGeom prst="line">
                  <a:avLst/>
                </a:prstGeom>
                <a:ln w="28575" cap="flat" cmpd="sng">
                  <a:solidFill>
                    <a:srgbClr val="0000FF"/>
                  </a:solidFill>
                  <a:prstDash val="solid"/>
                  <a:headEnd type="none" w="sm" len="med"/>
                  <a:tailEnd type="none" w="sm" len="med"/>
                </a:ln>
              </p:spPr>
            </p:sp>
            <p:sp>
              <p:nvSpPr>
                <p:cNvPr id="18496" name="Line 29"/>
                <p:cNvSpPr>
                  <a:spLocks noChangeAspect="1"/>
                </p:cNvSpPr>
                <p:nvPr/>
              </p:nvSpPr>
              <p:spPr>
                <a:xfrm>
                  <a:off x="3515" y="2478"/>
                  <a:ext cx="45" cy="45"/>
                </a:xfrm>
                <a:prstGeom prst="line">
                  <a:avLst/>
                </a:prstGeom>
                <a:ln w="28575" cap="flat" cmpd="sng">
                  <a:solidFill>
                    <a:srgbClr val="0000FF"/>
                  </a:solidFill>
                  <a:prstDash val="solid"/>
                  <a:headEnd type="none" w="sm" len="med"/>
                  <a:tailEnd type="none" w="sm" len="med"/>
                </a:ln>
              </p:spPr>
            </p:sp>
            <p:sp>
              <p:nvSpPr>
                <p:cNvPr id="18497" name="Line 30"/>
                <p:cNvSpPr>
                  <a:spLocks noChangeAspect="1"/>
                </p:cNvSpPr>
                <p:nvPr/>
              </p:nvSpPr>
              <p:spPr>
                <a:xfrm flipV="1">
                  <a:off x="3515" y="3252"/>
                  <a:ext cx="45" cy="45"/>
                </a:xfrm>
                <a:prstGeom prst="line">
                  <a:avLst/>
                </a:prstGeom>
                <a:ln w="28575" cap="flat" cmpd="sng">
                  <a:solidFill>
                    <a:srgbClr val="0000FF"/>
                  </a:solidFill>
                  <a:prstDash val="solid"/>
                  <a:headEnd type="none" w="sm" len="med"/>
                  <a:tailEnd type="none" w="sm" len="med"/>
                </a:ln>
              </p:spPr>
            </p:sp>
          </p:grpSp>
          <p:sp>
            <p:nvSpPr>
              <p:cNvPr id="18492" name="Rectangle 31"/>
              <p:cNvSpPr>
                <a:spLocks noChangeAspect="1"/>
              </p:cNvSpPr>
              <p:nvPr/>
            </p:nvSpPr>
            <p:spPr>
              <a:xfrm>
                <a:off x="793" y="2432"/>
                <a:ext cx="137" cy="907"/>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93" name="Freeform 32"/>
              <p:cNvSpPr>
                <a:spLocks noChangeAspect="1"/>
              </p:cNvSpPr>
              <p:nvPr/>
            </p:nvSpPr>
            <p:spPr>
              <a:xfrm>
                <a:off x="915" y="2480"/>
                <a:ext cx="45" cy="816"/>
              </a:xfrm>
              <a:custGeom>
                <a:avLst/>
                <a:gdLst>
                  <a:gd name="txL" fmla="*/ 0 w 29"/>
                  <a:gd name="txT" fmla="*/ 0 h 816"/>
                  <a:gd name="txR" fmla="*/ 29 w 29"/>
                  <a:gd name="txB" fmla="*/ 816 h 816"/>
                </a:gdLst>
                <a:ahLst/>
                <a:cxnLst>
                  <a:cxn ang="0">
                    <a:pos x="22" y="0"/>
                  </a:cxn>
                  <a:cxn ang="0">
                    <a:pos x="6" y="142"/>
                  </a:cxn>
                  <a:cxn ang="0">
                    <a:pos x="9" y="206"/>
                  </a:cxn>
                  <a:cxn ang="0">
                    <a:pos x="16" y="222"/>
                  </a:cxn>
                  <a:cxn ang="0">
                    <a:pos x="40" y="352"/>
                  </a:cxn>
                  <a:cxn ang="0">
                    <a:pos x="22" y="440"/>
                  </a:cxn>
                  <a:cxn ang="0">
                    <a:pos x="0" y="522"/>
                  </a:cxn>
                  <a:cxn ang="0">
                    <a:pos x="40" y="728"/>
                  </a:cxn>
                  <a:cxn ang="0">
                    <a:pos x="37" y="778"/>
                  </a:cxn>
                  <a:cxn ang="0">
                    <a:pos x="16" y="81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grpSp>
        <p:sp>
          <p:nvSpPr>
            <p:cNvPr id="18483" name="Line 33"/>
            <p:cNvSpPr>
              <a:spLocks noChangeAspect="1"/>
            </p:cNvSpPr>
            <p:nvPr/>
          </p:nvSpPr>
          <p:spPr>
            <a:xfrm>
              <a:off x="4133" y="1342"/>
              <a:ext cx="1469" cy="0"/>
            </a:xfrm>
            <a:prstGeom prst="line">
              <a:avLst/>
            </a:prstGeom>
            <a:ln w="9525" cap="flat" cmpd="sng">
              <a:solidFill>
                <a:srgbClr val="0000FF"/>
              </a:solidFill>
              <a:prstDash val="lgDashDot"/>
              <a:headEnd type="none" w="sm" len="med"/>
              <a:tailEnd type="none" w="sm" len="med"/>
            </a:ln>
          </p:spPr>
        </p:sp>
        <p:sp>
          <p:nvSpPr>
            <p:cNvPr id="18484" name="Line 34"/>
            <p:cNvSpPr>
              <a:spLocks noChangeAspect="1"/>
            </p:cNvSpPr>
            <p:nvPr/>
          </p:nvSpPr>
          <p:spPr>
            <a:xfrm>
              <a:off x="5051" y="1011"/>
              <a:ext cx="0" cy="661"/>
            </a:xfrm>
            <a:prstGeom prst="line">
              <a:avLst/>
            </a:prstGeom>
            <a:ln w="9525" cap="flat" cmpd="sng">
              <a:solidFill>
                <a:schemeClr val="tx1"/>
              </a:solidFill>
              <a:prstDash val="solid"/>
              <a:headEnd type="triangle" w="med" len="med"/>
              <a:tailEnd type="triangle" w="med" len="med"/>
            </a:ln>
          </p:spPr>
        </p:sp>
        <p:grpSp>
          <p:nvGrpSpPr>
            <p:cNvPr id="18485" name="Group 35"/>
            <p:cNvGrpSpPr/>
            <p:nvPr/>
          </p:nvGrpSpPr>
          <p:grpSpPr>
            <a:xfrm>
              <a:off x="4779" y="753"/>
              <a:ext cx="269" cy="953"/>
              <a:chOff x="4779" y="753"/>
              <a:chExt cx="269" cy="953"/>
            </a:xfrm>
          </p:grpSpPr>
          <p:sp>
            <p:nvSpPr>
              <p:cNvPr id="18488" name="Text Box 36"/>
              <p:cNvSpPr txBox="1">
                <a:spLocks noChangeAspect="1"/>
              </p:cNvSpPr>
              <p:nvPr/>
            </p:nvSpPr>
            <p:spPr>
              <a:xfrm rot="-5400000">
                <a:off x="4655" y="1324"/>
                <a:ext cx="551" cy="212"/>
              </a:xfrm>
              <a:prstGeom prst="rect">
                <a:avLst/>
              </a:prstGeom>
              <a:noFill/>
              <a:ln w="9525">
                <a:noFill/>
              </a:ln>
            </p:spPr>
            <p:txBody>
              <a:bodyPr>
                <a:spAutoFit/>
              </a:bodyPr>
              <a:lstStyle/>
              <a:p>
                <a:pPr algn="l">
                  <a:spcBef>
                    <a:spcPct val="50000"/>
                  </a:spcBef>
                </a:pPr>
                <a:r>
                  <a:rPr lang="en-US" altLang="zh-CN" sz="1600" dirty="0">
                    <a:latin typeface="Arial" panose="020B0604020202020204" pitchFamily="34" charset="0"/>
                    <a:ea typeface="宋体" panose="02010600030101010101" pitchFamily="2" charset="-122"/>
                  </a:rPr>
                  <a:t>φ</a:t>
                </a:r>
                <a:r>
                  <a:rPr lang="en-US" altLang="zh-CN" sz="1600" i="0" dirty="0">
                    <a:latin typeface="Arial" panose="020B0604020202020204" pitchFamily="34" charset="0"/>
                    <a:ea typeface="宋体" panose="02010600030101010101" pitchFamily="2" charset="-122"/>
                  </a:rPr>
                  <a:t>40</a:t>
                </a:r>
              </a:p>
            </p:txBody>
          </p:sp>
          <p:sp>
            <p:nvSpPr>
              <p:cNvPr id="18489" name="Text Box 37"/>
              <p:cNvSpPr txBox="1">
                <a:spLocks noChangeAspect="1"/>
              </p:cNvSpPr>
              <p:nvPr/>
            </p:nvSpPr>
            <p:spPr>
              <a:xfrm rot="-5400000">
                <a:off x="4597" y="934"/>
                <a:ext cx="632" cy="269"/>
              </a:xfrm>
              <a:prstGeom prst="rect">
                <a:avLst/>
              </a:prstGeom>
              <a:noFill/>
              <a:ln w="9525">
                <a:noFill/>
              </a:ln>
            </p:spPr>
            <p:txBody>
              <a:bodyPr>
                <a:spAutoFit/>
              </a:bodyPr>
              <a:lstStyle/>
              <a:p>
                <a:pPr algn="l">
                  <a:lnSpc>
                    <a:spcPct val="110000"/>
                  </a:lnSpc>
                </a:pPr>
                <a:r>
                  <a:rPr lang="en-US" altLang="zh-CN" sz="2000" i="0" baseline="30000" dirty="0">
                    <a:solidFill>
                      <a:srgbClr val="CC0000"/>
                    </a:solidFill>
                    <a:latin typeface="Arial" panose="020B0604020202020204" pitchFamily="34" charset="0"/>
                    <a:ea typeface="宋体" panose="02010600030101010101" pitchFamily="2" charset="-122"/>
                  </a:rPr>
                  <a:t>H7</a:t>
                </a:r>
                <a:r>
                  <a:rPr lang="en-US" altLang="zh-CN" sz="2000" i="0" dirty="0">
                    <a:latin typeface="Arial" panose="020B0604020202020204" pitchFamily="34" charset="0"/>
                    <a:ea typeface="宋体" panose="02010600030101010101" pitchFamily="2" charset="-122"/>
                  </a:rPr>
                  <a:t>/</a:t>
                </a:r>
                <a:r>
                  <a:rPr lang="en-US" altLang="zh-CN" sz="2000" i="0" baseline="-25000" dirty="0">
                    <a:latin typeface="Arial" panose="020B0604020202020204" pitchFamily="34" charset="0"/>
                    <a:ea typeface="宋体" panose="02010600030101010101" pitchFamily="2" charset="-122"/>
                  </a:rPr>
                  <a:t>g6</a:t>
                </a:r>
              </a:p>
            </p:txBody>
          </p:sp>
        </p:grpSp>
        <p:sp>
          <p:nvSpPr>
            <p:cNvPr id="18486" name="Rectangle 38"/>
            <p:cNvSpPr>
              <a:spLocks noChangeAspect="1"/>
            </p:cNvSpPr>
            <p:nvPr/>
          </p:nvSpPr>
          <p:spPr>
            <a:xfrm>
              <a:off x="4464" y="386"/>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87" name="Rectangle 39"/>
            <p:cNvSpPr>
              <a:spLocks noChangeAspect="1"/>
            </p:cNvSpPr>
            <p:nvPr/>
          </p:nvSpPr>
          <p:spPr>
            <a:xfrm>
              <a:off x="4427" y="1966"/>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549928" name="Text Box 40"/>
          <p:cNvSpPr txBox="1"/>
          <p:nvPr/>
        </p:nvSpPr>
        <p:spPr>
          <a:xfrm>
            <a:off x="5435600" y="765175"/>
            <a:ext cx="1081088" cy="366713"/>
          </a:xfrm>
          <a:prstGeom prst="rect">
            <a:avLst/>
          </a:prstGeom>
          <a:noFill/>
          <a:ln w="9525">
            <a:noFill/>
          </a:ln>
        </p:spPr>
        <p:txBody>
          <a:bodyPr>
            <a:spAutoFit/>
          </a:bodyPr>
          <a:lstStyle/>
          <a:p>
            <a:pPr>
              <a:spcBef>
                <a:spcPct val="50000"/>
              </a:spcBef>
            </a:pPr>
            <a:r>
              <a:rPr lang="zh-CN" altLang="en-US" sz="1800" i="0" dirty="0">
                <a:solidFill>
                  <a:srgbClr val="000066"/>
                </a:solidFill>
                <a:latin typeface="Arial" panose="020B0604020202020204" pitchFamily="34" charset="0"/>
                <a:ea typeface="仿宋_GB2312" pitchFamily="49" charset="-122"/>
              </a:rPr>
              <a:t>基孔制</a:t>
            </a:r>
          </a:p>
        </p:txBody>
      </p:sp>
      <p:grpSp>
        <p:nvGrpSpPr>
          <p:cNvPr id="10" name="Group 41"/>
          <p:cNvGrpSpPr/>
          <p:nvPr/>
        </p:nvGrpSpPr>
        <p:grpSpPr>
          <a:xfrm>
            <a:off x="3492500" y="3500438"/>
            <a:ext cx="2332038" cy="2859087"/>
            <a:chOff x="2744" y="2199"/>
            <a:chExt cx="1469" cy="1801"/>
          </a:xfrm>
        </p:grpSpPr>
        <p:sp>
          <p:nvSpPr>
            <p:cNvPr id="18463" name="Rectangle 42" descr="浅色上对角线"/>
            <p:cNvSpPr>
              <a:spLocks noChangeAspect="1"/>
            </p:cNvSpPr>
            <p:nvPr/>
          </p:nvSpPr>
          <p:spPr>
            <a:xfrm>
              <a:off x="3148" y="2346"/>
              <a:ext cx="698" cy="1543"/>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64" name="Group 43"/>
            <p:cNvGrpSpPr>
              <a:grpSpLocks noChangeAspect="1"/>
            </p:cNvGrpSpPr>
            <p:nvPr/>
          </p:nvGrpSpPr>
          <p:grpSpPr>
            <a:xfrm>
              <a:off x="2744" y="2787"/>
              <a:ext cx="1359" cy="734"/>
              <a:chOff x="793" y="2432"/>
              <a:chExt cx="1678" cy="907"/>
            </a:xfrm>
          </p:grpSpPr>
          <p:sp>
            <p:nvSpPr>
              <p:cNvPr id="18473" name="Rectangle 44"/>
              <p:cNvSpPr>
                <a:spLocks noChangeAspect="1"/>
              </p:cNvSpPr>
              <p:nvPr/>
            </p:nvSpPr>
            <p:spPr>
              <a:xfrm>
                <a:off x="1292" y="2478"/>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74" name="Group 45"/>
              <p:cNvGrpSpPr>
                <a:grpSpLocks noChangeAspect="1"/>
              </p:cNvGrpSpPr>
              <p:nvPr/>
            </p:nvGrpSpPr>
            <p:grpSpPr>
              <a:xfrm>
                <a:off x="884" y="2478"/>
                <a:ext cx="1587" cy="819"/>
                <a:chOff x="1973" y="2478"/>
                <a:chExt cx="1587" cy="819"/>
              </a:xfrm>
            </p:grpSpPr>
            <p:sp>
              <p:nvSpPr>
                <p:cNvPr id="18477" name="Rectangle 46"/>
                <p:cNvSpPr>
                  <a:spLocks noChangeAspect="1"/>
                </p:cNvSpPr>
                <p:nvPr/>
              </p:nvSpPr>
              <p:spPr>
                <a:xfrm>
                  <a:off x="1973" y="2478"/>
                  <a:ext cx="1542" cy="81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78" name="Line 47"/>
                <p:cNvSpPr>
                  <a:spLocks noChangeAspect="1"/>
                </p:cNvSpPr>
                <p:nvPr/>
              </p:nvSpPr>
              <p:spPr>
                <a:xfrm>
                  <a:off x="3560" y="2517"/>
                  <a:ext cx="0" cy="748"/>
                </a:xfrm>
                <a:prstGeom prst="line">
                  <a:avLst/>
                </a:prstGeom>
                <a:ln w="28575" cap="flat" cmpd="sng">
                  <a:solidFill>
                    <a:srgbClr val="0000FF"/>
                  </a:solidFill>
                  <a:prstDash val="solid"/>
                  <a:headEnd type="none" w="sm" len="med"/>
                  <a:tailEnd type="none" w="sm" len="med"/>
                </a:ln>
              </p:spPr>
            </p:sp>
            <p:sp>
              <p:nvSpPr>
                <p:cNvPr id="18479" name="Line 48"/>
                <p:cNvSpPr>
                  <a:spLocks noChangeAspect="1"/>
                </p:cNvSpPr>
                <p:nvPr/>
              </p:nvSpPr>
              <p:spPr>
                <a:xfrm>
                  <a:off x="3515" y="2478"/>
                  <a:ext cx="45" cy="45"/>
                </a:xfrm>
                <a:prstGeom prst="line">
                  <a:avLst/>
                </a:prstGeom>
                <a:ln w="28575" cap="flat" cmpd="sng">
                  <a:solidFill>
                    <a:srgbClr val="0000FF"/>
                  </a:solidFill>
                  <a:prstDash val="solid"/>
                  <a:headEnd type="none" w="sm" len="med"/>
                  <a:tailEnd type="none" w="sm" len="med"/>
                </a:ln>
              </p:spPr>
            </p:sp>
            <p:sp>
              <p:nvSpPr>
                <p:cNvPr id="18480" name="Line 49"/>
                <p:cNvSpPr>
                  <a:spLocks noChangeAspect="1"/>
                </p:cNvSpPr>
                <p:nvPr/>
              </p:nvSpPr>
              <p:spPr>
                <a:xfrm flipV="1">
                  <a:off x="3515" y="3252"/>
                  <a:ext cx="45" cy="45"/>
                </a:xfrm>
                <a:prstGeom prst="line">
                  <a:avLst/>
                </a:prstGeom>
                <a:ln w="28575" cap="flat" cmpd="sng">
                  <a:solidFill>
                    <a:srgbClr val="0000FF"/>
                  </a:solidFill>
                  <a:prstDash val="solid"/>
                  <a:headEnd type="none" w="sm" len="med"/>
                  <a:tailEnd type="none" w="sm" len="med"/>
                </a:ln>
              </p:spPr>
            </p:sp>
          </p:grpSp>
          <p:sp>
            <p:nvSpPr>
              <p:cNvPr id="18475" name="Rectangle 50"/>
              <p:cNvSpPr>
                <a:spLocks noChangeAspect="1"/>
              </p:cNvSpPr>
              <p:nvPr/>
            </p:nvSpPr>
            <p:spPr>
              <a:xfrm>
                <a:off x="793" y="2432"/>
                <a:ext cx="137" cy="907"/>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76" name="Freeform 51"/>
              <p:cNvSpPr>
                <a:spLocks noChangeAspect="1"/>
              </p:cNvSpPr>
              <p:nvPr/>
            </p:nvSpPr>
            <p:spPr>
              <a:xfrm>
                <a:off x="915" y="2480"/>
                <a:ext cx="45" cy="816"/>
              </a:xfrm>
              <a:custGeom>
                <a:avLst/>
                <a:gdLst>
                  <a:gd name="txL" fmla="*/ 0 w 29"/>
                  <a:gd name="txT" fmla="*/ 0 h 816"/>
                  <a:gd name="txR" fmla="*/ 29 w 29"/>
                  <a:gd name="txB" fmla="*/ 816 h 816"/>
                </a:gdLst>
                <a:ahLst/>
                <a:cxnLst>
                  <a:cxn ang="0">
                    <a:pos x="22" y="0"/>
                  </a:cxn>
                  <a:cxn ang="0">
                    <a:pos x="6" y="142"/>
                  </a:cxn>
                  <a:cxn ang="0">
                    <a:pos x="9" y="206"/>
                  </a:cxn>
                  <a:cxn ang="0">
                    <a:pos x="16" y="222"/>
                  </a:cxn>
                  <a:cxn ang="0">
                    <a:pos x="40" y="352"/>
                  </a:cxn>
                  <a:cxn ang="0">
                    <a:pos x="22" y="440"/>
                  </a:cxn>
                  <a:cxn ang="0">
                    <a:pos x="0" y="522"/>
                  </a:cxn>
                  <a:cxn ang="0">
                    <a:pos x="40" y="728"/>
                  </a:cxn>
                  <a:cxn ang="0">
                    <a:pos x="37" y="778"/>
                  </a:cxn>
                  <a:cxn ang="0">
                    <a:pos x="16" y="81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grpSp>
        <p:sp>
          <p:nvSpPr>
            <p:cNvPr id="18465" name="Line 52"/>
            <p:cNvSpPr>
              <a:spLocks noChangeAspect="1"/>
            </p:cNvSpPr>
            <p:nvPr/>
          </p:nvSpPr>
          <p:spPr>
            <a:xfrm>
              <a:off x="2744" y="3155"/>
              <a:ext cx="1469" cy="0"/>
            </a:xfrm>
            <a:prstGeom prst="line">
              <a:avLst/>
            </a:prstGeom>
            <a:ln w="9525" cap="flat" cmpd="sng">
              <a:solidFill>
                <a:srgbClr val="0000FF"/>
              </a:solidFill>
              <a:prstDash val="lgDashDot"/>
              <a:headEnd type="none" w="sm" len="med"/>
              <a:tailEnd type="none" w="sm" len="med"/>
            </a:ln>
          </p:spPr>
        </p:sp>
        <p:sp>
          <p:nvSpPr>
            <p:cNvPr id="18466" name="Line 53"/>
            <p:cNvSpPr>
              <a:spLocks noChangeAspect="1"/>
            </p:cNvSpPr>
            <p:nvPr/>
          </p:nvSpPr>
          <p:spPr>
            <a:xfrm>
              <a:off x="3662" y="2824"/>
              <a:ext cx="0" cy="661"/>
            </a:xfrm>
            <a:prstGeom prst="line">
              <a:avLst/>
            </a:prstGeom>
            <a:ln w="9525" cap="flat" cmpd="sng">
              <a:solidFill>
                <a:schemeClr val="tx1"/>
              </a:solidFill>
              <a:prstDash val="solid"/>
              <a:headEnd type="triangle" w="med" len="med"/>
              <a:tailEnd type="triangle" w="med" len="med"/>
            </a:ln>
          </p:spPr>
        </p:sp>
        <p:grpSp>
          <p:nvGrpSpPr>
            <p:cNvPr id="18467" name="Group 54"/>
            <p:cNvGrpSpPr/>
            <p:nvPr/>
          </p:nvGrpSpPr>
          <p:grpSpPr>
            <a:xfrm>
              <a:off x="3344" y="2573"/>
              <a:ext cx="312" cy="938"/>
              <a:chOff x="3344" y="2573"/>
              <a:chExt cx="312" cy="938"/>
            </a:xfrm>
          </p:grpSpPr>
          <p:sp>
            <p:nvSpPr>
              <p:cNvPr id="18470" name="Text Box 55"/>
              <p:cNvSpPr txBox="1">
                <a:spLocks noChangeAspect="1"/>
              </p:cNvSpPr>
              <p:nvPr/>
            </p:nvSpPr>
            <p:spPr>
              <a:xfrm rot="-5400000">
                <a:off x="3241" y="3129"/>
                <a:ext cx="551" cy="212"/>
              </a:xfrm>
              <a:prstGeom prst="rect">
                <a:avLst/>
              </a:prstGeom>
              <a:noFill/>
              <a:ln w="9525">
                <a:noFill/>
              </a:ln>
            </p:spPr>
            <p:txBody>
              <a:bodyPr>
                <a:spAutoFit/>
              </a:bodyPr>
              <a:lstStyle/>
              <a:p>
                <a:pPr algn="l">
                  <a:spcBef>
                    <a:spcPct val="50000"/>
                  </a:spcBef>
                </a:pPr>
                <a:r>
                  <a:rPr lang="en-US" altLang="zh-CN" sz="1600" dirty="0">
                    <a:latin typeface="Arial" panose="020B0604020202020204" pitchFamily="34" charset="0"/>
                    <a:ea typeface="宋体" panose="02010600030101010101" pitchFamily="2" charset="-122"/>
                  </a:rPr>
                  <a:t>φ</a:t>
                </a:r>
                <a:r>
                  <a:rPr lang="en-US" altLang="zh-CN" sz="1600" i="0" dirty="0">
                    <a:latin typeface="Arial" panose="020B0604020202020204" pitchFamily="34" charset="0"/>
                    <a:ea typeface="宋体" panose="02010600030101010101" pitchFamily="2" charset="-122"/>
                  </a:rPr>
                  <a:t>40</a:t>
                </a:r>
              </a:p>
            </p:txBody>
          </p:sp>
          <p:sp>
            <p:nvSpPr>
              <p:cNvPr id="18471" name="Text Box 56"/>
              <p:cNvSpPr txBox="1">
                <a:spLocks noChangeAspect="1"/>
              </p:cNvSpPr>
              <p:nvPr/>
            </p:nvSpPr>
            <p:spPr>
              <a:xfrm rot="-5400000">
                <a:off x="3231" y="2685"/>
                <a:ext cx="537" cy="312"/>
              </a:xfrm>
              <a:prstGeom prst="rect">
                <a:avLst/>
              </a:prstGeom>
              <a:noFill/>
              <a:ln w="9525">
                <a:noFill/>
              </a:ln>
            </p:spPr>
            <p:txBody>
              <a:bodyPr>
                <a:spAutoFit/>
              </a:bodyPr>
              <a:lstStyle/>
              <a:p>
                <a:pPr algn="l">
                  <a:lnSpc>
                    <a:spcPct val="110000"/>
                  </a:lnSpc>
                </a:pPr>
                <a:r>
                  <a:rPr lang="en-US" altLang="zh-CN" sz="1200" i="0" dirty="0">
                    <a:latin typeface="Arial" panose="020B0604020202020204" pitchFamily="34" charset="0"/>
                    <a:ea typeface="宋体" panose="02010600030101010101" pitchFamily="2" charset="-122"/>
                  </a:rPr>
                  <a:t>K7</a:t>
                </a:r>
              </a:p>
              <a:p>
                <a:pPr algn="l">
                  <a:lnSpc>
                    <a:spcPct val="110000"/>
                  </a:lnSpc>
                </a:pPr>
                <a:r>
                  <a:rPr lang="en-US" altLang="zh-CN" sz="1200" i="0" dirty="0">
                    <a:solidFill>
                      <a:srgbClr val="CC0000"/>
                    </a:solidFill>
                    <a:latin typeface="Arial" panose="020B0604020202020204" pitchFamily="34" charset="0"/>
                    <a:ea typeface="宋体" panose="02010600030101010101" pitchFamily="2" charset="-122"/>
                  </a:rPr>
                  <a:t>h6</a:t>
                </a:r>
              </a:p>
            </p:txBody>
          </p:sp>
          <p:sp>
            <p:nvSpPr>
              <p:cNvPr id="18472" name="Line 57"/>
              <p:cNvSpPr>
                <a:spLocks noChangeAspect="1"/>
              </p:cNvSpPr>
              <p:nvPr/>
            </p:nvSpPr>
            <p:spPr>
              <a:xfrm rot="-5400000" flipH="1">
                <a:off x="3388" y="2968"/>
                <a:ext cx="257" cy="0"/>
              </a:xfrm>
              <a:prstGeom prst="line">
                <a:avLst/>
              </a:prstGeom>
              <a:ln w="9525" cap="flat" cmpd="sng">
                <a:solidFill>
                  <a:schemeClr val="tx1"/>
                </a:solidFill>
                <a:prstDash val="solid"/>
                <a:headEnd type="none" w="sm" len="med"/>
                <a:tailEnd type="none" w="sm" len="med"/>
              </a:ln>
            </p:spPr>
          </p:sp>
        </p:grpSp>
        <p:sp>
          <p:nvSpPr>
            <p:cNvPr id="18468" name="Rectangle 58"/>
            <p:cNvSpPr>
              <a:spLocks noChangeAspect="1"/>
            </p:cNvSpPr>
            <p:nvPr/>
          </p:nvSpPr>
          <p:spPr>
            <a:xfrm>
              <a:off x="3075" y="2199"/>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69" name="Rectangle 59"/>
            <p:cNvSpPr>
              <a:spLocks noChangeAspect="1"/>
            </p:cNvSpPr>
            <p:nvPr/>
          </p:nvSpPr>
          <p:spPr>
            <a:xfrm>
              <a:off x="3038" y="3779"/>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14" name="Group 60"/>
          <p:cNvGrpSpPr/>
          <p:nvPr/>
        </p:nvGrpSpPr>
        <p:grpSpPr>
          <a:xfrm>
            <a:off x="6272213" y="3492500"/>
            <a:ext cx="2332037" cy="2859088"/>
            <a:chOff x="4168" y="2200"/>
            <a:chExt cx="1469" cy="1801"/>
          </a:xfrm>
        </p:grpSpPr>
        <p:sp>
          <p:nvSpPr>
            <p:cNvPr id="18446" name="Rectangle 61" descr="浅色上对角线"/>
            <p:cNvSpPr>
              <a:spLocks noChangeAspect="1"/>
            </p:cNvSpPr>
            <p:nvPr/>
          </p:nvSpPr>
          <p:spPr>
            <a:xfrm>
              <a:off x="4572" y="2347"/>
              <a:ext cx="698" cy="1543"/>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47" name="Group 62"/>
            <p:cNvGrpSpPr>
              <a:grpSpLocks noChangeAspect="1"/>
            </p:cNvGrpSpPr>
            <p:nvPr/>
          </p:nvGrpSpPr>
          <p:grpSpPr>
            <a:xfrm>
              <a:off x="4168" y="2788"/>
              <a:ext cx="1359" cy="734"/>
              <a:chOff x="793" y="2432"/>
              <a:chExt cx="1678" cy="907"/>
            </a:xfrm>
          </p:grpSpPr>
          <p:sp>
            <p:nvSpPr>
              <p:cNvPr id="18455" name="Rectangle 63"/>
              <p:cNvSpPr>
                <a:spLocks noChangeAspect="1"/>
              </p:cNvSpPr>
              <p:nvPr/>
            </p:nvSpPr>
            <p:spPr>
              <a:xfrm>
                <a:off x="1292" y="2478"/>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18456" name="Group 64"/>
              <p:cNvGrpSpPr>
                <a:grpSpLocks noChangeAspect="1"/>
              </p:cNvGrpSpPr>
              <p:nvPr/>
            </p:nvGrpSpPr>
            <p:grpSpPr>
              <a:xfrm>
                <a:off x="884" y="2478"/>
                <a:ext cx="1587" cy="819"/>
                <a:chOff x="1973" y="2478"/>
                <a:chExt cx="1587" cy="819"/>
              </a:xfrm>
            </p:grpSpPr>
            <p:sp>
              <p:nvSpPr>
                <p:cNvPr id="18459" name="Rectangle 65"/>
                <p:cNvSpPr>
                  <a:spLocks noChangeAspect="1"/>
                </p:cNvSpPr>
                <p:nvPr/>
              </p:nvSpPr>
              <p:spPr>
                <a:xfrm>
                  <a:off x="1973" y="2478"/>
                  <a:ext cx="1542" cy="81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60" name="Line 66"/>
                <p:cNvSpPr>
                  <a:spLocks noChangeAspect="1"/>
                </p:cNvSpPr>
                <p:nvPr/>
              </p:nvSpPr>
              <p:spPr>
                <a:xfrm>
                  <a:off x="3560" y="2517"/>
                  <a:ext cx="0" cy="748"/>
                </a:xfrm>
                <a:prstGeom prst="line">
                  <a:avLst/>
                </a:prstGeom>
                <a:ln w="28575" cap="flat" cmpd="sng">
                  <a:solidFill>
                    <a:srgbClr val="0000FF"/>
                  </a:solidFill>
                  <a:prstDash val="solid"/>
                  <a:headEnd type="none" w="sm" len="med"/>
                  <a:tailEnd type="none" w="sm" len="med"/>
                </a:ln>
              </p:spPr>
            </p:sp>
            <p:sp>
              <p:nvSpPr>
                <p:cNvPr id="18461" name="Line 67"/>
                <p:cNvSpPr>
                  <a:spLocks noChangeAspect="1"/>
                </p:cNvSpPr>
                <p:nvPr/>
              </p:nvSpPr>
              <p:spPr>
                <a:xfrm>
                  <a:off x="3515" y="2478"/>
                  <a:ext cx="45" cy="45"/>
                </a:xfrm>
                <a:prstGeom prst="line">
                  <a:avLst/>
                </a:prstGeom>
                <a:ln w="28575" cap="flat" cmpd="sng">
                  <a:solidFill>
                    <a:srgbClr val="0000FF"/>
                  </a:solidFill>
                  <a:prstDash val="solid"/>
                  <a:headEnd type="none" w="sm" len="med"/>
                  <a:tailEnd type="none" w="sm" len="med"/>
                </a:ln>
              </p:spPr>
            </p:sp>
            <p:sp>
              <p:nvSpPr>
                <p:cNvPr id="18462" name="Line 68"/>
                <p:cNvSpPr>
                  <a:spLocks noChangeAspect="1"/>
                </p:cNvSpPr>
                <p:nvPr/>
              </p:nvSpPr>
              <p:spPr>
                <a:xfrm flipV="1">
                  <a:off x="3515" y="3252"/>
                  <a:ext cx="45" cy="45"/>
                </a:xfrm>
                <a:prstGeom prst="line">
                  <a:avLst/>
                </a:prstGeom>
                <a:ln w="28575" cap="flat" cmpd="sng">
                  <a:solidFill>
                    <a:srgbClr val="0000FF"/>
                  </a:solidFill>
                  <a:prstDash val="solid"/>
                  <a:headEnd type="none" w="sm" len="med"/>
                  <a:tailEnd type="none" w="sm" len="med"/>
                </a:ln>
              </p:spPr>
            </p:sp>
          </p:grpSp>
          <p:sp>
            <p:nvSpPr>
              <p:cNvPr id="18457" name="Rectangle 69"/>
              <p:cNvSpPr>
                <a:spLocks noChangeAspect="1"/>
              </p:cNvSpPr>
              <p:nvPr/>
            </p:nvSpPr>
            <p:spPr>
              <a:xfrm>
                <a:off x="793" y="2432"/>
                <a:ext cx="137" cy="907"/>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58" name="Freeform 70"/>
              <p:cNvSpPr>
                <a:spLocks noChangeAspect="1"/>
              </p:cNvSpPr>
              <p:nvPr/>
            </p:nvSpPr>
            <p:spPr>
              <a:xfrm>
                <a:off x="915" y="2480"/>
                <a:ext cx="45" cy="816"/>
              </a:xfrm>
              <a:custGeom>
                <a:avLst/>
                <a:gdLst>
                  <a:gd name="txL" fmla="*/ 0 w 29"/>
                  <a:gd name="txT" fmla="*/ 0 h 816"/>
                  <a:gd name="txR" fmla="*/ 29 w 29"/>
                  <a:gd name="txB" fmla="*/ 816 h 816"/>
                </a:gdLst>
                <a:ahLst/>
                <a:cxnLst>
                  <a:cxn ang="0">
                    <a:pos x="22" y="0"/>
                  </a:cxn>
                  <a:cxn ang="0">
                    <a:pos x="6" y="142"/>
                  </a:cxn>
                  <a:cxn ang="0">
                    <a:pos x="9" y="206"/>
                  </a:cxn>
                  <a:cxn ang="0">
                    <a:pos x="16" y="222"/>
                  </a:cxn>
                  <a:cxn ang="0">
                    <a:pos x="40" y="352"/>
                  </a:cxn>
                  <a:cxn ang="0">
                    <a:pos x="22" y="440"/>
                  </a:cxn>
                  <a:cxn ang="0">
                    <a:pos x="0" y="522"/>
                  </a:cxn>
                  <a:cxn ang="0">
                    <a:pos x="40" y="728"/>
                  </a:cxn>
                  <a:cxn ang="0">
                    <a:pos x="37" y="778"/>
                  </a:cxn>
                  <a:cxn ang="0">
                    <a:pos x="16" y="81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grpSp>
        <p:sp>
          <p:nvSpPr>
            <p:cNvPr id="18448" name="Line 71"/>
            <p:cNvSpPr>
              <a:spLocks noChangeAspect="1"/>
            </p:cNvSpPr>
            <p:nvPr/>
          </p:nvSpPr>
          <p:spPr>
            <a:xfrm>
              <a:off x="4168" y="3156"/>
              <a:ext cx="1469" cy="0"/>
            </a:xfrm>
            <a:prstGeom prst="line">
              <a:avLst/>
            </a:prstGeom>
            <a:ln w="9525" cap="flat" cmpd="sng">
              <a:solidFill>
                <a:srgbClr val="0000FF"/>
              </a:solidFill>
              <a:prstDash val="lgDashDot"/>
              <a:headEnd type="none" w="sm" len="med"/>
              <a:tailEnd type="none" w="sm" len="med"/>
            </a:ln>
          </p:spPr>
        </p:sp>
        <p:sp>
          <p:nvSpPr>
            <p:cNvPr id="18449" name="Line 72"/>
            <p:cNvSpPr>
              <a:spLocks noChangeAspect="1"/>
            </p:cNvSpPr>
            <p:nvPr/>
          </p:nvSpPr>
          <p:spPr>
            <a:xfrm>
              <a:off x="5086" y="2825"/>
              <a:ext cx="0" cy="661"/>
            </a:xfrm>
            <a:prstGeom prst="line">
              <a:avLst/>
            </a:prstGeom>
            <a:ln w="9525" cap="flat" cmpd="sng">
              <a:solidFill>
                <a:schemeClr val="tx1"/>
              </a:solidFill>
              <a:prstDash val="solid"/>
              <a:headEnd type="triangle" w="med" len="med"/>
              <a:tailEnd type="triangle" w="med" len="med"/>
            </a:ln>
          </p:spPr>
        </p:sp>
        <p:grpSp>
          <p:nvGrpSpPr>
            <p:cNvPr id="18450" name="Group 73"/>
            <p:cNvGrpSpPr/>
            <p:nvPr/>
          </p:nvGrpSpPr>
          <p:grpSpPr>
            <a:xfrm>
              <a:off x="4792" y="2526"/>
              <a:ext cx="280" cy="1001"/>
              <a:chOff x="4792" y="2526"/>
              <a:chExt cx="280" cy="1001"/>
            </a:xfrm>
          </p:grpSpPr>
          <p:sp>
            <p:nvSpPr>
              <p:cNvPr id="18453" name="Text Box 74"/>
              <p:cNvSpPr txBox="1">
                <a:spLocks noChangeAspect="1"/>
              </p:cNvSpPr>
              <p:nvPr/>
            </p:nvSpPr>
            <p:spPr>
              <a:xfrm rot="-5400000">
                <a:off x="4690" y="3145"/>
                <a:ext cx="551" cy="212"/>
              </a:xfrm>
              <a:prstGeom prst="rect">
                <a:avLst/>
              </a:prstGeom>
              <a:noFill/>
              <a:ln w="9525">
                <a:noFill/>
              </a:ln>
            </p:spPr>
            <p:txBody>
              <a:bodyPr>
                <a:spAutoFit/>
              </a:bodyPr>
              <a:lstStyle/>
              <a:p>
                <a:pPr algn="l">
                  <a:spcBef>
                    <a:spcPct val="50000"/>
                  </a:spcBef>
                </a:pPr>
                <a:r>
                  <a:rPr lang="en-US" altLang="zh-CN" sz="1600" dirty="0">
                    <a:latin typeface="Arial" panose="020B0604020202020204" pitchFamily="34" charset="0"/>
                    <a:ea typeface="宋体" panose="02010600030101010101" pitchFamily="2" charset="-122"/>
                  </a:rPr>
                  <a:t>φ</a:t>
                </a:r>
                <a:r>
                  <a:rPr lang="en-US" altLang="zh-CN" sz="1600" i="0" dirty="0">
                    <a:latin typeface="Arial" panose="020B0604020202020204" pitchFamily="34" charset="0"/>
                    <a:ea typeface="宋体" panose="02010600030101010101" pitchFamily="2" charset="-122"/>
                  </a:rPr>
                  <a:t>40</a:t>
                </a:r>
              </a:p>
            </p:txBody>
          </p:sp>
          <p:sp>
            <p:nvSpPr>
              <p:cNvPr id="18454" name="Text Box 75"/>
              <p:cNvSpPr txBox="1">
                <a:spLocks noChangeAspect="1"/>
              </p:cNvSpPr>
              <p:nvPr/>
            </p:nvSpPr>
            <p:spPr>
              <a:xfrm rot="-5400000">
                <a:off x="4587" y="2730"/>
                <a:ext cx="678" cy="269"/>
              </a:xfrm>
              <a:prstGeom prst="rect">
                <a:avLst/>
              </a:prstGeom>
              <a:noFill/>
              <a:ln w="9525">
                <a:noFill/>
              </a:ln>
            </p:spPr>
            <p:txBody>
              <a:bodyPr>
                <a:spAutoFit/>
              </a:bodyPr>
              <a:lstStyle/>
              <a:p>
                <a:pPr algn="l">
                  <a:lnSpc>
                    <a:spcPct val="110000"/>
                  </a:lnSpc>
                </a:pPr>
                <a:r>
                  <a:rPr lang="en-US" altLang="zh-CN" sz="2000" i="0" baseline="30000" dirty="0">
                    <a:latin typeface="Arial" panose="020B0604020202020204" pitchFamily="34" charset="0"/>
                    <a:ea typeface="宋体" panose="02010600030101010101" pitchFamily="2" charset="-122"/>
                  </a:rPr>
                  <a:t>K7</a:t>
                </a:r>
                <a:r>
                  <a:rPr lang="en-US" altLang="zh-CN" sz="2000" i="0" dirty="0">
                    <a:latin typeface="Arial" panose="020B0604020202020204" pitchFamily="34" charset="0"/>
                    <a:ea typeface="宋体" panose="02010600030101010101" pitchFamily="2" charset="-122"/>
                  </a:rPr>
                  <a:t>/</a:t>
                </a:r>
                <a:r>
                  <a:rPr lang="en-US" altLang="zh-CN" sz="2000" i="0" baseline="-25000" dirty="0">
                    <a:solidFill>
                      <a:srgbClr val="CC0000"/>
                    </a:solidFill>
                    <a:latin typeface="Arial" panose="020B0604020202020204" pitchFamily="34" charset="0"/>
                    <a:ea typeface="宋体" panose="02010600030101010101" pitchFamily="2" charset="-122"/>
                  </a:rPr>
                  <a:t>h6</a:t>
                </a:r>
              </a:p>
            </p:txBody>
          </p:sp>
        </p:grpSp>
        <p:sp>
          <p:nvSpPr>
            <p:cNvPr id="18451" name="Rectangle 76"/>
            <p:cNvSpPr>
              <a:spLocks noChangeAspect="1"/>
            </p:cNvSpPr>
            <p:nvPr/>
          </p:nvSpPr>
          <p:spPr>
            <a:xfrm>
              <a:off x="4499" y="2200"/>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8452" name="Rectangle 77"/>
            <p:cNvSpPr>
              <a:spLocks noChangeAspect="1"/>
            </p:cNvSpPr>
            <p:nvPr/>
          </p:nvSpPr>
          <p:spPr>
            <a:xfrm>
              <a:off x="4462" y="3780"/>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549966" name="Text Box 78"/>
          <p:cNvSpPr txBox="1"/>
          <p:nvPr/>
        </p:nvSpPr>
        <p:spPr>
          <a:xfrm>
            <a:off x="5551488" y="3644900"/>
            <a:ext cx="1081087" cy="366713"/>
          </a:xfrm>
          <a:prstGeom prst="rect">
            <a:avLst/>
          </a:prstGeom>
          <a:noFill/>
          <a:ln w="9525">
            <a:noFill/>
          </a:ln>
        </p:spPr>
        <p:txBody>
          <a:bodyPr>
            <a:spAutoFit/>
          </a:bodyPr>
          <a:lstStyle/>
          <a:p>
            <a:pPr>
              <a:spcBef>
                <a:spcPct val="50000"/>
              </a:spcBef>
            </a:pPr>
            <a:r>
              <a:rPr lang="zh-CN" altLang="en-US" sz="1800" i="0" dirty="0">
                <a:solidFill>
                  <a:srgbClr val="000066"/>
                </a:solidFill>
                <a:latin typeface="Arial" panose="020B0604020202020204" pitchFamily="34" charset="0"/>
                <a:ea typeface="仿宋_GB2312" pitchFamily="49" charset="-122"/>
              </a:rPr>
              <a:t>基轴制</a:t>
            </a:r>
          </a:p>
        </p:txBody>
      </p:sp>
      <p:sp>
        <p:nvSpPr>
          <p:cNvPr id="549967" name="Text Box 79"/>
          <p:cNvSpPr txBox="1"/>
          <p:nvPr/>
        </p:nvSpPr>
        <p:spPr>
          <a:xfrm>
            <a:off x="468313" y="1412875"/>
            <a:ext cx="2735262" cy="4791075"/>
          </a:xfrm>
          <a:prstGeom prst="rect">
            <a:avLst/>
          </a:prstGeom>
          <a:noFill/>
          <a:ln w="9525">
            <a:noFill/>
          </a:ln>
        </p:spPr>
        <p:txBody>
          <a:bodyPr>
            <a:spAutoFit/>
          </a:bodyPr>
          <a:lstStyle/>
          <a:p>
            <a:pPr algn="l">
              <a:spcBef>
                <a:spcPct val="50000"/>
              </a:spcBef>
              <a:buClr>
                <a:srgbClr val="FFCC00"/>
              </a:buClr>
              <a:buFont typeface="Wingdings" panose="05000000000000000000" pitchFamily="2" charset="2"/>
              <a:buChar char="n"/>
            </a:pPr>
            <a:r>
              <a:rPr lang="en-US" altLang="zh-CN" sz="2800" i="0" dirty="0">
                <a:latin typeface="仿宋_GB2312" pitchFamily="49" charset="-122"/>
                <a:ea typeface="仿宋_GB2312" pitchFamily="49" charset="-122"/>
              </a:rPr>
              <a:t> </a:t>
            </a:r>
            <a:r>
              <a:rPr lang="zh-CN" altLang="en-US" sz="2800" i="0" dirty="0">
                <a:latin typeface="仿宋_GB2312" pitchFamily="49" charset="-122"/>
                <a:ea typeface="仿宋_GB2312" pitchFamily="49" charset="-122"/>
              </a:rPr>
              <a:t>装配图上一般标注配合代号。</a:t>
            </a:r>
          </a:p>
          <a:p>
            <a:pPr algn="l">
              <a:spcBef>
                <a:spcPct val="50000"/>
              </a:spcBef>
              <a:buClr>
                <a:srgbClr val="FFCC00"/>
              </a:buClr>
              <a:buFont typeface="Wingdings" panose="05000000000000000000" pitchFamily="2" charset="2"/>
              <a:buChar char="n"/>
            </a:pPr>
            <a:r>
              <a:rPr lang="zh-CN" altLang="en-US" sz="2800" i="0" dirty="0">
                <a:latin typeface="仿宋_GB2312" pitchFamily="49" charset="-122"/>
                <a:ea typeface="仿宋_GB2312" pitchFamily="49" charset="-122"/>
              </a:rPr>
              <a:t> 配合代号用孔、轴公差代号组合表示，写成分数形式。</a:t>
            </a:r>
          </a:p>
          <a:p>
            <a:pPr algn="l">
              <a:spcBef>
                <a:spcPct val="50000"/>
              </a:spcBef>
              <a:buClr>
                <a:srgbClr val="FFCC00"/>
              </a:buClr>
              <a:buFont typeface="Wingdings" panose="05000000000000000000" pitchFamily="2" charset="2"/>
              <a:buChar char="n"/>
            </a:pPr>
            <a:r>
              <a:rPr lang="zh-CN" altLang="en-US" sz="2800" i="0" dirty="0">
                <a:latin typeface="仿宋_GB2312" pitchFamily="49" charset="-122"/>
                <a:ea typeface="仿宋_GB2312" pitchFamily="49" charset="-122"/>
              </a:rPr>
              <a:t> 分子表示孔的公差带代号，分母表示轴的公差带代号。</a:t>
            </a:r>
          </a:p>
        </p:txBody>
      </p:sp>
      <p:sp>
        <p:nvSpPr>
          <p:cNvPr id="18445" name="Rectangle 8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11.1.9 </a:t>
            </a:r>
            <a:r>
              <a:rPr lang="zh-CN" altLang="en-US" i="0" dirty="0">
                <a:solidFill>
                  <a:srgbClr val="000066"/>
                </a:solidFill>
                <a:latin typeface="仿宋_GB2312" pitchFamily="49" charset="-122"/>
                <a:ea typeface="仿宋_GB2312" pitchFamily="49" charset="-122"/>
              </a:rPr>
              <a:t>尺寸公差带、极限偏差值及配合的表示法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9967"/>
                                        </p:tgtEl>
                                        <p:attrNameLst>
                                          <p:attrName>style.visibility</p:attrName>
                                        </p:attrNameLst>
                                      </p:cBhvr>
                                      <p:to>
                                        <p:strVal val="visible"/>
                                      </p:to>
                                    </p:set>
                                    <p:animEffect transition="in" filter="blinds(horizontal)">
                                      <p:cBhvr>
                                        <p:cTn id="7" dur="500"/>
                                        <p:tgtEl>
                                          <p:spTgt spid="54996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4992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linds(horizont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54996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blinds(horizontal)">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linds(horizontal)">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9928" grpId="0"/>
      <p:bldP spid="549966" grpId="0"/>
      <p:bldP spid="54996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34E35E4-658E-46E9-8E97-D81EAE8C418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8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16</a:t>
            </a:fld>
            <a:endParaRPr lang="en-US" altLang="zh-CN" sz="1400" b="0" i="0" dirty="0">
              <a:ea typeface="宋体" panose="02010600030101010101" pitchFamily="2" charset="-122"/>
            </a:endParaRPr>
          </a:p>
        </p:txBody>
      </p:sp>
      <p:sp>
        <p:nvSpPr>
          <p:cNvPr id="550914" name="Rectangle 2"/>
          <p:cNvSpPr>
            <a:spLocks noChangeArrowheads="1"/>
          </p:cNvSpPr>
          <p:nvPr/>
        </p:nvSpPr>
        <p:spPr bwMode="auto">
          <a:xfrm>
            <a:off x="395288" y="625475"/>
            <a:ext cx="1081088" cy="396875"/>
          </a:xfrm>
          <a:prstGeom prst="rect">
            <a:avLst/>
          </a:prstGeom>
          <a:gradFill rotWithShape="1">
            <a:gsLst>
              <a:gs pos="0">
                <a:srgbClr val="666699"/>
              </a:gs>
              <a:gs pos="50000">
                <a:schemeClr val="bg1"/>
              </a:gs>
              <a:gs pos="100000">
                <a:srgbClr val="666699"/>
              </a:gs>
            </a:gsLst>
            <a:lin ang="5400000" scaled="1"/>
          </a:gradFill>
          <a:ln w="9525">
            <a:noFill/>
            <a:miter lim="800000"/>
          </a:ln>
          <a:effectLst/>
        </p:spPr>
        <p:txBody>
          <a:bodyPr lIns="91430" tIns="45715" rIns="91430" bIns="45715">
            <a:spAutoFit/>
          </a:bodyPr>
          <a:lstStyle/>
          <a:p>
            <a:pPr marL="0" marR="0" lvl="0" indent="0" algn="ctr" defTabSz="914400" rtl="0" eaLnBrk="1" fontAlgn="base" latinLnBrk="0" hangingPunct="1">
              <a:lnSpc>
                <a:spcPct val="100000"/>
              </a:lnSpc>
              <a:spcBef>
                <a:spcPct val="20000"/>
              </a:spcBef>
              <a:spcAft>
                <a:spcPct val="0"/>
              </a:spcAft>
              <a:buClrTx/>
              <a:buSzTx/>
              <a:buFontTx/>
              <a:buNone/>
              <a:defRPr/>
            </a:pPr>
            <a:r>
              <a:rPr kumimoji="1" lang="zh-CN" altLang="en-US" sz="2000" b="1" i="0" u="none" strike="noStrike" kern="1200" cap="none" spc="0" normalizeH="0" baseline="0" noProof="0">
                <a:ln>
                  <a:noFill/>
                </a:ln>
                <a:solidFill>
                  <a:srgbClr val="FF3300"/>
                </a:solidFill>
                <a:effectLst/>
                <a:uLnTx/>
                <a:uFillTx/>
                <a:latin typeface="仿宋_GB2312" pitchFamily="49" charset="-122"/>
                <a:ea typeface="仿宋_GB2312" pitchFamily="49" charset="-122"/>
                <a:cs typeface="+mn-cs"/>
              </a:rPr>
              <a:t>零件图    </a:t>
            </a:r>
          </a:p>
        </p:txBody>
      </p:sp>
      <p:grpSp>
        <p:nvGrpSpPr>
          <p:cNvPr id="19462" name="Group 3"/>
          <p:cNvGrpSpPr/>
          <p:nvPr/>
        </p:nvGrpSpPr>
        <p:grpSpPr>
          <a:xfrm>
            <a:off x="1482725" y="1196975"/>
            <a:ext cx="1457325" cy="2859088"/>
            <a:chOff x="934" y="754"/>
            <a:chExt cx="918" cy="1801"/>
          </a:xfrm>
        </p:grpSpPr>
        <p:sp>
          <p:nvSpPr>
            <p:cNvPr id="19637" name="Rectangle 4"/>
            <p:cNvSpPr>
              <a:spLocks noChangeAspect="1"/>
            </p:cNvSpPr>
            <p:nvPr/>
          </p:nvSpPr>
          <p:spPr>
            <a:xfrm>
              <a:off x="971" y="754"/>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38" name="Rectangle 5"/>
            <p:cNvSpPr>
              <a:spLocks noChangeAspect="1"/>
            </p:cNvSpPr>
            <p:nvPr/>
          </p:nvSpPr>
          <p:spPr>
            <a:xfrm>
              <a:off x="934" y="2334"/>
              <a:ext cx="881" cy="221"/>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9463" name="Text Box 6"/>
          <p:cNvSpPr txBox="1"/>
          <p:nvPr/>
        </p:nvSpPr>
        <p:spPr>
          <a:xfrm>
            <a:off x="1763713" y="574675"/>
            <a:ext cx="6508750" cy="519113"/>
          </a:xfrm>
          <a:prstGeom prst="rect">
            <a:avLst/>
          </a:prstGeom>
          <a:noFill/>
          <a:ln w="9525">
            <a:noFill/>
          </a:ln>
        </p:spPr>
        <p:txBody>
          <a:bodyPr>
            <a:spAutoFit/>
          </a:bodyPr>
          <a:lstStyle/>
          <a:p>
            <a:pPr algn="l">
              <a:spcBef>
                <a:spcPct val="50000"/>
              </a:spcBef>
              <a:buClr>
                <a:srgbClr val="FFCC00"/>
              </a:buClr>
              <a:buFont typeface="Wingdings" panose="05000000000000000000" pitchFamily="2" charset="2"/>
              <a:buChar char="n"/>
            </a:pPr>
            <a:r>
              <a:rPr lang="en-US" altLang="zh-CN" sz="2800" i="0" dirty="0">
                <a:latin typeface="仿宋_GB2312" pitchFamily="49" charset="-122"/>
                <a:ea typeface="仿宋_GB2312" pitchFamily="49" charset="-122"/>
              </a:rPr>
              <a:t> </a:t>
            </a:r>
            <a:r>
              <a:rPr lang="zh-CN" altLang="en-US" sz="2800" i="0" dirty="0">
                <a:latin typeface="仿宋_GB2312" pitchFamily="49" charset="-122"/>
                <a:ea typeface="仿宋_GB2312" pitchFamily="49" charset="-122"/>
              </a:rPr>
              <a:t>零件图可以采用三种形式进行标注。</a:t>
            </a:r>
          </a:p>
        </p:txBody>
      </p:sp>
      <p:grpSp>
        <p:nvGrpSpPr>
          <p:cNvPr id="19464" name="Group 7"/>
          <p:cNvGrpSpPr/>
          <p:nvPr/>
        </p:nvGrpSpPr>
        <p:grpSpPr>
          <a:xfrm>
            <a:off x="396875" y="1052513"/>
            <a:ext cx="4030663" cy="4762500"/>
            <a:chOff x="250" y="663"/>
            <a:chExt cx="2539" cy="3000"/>
          </a:xfrm>
        </p:grpSpPr>
        <p:grpSp>
          <p:nvGrpSpPr>
            <p:cNvPr id="19555" name="Group 8"/>
            <p:cNvGrpSpPr/>
            <p:nvPr/>
          </p:nvGrpSpPr>
          <p:grpSpPr>
            <a:xfrm>
              <a:off x="250" y="663"/>
              <a:ext cx="2539" cy="1565"/>
              <a:chOff x="158" y="1113"/>
              <a:chExt cx="2539" cy="1565"/>
            </a:xfrm>
          </p:grpSpPr>
          <p:sp>
            <p:nvSpPr>
              <p:cNvPr id="19594" name="Text Box 9"/>
              <p:cNvSpPr txBox="1"/>
              <p:nvPr/>
            </p:nvSpPr>
            <p:spPr>
              <a:xfrm>
                <a:off x="249" y="1294"/>
                <a:ext cx="771"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仿宋_GB2312" pitchFamily="49" charset="-122"/>
                  </a:rPr>
                  <a:t>基孔制</a:t>
                </a:r>
              </a:p>
            </p:txBody>
          </p:sp>
          <p:grpSp>
            <p:nvGrpSpPr>
              <p:cNvPr id="19595" name="Group 10"/>
              <p:cNvGrpSpPr/>
              <p:nvPr/>
            </p:nvGrpSpPr>
            <p:grpSpPr>
              <a:xfrm>
                <a:off x="158" y="1541"/>
                <a:ext cx="862" cy="1134"/>
                <a:chOff x="793" y="1797"/>
                <a:chExt cx="862" cy="1134"/>
              </a:xfrm>
            </p:grpSpPr>
            <p:grpSp>
              <p:nvGrpSpPr>
                <p:cNvPr id="19626" name="Group 11"/>
                <p:cNvGrpSpPr/>
                <p:nvPr/>
              </p:nvGrpSpPr>
              <p:grpSpPr>
                <a:xfrm>
                  <a:off x="793" y="1797"/>
                  <a:ext cx="589" cy="1134"/>
                  <a:chOff x="840" y="981"/>
                  <a:chExt cx="589" cy="1134"/>
                </a:xfrm>
              </p:grpSpPr>
              <p:sp>
                <p:nvSpPr>
                  <p:cNvPr id="19632" name="Rectangle 12"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33" name="Rectangle 13"/>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34" name="Line 14"/>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635" name="Rectangle 15"/>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36" name="Rectangle 16"/>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19627" name="Group 17"/>
                <p:cNvGrpSpPr/>
                <p:nvPr/>
              </p:nvGrpSpPr>
              <p:grpSpPr>
                <a:xfrm>
                  <a:off x="1292" y="2172"/>
                  <a:ext cx="363" cy="495"/>
                  <a:chOff x="1292" y="1359"/>
                  <a:chExt cx="363" cy="495"/>
                </a:xfrm>
              </p:grpSpPr>
              <p:sp>
                <p:nvSpPr>
                  <p:cNvPr id="19628" name="Rectangle 18"/>
                  <p:cNvSpPr/>
                  <p:nvPr/>
                </p:nvSpPr>
                <p:spPr>
                  <a:xfrm rot="-5400000">
                    <a:off x="1248" y="1510"/>
                    <a:ext cx="495"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40H7</a:t>
                    </a:r>
                  </a:p>
                </p:txBody>
              </p:sp>
              <p:sp>
                <p:nvSpPr>
                  <p:cNvPr id="19629" name="Line 19"/>
                  <p:cNvSpPr/>
                  <p:nvPr/>
                </p:nvSpPr>
                <p:spPr>
                  <a:xfrm>
                    <a:off x="1292" y="1377"/>
                    <a:ext cx="363" cy="0"/>
                  </a:xfrm>
                  <a:prstGeom prst="line">
                    <a:avLst/>
                  </a:prstGeom>
                  <a:ln w="9525" cap="flat" cmpd="sng">
                    <a:solidFill>
                      <a:schemeClr val="tx1"/>
                    </a:solidFill>
                    <a:prstDash val="solid"/>
                    <a:headEnd type="none" w="sm" len="med"/>
                    <a:tailEnd type="none" w="sm" len="med"/>
                  </a:ln>
                </p:spPr>
              </p:sp>
              <p:sp>
                <p:nvSpPr>
                  <p:cNvPr id="19630" name="Line 20"/>
                  <p:cNvSpPr/>
                  <p:nvPr/>
                </p:nvSpPr>
                <p:spPr>
                  <a:xfrm>
                    <a:off x="1292" y="1791"/>
                    <a:ext cx="363" cy="0"/>
                  </a:xfrm>
                  <a:prstGeom prst="line">
                    <a:avLst/>
                  </a:prstGeom>
                  <a:ln w="9525" cap="flat" cmpd="sng">
                    <a:solidFill>
                      <a:schemeClr val="tx1"/>
                    </a:solidFill>
                    <a:prstDash val="solid"/>
                    <a:headEnd type="none" w="sm" len="med"/>
                    <a:tailEnd type="none" w="sm" len="med"/>
                  </a:ln>
                </p:spPr>
              </p:sp>
              <p:sp>
                <p:nvSpPr>
                  <p:cNvPr id="19631" name="Line 21"/>
                  <p:cNvSpPr/>
                  <p:nvPr/>
                </p:nvSpPr>
                <p:spPr>
                  <a:xfrm>
                    <a:off x="1610" y="1379"/>
                    <a:ext cx="0" cy="408"/>
                  </a:xfrm>
                  <a:prstGeom prst="line">
                    <a:avLst/>
                  </a:prstGeom>
                  <a:ln w="9525" cap="flat" cmpd="sng">
                    <a:solidFill>
                      <a:schemeClr val="tx1"/>
                    </a:solidFill>
                    <a:prstDash val="solid"/>
                    <a:headEnd type="triangle" w="med" len="med"/>
                    <a:tailEnd type="triangle" w="med" len="med"/>
                  </a:ln>
                </p:spPr>
              </p:sp>
            </p:grpSp>
          </p:grpSp>
          <p:grpSp>
            <p:nvGrpSpPr>
              <p:cNvPr id="19596" name="Group 22"/>
              <p:cNvGrpSpPr/>
              <p:nvPr/>
            </p:nvGrpSpPr>
            <p:grpSpPr>
              <a:xfrm>
                <a:off x="1882" y="1113"/>
                <a:ext cx="815" cy="1561"/>
                <a:chOff x="3061" y="554"/>
                <a:chExt cx="815" cy="1561"/>
              </a:xfrm>
            </p:grpSpPr>
            <p:grpSp>
              <p:nvGrpSpPr>
                <p:cNvPr id="19612" name="Group 23"/>
                <p:cNvGrpSpPr/>
                <p:nvPr/>
              </p:nvGrpSpPr>
              <p:grpSpPr>
                <a:xfrm>
                  <a:off x="3600" y="554"/>
                  <a:ext cx="250" cy="855"/>
                  <a:chOff x="2387" y="1041"/>
                  <a:chExt cx="250" cy="855"/>
                </a:xfrm>
              </p:grpSpPr>
              <p:sp>
                <p:nvSpPr>
                  <p:cNvPr id="19624" name="Rectangle 24"/>
                  <p:cNvSpPr/>
                  <p:nvPr/>
                </p:nvSpPr>
                <p:spPr>
                  <a:xfrm rot="-5400000">
                    <a:off x="2245" y="1552"/>
                    <a:ext cx="495"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40H7</a:t>
                    </a:r>
                  </a:p>
                </p:txBody>
              </p:sp>
              <p:sp>
                <p:nvSpPr>
                  <p:cNvPr id="19625" name="Text Box 25"/>
                  <p:cNvSpPr txBox="1"/>
                  <p:nvPr/>
                </p:nvSpPr>
                <p:spPr>
                  <a:xfrm rot="-5400000">
                    <a:off x="2285" y="1142"/>
                    <a:ext cx="453" cy="250"/>
                  </a:xfrm>
                  <a:prstGeom prst="rect">
                    <a:avLst/>
                  </a:prstGeom>
                  <a:noFill/>
                  <a:ln w="9525">
                    <a:noFill/>
                  </a:ln>
                </p:spPr>
                <p:txBody>
                  <a:bodyPr>
                    <a:spAutoFit/>
                  </a:bodyPr>
                  <a:lstStyle/>
                  <a:p>
                    <a:pPr algn="l"/>
                    <a:r>
                      <a:rPr lang="en-US" altLang="zh-CN" sz="1000" b="0" i="0" dirty="0">
                        <a:solidFill>
                          <a:srgbClr val="000066"/>
                        </a:solidFill>
                        <a:latin typeface="Arial" panose="020B0604020202020204" pitchFamily="34" charset="0"/>
                        <a:ea typeface="宋体" panose="02010600030101010101" pitchFamily="2" charset="-122"/>
                      </a:rPr>
                      <a:t>+0.025</a:t>
                    </a:r>
                  </a:p>
                  <a:p>
                    <a:pPr algn="l"/>
                    <a:r>
                      <a:rPr lang="en-US" altLang="zh-CN" sz="1000" b="0" i="0" dirty="0">
                        <a:solidFill>
                          <a:srgbClr val="000066"/>
                        </a:solidFill>
                        <a:latin typeface="Arial" panose="020B0604020202020204" pitchFamily="34" charset="0"/>
                        <a:ea typeface="宋体" panose="02010600030101010101" pitchFamily="2" charset="-122"/>
                      </a:rPr>
                      <a:t>  0</a:t>
                    </a:r>
                  </a:p>
                </p:txBody>
              </p:sp>
            </p:grpSp>
            <p:grpSp>
              <p:nvGrpSpPr>
                <p:cNvPr id="19613" name="Group 26"/>
                <p:cNvGrpSpPr/>
                <p:nvPr/>
              </p:nvGrpSpPr>
              <p:grpSpPr>
                <a:xfrm>
                  <a:off x="3061" y="709"/>
                  <a:ext cx="815" cy="1406"/>
                  <a:chOff x="1837" y="754"/>
                  <a:chExt cx="815" cy="1406"/>
                </a:xfrm>
              </p:grpSpPr>
              <p:grpSp>
                <p:nvGrpSpPr>
                  <p:cNvPr id="19614" name="Group 27"/>
                  <p:cNvGrpSpPr/>
                  <p:nvPr/>
                </p:nvGrpSpPr>
                <p:grpSpPr>
                  <a:xfrm>
                    <a:off x="1837" y="1026"/>
                    <a:ext cx="589" cy="1134"/>
                    <a:chOff x="840" y="981"/>
                    <a:chExt cx="589" cy="1134"/>
                  </a:xfrm>
                </p:grpSpPr>
                <p:sp>
                  <p:nvSpPr>
                    <p:cNvPr id="19619" name="Rectangle 28"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20" name="Rectangle 29"/>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21" name="Line 30"/>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622" name="Rectangle 31"/>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23" name="Rectangle 32"/>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9615" name="Line 33"/>
                  <p:cNvSpPr/>
                  <p:nvPr/>
                </p:nvSpPr>
                <p:spPr>
                  <a:xfrm>
                    <a:off x="2289" y="1419"/>
                    <a:ext cx="363" cy="0"/>
                  </a:xfrm>
                  <a:prstGeom prst="line">
                    <a:avLst/>
                  </a:prstGeom>
                  <a:ln w="9525" cap="flat" cmpd="sng">
                    <a:solidFill>
                      <a:schemeClr val="tx1"/>
                    </a:solidFill>
                    <a:prstDash val="solid"/>
                    <a:headEnd type="none" w="sm" len="med"/>
                    <a:tailEnd type="none" w="sm" len="med"/>
                  </a:ln>
                </p:spPr>
              </p:sp>
              <p:sp>
                <p:nvSpPr>
                  <p:cNvPr id="19616" name="Line 34"/>
                  <p:cNvSpPr/>
                  <p:nvPr/>
                </p:nvSpPr>
                <p:spPr>
                  <a:xfrm>
                    <a:off x="2289" y="1833"/>
                    <a:ext cx="363" cy="0"/>
                  </a:xfrm>
                  <a:prstGeom prst="line">
                    <a:avLst/>
                  </a:prstGeom>
                  <a:ln w="9525" cap="flat" cmpd="sng">
                    <a:solidFill>
                      <a:schemeClr val="tx1"/>
                    </a:solidFill>
                    <a:prstDash val="solid"/>
                    <a:headEnd type="none" w="sm" len="med"/>
                    <a:tailEnd type="none" w="sm" len="med"/>
                  </a:ln>
                </p:spPr>
              </p:sp>
              <p:sp>
                <p:nvSpPr>
                  <p:cNvPr id="19617" name="Line 35"/>
                  <p:cNvSpPr/>
                  <p:nvPr/>
                </p:nvSpPr>
                <p:spPr>
                  <a:xfrm>
                    <a:off x="2607" y="1421"/>
                    <a:ext cx="0" cy="408"/>
                  </a:xfrm>
                  <a:prstGeom prst="line">
                    <a:avLst/>
                  </a:prstGeom>
                  <a:ln w="9525" cap="flat" cmpd="sng">
                    <a:solidFill>
                      <a:schemeClr val="tx1"/>
                    </a:solidFill>
                    <a:prstDash val="solid"/>
                    <a:headEnd type="triangle" w="med" len="med"/>
                    <a:tailEnd type="triangle" w="med" len="med"/>
                  </a:ln>
                </p:spPr>
              </p:sp>
              <p:sp>
                <p:nvSpPr>
                  <p:cNvPr id="19618" name="Line 36"/>
                  <p:cNvSpPr/>
                  <p:nvPr/>
                </p:nvSpPr>
                <p:spPr>
                  <a:xfrm flipV="1">
                    <a:off x="2608" y="754"/>
                    <a:ext cx="0" cy="680"/>
                  </a:xfrm>
                  <a:prstGeom prst="line">
                    <a:avLst/>
                  </a:prstGeom>
                  <a:ln w="9525" cap="flat" cmpd="sng">
                    <a:solidFill>
                      <a:schemeClr val="tx1"/>
                    </a:solidFill>
                    <a:prstDash val="solid"/>
                    <a:headEnd type="none" w="sm" len="med"/>
                    <a:tailEnd type="none" w="sm" len="med"/>
                  </a:ln>
                </p:spPr>
              </p:sp>
            </p:grpSp>
          </p:grpSp>
          <p:grpSp>
            <p:nvGrpSpPr>
              <p:cNvPr id="19597" name="Group 37"/>
              <p:cNvGrpSpPr/>
              <p:nvPr/>
            </p:nvGrpSpPr>
            <p:grpSpPr>
              <a:xfrm>
                <a:off x="1020" y="1253"/>
                <a:ext cx="815" cy="1425"/>
                <a:chOff x="1020" y="1253"/>
                <a:chExt cx="815" cy="1425"/>
              </a:xfrm>
            </p:grpSpPr>
            <p:grpSp>
              <p:nvGrpSpPr>
                <p:cNvPr id="19598" name="Group 38"/>
                <p:cNvGrpSpPr/>
                <p:nvPr/>
              </p:nvGrpSpPr>
              <p:grpSpPr>
                <a:xfrm>
                  <a:off x="1559" y="1253"/>
                  <a:ext cx="250" cy="718"/>
                  <a:chOff x="1559" y="1253"/>
                  <a:chExt cx="250" cy="718"/>
                </a:xfrm>
              </p:grpSpPr>
              <p:sp>
                <p:nvSpPr>
                  <p:cNvPr id="19610" name="Rectangle 39"/>
                  <p:cNvSpPr/>
                  <p:nvPr/>
                </p:nvSpPr>
                <p:spPr>
                  <a:xfrm rot="-5400000">
                    <a:off x="1489" y="1699"/>
                    <a:ext cx="352"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a:t>
                    </a:r>
                  </a:p>
                </p:txBody>
              </p:sp>
              <p:sp>
                <p:nvSpPr>
                  <p:cNvPr id="19611" name="Text Box 40"/>
                  <p:cNvSpPr txBox="1"/>
                  <p:nvPr/>
                </p:nvSpPr>
                <p:spPr>
                  <a:xfrm rot="-5400000">
                    <a:off x="1457" y="1354"/>
                    <a:ext cx="453" cy="250"/>
                  </a:xfrm>
                  <a:prstGeom prst="rect">
                    <a:avLst/>
                  </a:prstGeom>
                  <a:noFill/>
                  <a:ln w="9525">
                    <a:noFill/>
                  </a:ln>
                </p:spPr>
                <p:txBody>
                  <a:bodyPr>
                    <a:spAutoFit/>
                  </a:bodyPr>
                  <a:lstStyle/>
                  <a:p>
                    <a:pPr algn="l"/>
                    <a:r>
                      <a:rPr lang="en-US" altLang="zh-CN" sz="1000" b="0" i="0" dirty="0">
                        <a:solidFill>
                          <a:srgbClr val="000066"/>
                        </a:solidFill>
                        <a:latin typeface="Arial" panose="020B0604020202020204" pitchFamily="34" charset="0"/>
                        <a:ea typeface="宋体" panose="02010600030101010101" pitchFamily="2" charset="-122"/>
                      </a:rPr>
                      <a:t>+0.025</a:t>
                    </a:r>
                  </a:p>
                  <a:p>
                    <a:pPr algn="l"/>
                    <a:r>
                      <a:rPr lang="en-US" altLang="zh-CN" sz="1000" b="0" i="0" dirty="0">
                        <a:solidFill>
                          <a:srgbClr val="000066"/>
                        </a:solidFill>
                        <a:latin typeface="Arial" panose="020B0604020202020204" pitchFamily="34" charset="0"/>
                        <a:ea typeface="宋体" panose="02010600030101010101" pitchFamily="2" charset="-122"/>
                      </a:rPr>
                      <a:t>  0</a:t>
                    </a:r>
                  </a:p>
                </p:txBody>
              </p:sp>
            </p:grpSp>
            <p:grpSp>
              <p:nvGrpSpPr>
                <p:cNvPr id="19599" name="Group 41"/>
                <p:cNvGrpSpPr/>
                <p:nvPr/>
              </p:nvGrpSpPr>
              <p:grpSpPr>
                <a:xfrm>
                  <a:off x="1020" y="1272"/>
                  <a:ext cx="815" cy="1406"/>
                  <a:chOff x="1837" y="754"/>
                  <a:chExt cx="815" cy="1406"/>
                </a:xfrm>
              </p:grpSpPr>
              <p:grpSp>
                <p:nvGrpSpPr>
                  <p:cNvPr id="19600" name="Group 42"/>
                  <p:cNvGrpSpPr/>
                  <p:nvPr/>
                </p:nvGrpSpPr>
                <p:grpSpPr>
                  <a:xfrm>
                    <a:off x="1837" y="1026"/>
                    <a:ext cx="589" cy="1134"/>
                    <a:chOff x="840" y="981"/>
                    <a:chExt cx="589" cy="1134"/>
                  </a:xfrm>
                </p:grpSpPr>
                <p:sp>
                  <p:nvSpPr>
                    <p:cNvPr id="19605" name="Rectangle 43"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06" name="Rectangle 44"/>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07" name="Line 45"/>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608" name="Rectangle 46"/>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609" name="Rectangle 47"/>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9601" name="Line 48"/>
                  <p:cNvSpPr/>
                  <p:nvPr/>
                </p:nvSpPr>
                <p:spPr>
                  <a:xfrm>
                    <a:off x="2289" y="1419"/>
                    <a:ext cx="363" cy="0"/>
                  </a:xfrm>
                  <a:prstGeom prst="line">
                    <a:avLst/>
                  </a:prstGeom>
                  <a:ln w="9525" cap="flat" cmpd="sng">
                    <a:solidFill>
                      <a:schemeClr val="tx1"/>
                    </a:solidFill>
                    <a:prstDash val="solid"/>
                    <a:headEnd type="none" w="sm" len="med"/>
                    <a:tailEnd type="none" w="sm" len="med"/>
                  </a:ln>
                </p:spPr>
              </p:sp>
              <p:sp>
                <p:nvSpPr>
                  <p:cNvPr id="19602" name="Line 49"/>
                  <p:cNvSpPr/>
                  <p:nvPr/>
                </p:nvSpPr>
                <p:spPr>
                  <a:xfrm>
                    <a:off x="2289" y="1833"/>
                    <a:ext cx="363" cy="0"/>
                  </a:xfrm>
                  <a:prstGeom prst="line">
                    <a:avLst/>
                  </a:prstGeom>
                  <a:ln w="9525" cap="flat" cmpd="sng">
                    <a:solidFill>
                      <a:schemeClr val="tx1"/>
                    </a:solidFill>
                    <a:prstDash val="solid"/>
                    <a:headEnd type="none" w="sm" len="med"/>
                    <a:tailEnd type="none" w="sm" len="med"/>
                  </a:ln>
                </p:spPr>
              </p:sp>
              <p:sp>
                <p:nvSpPr>
                  <p:cNvPr id="19603" name="Line 50"/>
                  <p:cNvSpPr/>
                  <p:nvPr/>
                </p:nvSpPr>
                <p:spPr>
                  <a:xfrm>
                    <a:off x="2607" y="1421"/>
                    <a:ext cx="0" cy="408"/>
                  </a:xfrm>
                  <a:prstGeom prst="line">
                    <a:avLst/>
                  </a:prstGeom>
                  <a:ln w="9525" cap="flat" cmpd="sng">
                    <a:solidFill>
                      <a:schemeClr val="tx1"/>
                    </a:solidFill>
                    <a:prstDash val="solid"/>
                    <a:headEnd type="triangle" w="med" len="med"/>
                    <a:tailEnd type="triangle" w="med" len="med"/>
                  </a:ln>
                </p:spPr>
              </p:sp>
              <p:sp>
                <p:nvSpPr>
                  <p:cNvPr id="19604" name="Line 51"/>
                  <p:cNvSpPr/>
                  <p:nvPr/>
                </p:nvSpPr>
                <p:spPr>
                  <a:xfrm flipV="1">
                    <a:off x="2608" y="754"/>
                    <a:ext cx="0" cy="680"/>
                  </a:xfrm>
                  <a:prstGeom prst="line">
                    <a:avLst/>
                  </a:prstGeom>
                  <a:ln w="9525" cap="flat" cmpd="sng">
                    <a:solidFill>
                      <a:schemeClr val="tx1"/>
                    </a:solidFill>
                    <a:prstDash val="solid"/>
                    <a:headEnd type="none" w="sm" len="med"/>
                    <a:tailEnd type="none" w="sm" len="med"/>
                  </a:ln>
                </p:spPr>
              </p:sp>
            </p:grpSp>
          </p:grpSp>
        </p:grpSp>
        <p:grpSp>
          <p:nvGrpSpPr>
            <p:cNvPr id="19556" name="Group 52"/>
            <p:cNvGrpSpPr/>
            <p:nvPr/>
          </p:nvGrpSpPr>
          <p:grpSpPr>
            <a:xfrm>
              <a:off x="270" y="2205"/>
              <a:ext cx="2459" cy="1458"/>
              <a:chOff x="270" y="2205"/>
              <a:chExt cx="2459" cy="1458"/>
            </a:xfrm>
          </p:grpSpPr>
          <p:sp>
            <p:nvSpPr>
              <p:cNvPr id="19557" name="Rectangle 53"/>
              <p:cNvSpPr>
                <a:spLocks noChangeAspect="1"/>
              </p:cNvSpPr>
              <p:nvPr/>
            </p:nvSpPr>
            <p:spPr>
              <a:xfrm>
                <a:off x="332" y="3117"/>
                <a:ext cx="770" cy="467"/>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58" name="Line 54"/>
              <p:cNvSpPr>
                <a:spLocks noChangeAspect="1"/>
              </p:cNvSpPr>
              <p:nvPr/>
            </p:nvSpPr>
            <p:spPr>
              <a:xfrm>
                <a:off x="1132" y="3139"/>
                <a:ext cx="0" cy="429"/>
              </a:xfrm>
              <a:prstGeom prst="line">
                <a:avLst/>
              </a:prstGeom>
              <a:ln w="28575" cap="flat" cmpd="sng">
                <a:solidFill>
                  <a:srgbClr val="0000FF"/>
                </a:solidFill>
                <a:prstDash val="solid"/>
                <a:headEnd type="none" w="sm" len="med"/>
                <a:tailEnd type="none" w="sm" len="med"/>
              </a:ln>
            </p:spPr>
          </p:sp>
          <p:sp>
            <p:nvSpPr>
              <p:cNvPr id="19559" name="Line 55"/>
              <p:cNvSpPr>
                <a:spLocks noChangeAspect="1"/>
              </p:cNvSpPr>
              <p:nvPr/>
            </p:nvSpPr>
            <p:spPr>
              <a:xfrm>
                <a:off x="1110" y="3117"/>
                <a:ext cx="22" cy="26"/>
              </a:xfrm>
              <a:prstGeom prst="line">
                <a:avLst/>
              </a:prstGeom>
              <a:ln w="28575" cap="flat" cmpd="sng">
                <a:solidFill>
                  <a:srgbClr val="0000FF"/>
                </a:solidFill>
                <a:prstDash val="solid"/>
                <a:headEnd type="none" w="sm" len="med"/>
                <a:tailEnd type="none" w="sm" len="med"/>
              </a:ln>
            </p:spPr>
          </p:sp>
          <p:sp>
            <p:nvSpPr>
              <p:cNvPr id="19560" name="Line 56"/>
              <p:cNvSpPr>
                <a:spLocks noChangeAspect="1"/>
              </p:cNvSpPr>
              <p:nvPr/>
            </p:nvSpPr>
            <p:spPr>
              <a:xfrm flipV="1">
                <a:off x="1110" y="3560"/>
                <a:ext cx="22" cy="26"/>
              </a:xfrm>
              <a:prstGeom prst="line">
                <a:avLst/>
              </a:prstGeom>
              <a:ln w="28575" cap="flat" cmpd="sng">
                <a:solidFill>
                  <a:srgbClr val="0000FF"/>
                </a:solidFill>
                <a:prstDash val="solid"/>
                <a:headEnd type="none" w="sm" len="med"/>
                <a:tailEnd type="none" w="sm" len="med"/>
              </a:ln>
            </p:spPr>
          </p:sp>
          <p:sp>
            <p:nvSpPr>
              <p:cNvPr id="19561" name="Rectangle 57"/>
              <p:cNvSpPr>
                <a:spLocks noChangeAspect="1"/>
              </p:cNvSpPr>
              <p:nvPr/>
            </p:nvSpPr>
            <p:spPr>
              <a:xfrm>
                <a:off x="297" y="3091"/>
                <a:ext cx="68" cy="51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62" name="Freeform 58"/>
              <p:cNvSpPr>
                <a:spLocks noChangeAspect="1"/>
              </p:cNvSpPr>
              <p:nvPr/>
            </p:nvSpPr>
            <p:spPr>
              <a:xfrm>
                <a:off x="358" y="3118"/>
                <a:ext cx="22" cy="467"/>
              </a:xfrm>
              <a:custGeom>
                <a:avLst/>
                <a:gdLst>
                  <a:gd name="txL" fmla="*/ 0 w 29"/>
                  <a:gd name="txT" fmla="*/ 0 h 816"/>
                  <a:gd name="txR" fmla="*/ 29 w 29"/>
                  <a:gd name="txB" fmla="*/ 816 h 816"/>
                </a:gdLst>
                <a:ahLst/>
                <a:cxnLst>
                  <a:cxn ang="0">
                    <a:pos x="11" y="0"/>
                  </a:cxn>
                  <a:cxn ang="0">
                    <a:pos x="3" y="81"/>
                  </a:cxn>
                  <a:cxn ang="0">
                    <a:pos x="5" y="118"/>
                  </a:cxn>
                  <a:cxn ang="0">
                    <a:pos x="8" y="127"/>
                  </a:cxn>
                  <a:cxn ang="0">
                    <a:pos x="20" y="201"/>
                  </a:cxn>
                  <a:cxn ang="0">
                    <a:pos x="11" y="252"/>
                  </a:cxn>
                  <a:cxn ang="0">
                    <a:pos x="0" y="299"/>
                  </a:cxn>
                  <a:cxn ang="0">
                    <a:pos x="20" y="417"/>
                  </a:cxn>
                  <a:cxn ang="0">
                    <a:pos x="18" y="445"/>
                  </a:cxn>
                  <a:cxn ang="0">
                    <a:pos x="8" y="467"/>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sp>
            <p:nvSpPr>
              <p:cNvPr id="19563" name="Line 59"/>
              <p:cNvSpPr/>
              <p:nvPr/>
            </p:nvSpPr>
            <p:spPr>
              <a:xfrm>
                <a:off x="270" y="3355"/>
                <a:ext cx="907" cy="0"/>
              </a:xfrm>
              <a:prstGeom prst="line">
                <a:avLst/>
              </a:prstGeom>
              <a:ln w="9525" cap="flat" cmpd="sng">
                <a:solidFill>
                  <a:srgbClr val="0000FF"/>
                </a:solidFill>
                <a:prstDash val="lgDashDot"/>
                <a:headEnd type="none" w="sm" len="med"/>
                <a:tailEnd type="none" w="sm" len="med"/>
              </a:ln>
            </p:spPr>
          </p:sp>
          <p:sp>
            <p:nvSpPr>
              <p:cNvPr id="19564" name="Line 60"/>
              <p:cNvSpPr/>
              <p:nvPr/>
            </p:nvSpPr>
            <p:spPr>
              <a:xfrm>
                <a:off x="1041" y="3114"/>
                <a:ext cx="453" cy="0"/>
              </a:xfrm>
              <a:prstGeom prst="line">
                <a:avLst/>
              </a:prstGeom>
              <a:ln w="9525" cap="flat" cmpd="sng">
                <a:solidFill>
                  <a:schemeClr val="tx1"/>
                </a:solidFill>
                <a:prstDash val="solid"/>
                <a:headEnd type="none" w="sm" len="med"/>
                <a:tailEnd type="none" w="sm" len="med"/>
              </a:ln>
            </p:spPr>
          </p:sp>
          <p:sp>
            <p:nvSpPr>
              <p:cNvPr id="19565" name="Line 61"/>
              <p:cNvSpPr/>
              <p:nvPr/>
            </p:nvSpPr>
            <p:spPr>
              <a:xfrm>
                <a:off x="1041" y="3582"/>
                <a:ext cx="453" cy="0"/>
              </a:xfrm>
              <a:prstGeom prst="line">
                <a:avLst/>
              </a:prstGeom>
              <a:ln w="9525" cap="flat" cmpd="sng">
                <a:solidFill>
                  <a:schemeClr val="tx1"/>
                </a:solidFill>
                <a:prstDash val="solid"/>
                <a:headEnd type="none" w="sm" len="med"/>
                <a:tailEnd type="none" w="sm" len="med"/>
              </a:ln>
            </p:spPr>
          </p:sp>
          <p:sp>
            <p:nvSpPr>
              <p:cNvPr id="19566" name="Line 62"/>
              <p:cNvSpPr/>
              <p:nvPr/>
            </p:nvSpPr>
            <p:spPr>
              <a:xfrm>
                <a:off x="1416" y="3114"/>
                <a:ext cx="0" cy="468"/>
              </a:xfrm>
              <a:prstGeom prst="line">
                <a:avLst/>
              </a:prstGeom>
              <a:ln w="9525" cap="flat" cmpd="sng">
                <a:solidFill>
                  <a:schemeClr val="tx1"/>
                </a:solidFill>
                <a:prstDash val="solid"/>
                <a:headEnd type="triangle" w="med" len="med"/>
                <a:tailEnd type="triangle" w="med" len="med"/>
              </a:ln>
            </p:spPr>
          </p:sp>
          <p:grpSp>
            <p:nvGrpSpPr>
              <p:cNvPr id="19567" name="Group 63"/>
              <p:cNvGrpSpPr/>
              <p:nvPr/>
            </p:nvGrpSpPr>
            <p:grpSpPr>
              <a:xfrm>
                <a:off x="1152" y="2992"/>
                <a:ext cx="250" cy="671"/>
                <a:chOff x="4249" y="1806"/>
                <a:chExt cx="250" cy="671"/>
              </a:xfrm>
            </p:grpSpPr>
            <p:sp>
              <p:nvSpPr>
                <p:cNvPr id="19592" name="Rectangle 64"/>
                <p:cNvSpPr/>
                <p:nvPr/>
              </p:nvSpPr>
              <p:spPr>
                <a:xfrm rot="-5400000">
                  <a:off x="4214" y="2205"/>
                  <a:ext cx="352"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a:t>
                  </a:r>
                </a:p>
              </p:txBody>
            </p:sp>
            <p:sp>
              <p:nvSpPr>
                <p:cNvPr id="19593" name="Text Box 65"/>
                <p:cNvSpPr txBox="1"/>
                <p:nvPr/>
              </p:nvSpPr>
              <p:spPr>
                <a:xfrm rot="-5400000">
                  <a:off x="4164" y="1890"/>
                  <a:ext cx="419" cy="250"/>
                </a:xfrm>
                <a:prstGeom prst="rect">
                  <a:avLst/>
                </a:prstGeom>
                <a:noFill/>
                <a:ln w="9525">
                  <a:noFill/>
                </a:ln>
              </p:spPr>
              <p:txBody>
                <a:bodyPr>
                  <a:spAutoFit/>
                </a:bodyPr>
                <a:lstStyle/>
                <a:p>
                  <a:pPr algn="l"/>
                  <a:r>
                    <a:rPr lang="en-US" altLang="zh-CN" sz="1000" b="0" i="0" dirty="0">
                      <a:solidFill>
                        <a:srgbClr val="000066"/>
                      </a:solidFill>
                      <a:latin typeface="Arial" panose="020B0604020202020204" pitchFamily="34" charset="0"/>
                      <a:ea typeface="宋体" panose="02010600030101010101" pitchFamily="2" charset="-122"/>
                    </a:rPr>
                    <a:t>-0.009</a:t>
                  </a:r>
                </a:p>
                <a:p>
                  <a:pPr algn="l"/>
                  <a:r>
                    <a:rPr lang="en-US" altLang="zh-CN" sz="1000" b="0" i="0" dirty="0">
                      <a:solidFill>
                        <a:srgbClr val="000066"/>
                      </a:solidFill>
                      <a:latin typeface="Arial" panose="020B0604020202020204" pitchFamily="34" charset="0"/>
                      <a:ea typeface="宋体" panose="02010600030101010101" pitchFamily="2" charset="-122"/>
                    </a:rPr>
                    <a:t>-0.025</a:t>
                  </a:r>
                </a:p>
              </p:txBody>
            </p:sp>
          </p:grpSp>
          <p:sp>
            <p:nvSpPr>
              <p:cNvPr id="19568" name="Rectangle 66"/>
              <p:cNvSpPr/>
              <p:nvPr/>
            </p:nvSpPr>
            <p:spPr>
              <a:xfrm rot="-5400000">
                <a:off x="1060" y="2552"/>
                <a:ext cx="476"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40g6</a:t>
                </a:r>
              </a:p>
            </p:txBody>
          </p:sp>
          <p:sp>
            <p:nvSpPr>
              <p:cNvPr id="19569" name="Rectangle 67"/>
              <p:cNvSpPr>
                <a:spLocks noChangeAspect="1"/>
              </p:cNvSpPr>
              <p:nvPr/>
            </p:nvSpPr>
            <p:spPr>
              <a:xfrm>
                <a:off x="329" y="2413"/>
                <a:ext cx="770" cy="467"/>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70" name="Line 68"/>
              <p:cNvSpPr>
                <a:spLocks noChangeAspect="1"/>
              </p:cNvSpPr>
              <p:nvPr/>
            </p:nvSpPr>
            <p:spPr>
              <a:xfrm>
                <a:off x="1129" y="2435"/>
                <a:ext cx="0" cy="429"/>
              </a:xfrm>
              <a:prstGeom prst="line">
                <a:avLst/>
              </a:prstGeom>
              <a:ln w="28575" cap="flat" cmpd="sng">
                <a:solidFill>
                  <a:srgbClr val="0000FF"/>
                </a:solidFill>
                <a:prstDash val="solid"/>
                <a:headEnd type="none" w="sm" len="med"/>
                <a:tailEnd type="none" w="sm" len="med"/>
              </a:ln>
            </p:spPr>
          </p:sp>
          <p:sp>
            <p:nvSpPr>
              <p:cNvPr id="19571" name="Line 69"/>
              <p:cNvSpPr>
                <a:spLocks noChangeAspect="1"/>
              </p:cNvSpPr>
              <p:nvPr/>
            </p:nvSpPr>
            <p:spPr>
              <a:xfrm>
                <a:off x="1107" y="2413"/>
                <a:ext cx="22" cy="26"/>
              </a:xfrm>
              <a:prstGeom prst="line">
                <a:avLst/>
              </a:prstGeom>
              <a:ln w="28575" cap="flat" cmpd="sng">
                <a:solidFill>
                  <a:srgbClr val="0000FF"/>
                </a:solidFill>
                <a:prstDash val="solid"/>
                <a:headEnd type="none" w="sm" len="med"/>
                <a:tailEnd type="none" w="sm" len="med"/>
              </a:ln>
            </p:spPr>
          </p:sp>
          <p:sp>
            <p:nvSpPr>
              <p:cNvPr id="19572" name="Line 70"/>
              <p:cNvSpPr>
                <a:spLocks noChangeAspect="1"/>
              </p:cNvSpPr>
              <p:nvPr/>
            </p:nvSpPr>
            <p:spPr>
              <a:xfrm flipV="1">
                <a:off x="1107" y="2856"/>
                <a:ext cx="22" cy="26"/>
              </a:xfrm>
              <a:prstGeom prst="line">
                <a:avLst/>
              </a:prstGeom>
              <a:ln w="28575" cap="flat" cmpd="sng">
                <a:solidFill>
                  <a:srgbClr val="0000FF"/>
                </a:solidFill>
                <a:prstDash val="solid"/>
                <a:headEnd type="none" w="sm" len="med"/>
                <a:tailEnd type="none" w="sm" len="med"/>
              </a:ln>
            </p:spPr>
          </p:sp>
          <p:sp>
            <p:nvSpPr>
              <p:cNvPr id="19573" name="Rectangle 71"/>
              <p:cNvSpPr>
                <a:spLocks noChangeAspect="1"/>
              </p:cNvSpPr>
              <p:nvPr/>
            </p:nvSpPr>
            <p:spPr>
              <a:xfrm>
                <a:off x="292" y="2387"/>
                <a:ext cx="68" cy="51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74" name="Freeform 72"/>
              <p:cNvSpPr>
                <a:spLocks noChangeAspect="1"/>
              </p:cNvSpPr>
              <p:nvPr/>
            </p:nvSpPr>
            <p:spPr>
              <a:xfrm>
                <a:off x="353" y="2414"/>
                <a:ext cx="22" cy="467"/>
              </a:xfrm>
              <a:custGeom>
                <a:avLst/>
                <a:gdLst>
                  <a:gd name="txL" fmla="*/ 0 w 29"/>
                  <a:gd name="txT" fmla="*/ 0 h 816"/>
                  <a:gd name="txR" fmla="*/ 29 w 29"/>
                  <a:gd name="txB" fmla="*/ 816 h 816"/>
                </a:gdLst>
                <a:ahLst/>
                <a:cxnLst>
                  <a:cxn ang="0">
                    <a:pos x="11" y="0"/>
                  </a:cxn>
                  <a:cxn ang="0">
                    <a:pos x="3" y="81"/>
                  </a:cxn>
                  <a:cxn ang="0">
                    <a:pos x="5" y="118"/>
                  </a:cxn>
                  <a:cxn ang="0">
                    <a:pos x="8" y="127"/>
                  </a:cxn>
                  <a:cxn ang="0">
                    <a:pos x="20" y="201"/>
                  </a:cxn>
                  <a:cxn ang="0">
                    <a:pos x="11" y="252"/>
                  </a:cxn>
                  <a:cxn ang="0">
                    <a:pos x="0" y="299"/>
                  </a:cxn>
                  <a:cxn ang="0">
                    <a:pos x="20" y="417"/>
                  </a:cxn>
                  <a:cxn ang="0">
                    <a:pos x="18" y="445"/>
                  </a:cxn>
                  <a:cxn ang="0">
                    <a:pos x="8" y="467"/>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sp>
            <p:nvSpPr>
              <p:cNvPr id="19575" name="Line 73"/>
              <p:cNvSpPr/>
              <p:nvPr/>
            </p:nvSpPr>
            <p:spPr>
              <a:xfrm>
                <a:off x="299" y="2651"/>
                <a:ext cx="907" cy="0"/>
              </a:xfrm>
              <a:prstGeom prst="line">
                <a:avLst/>
              </a:prstGeom>
              <a:ln w="9525" cap="flat" cmpd="sng">
                <a:solidFill>
                  <a:srgbClr val="0000FF"/>
                </a:solidFill>
                <a:prstDash val="lgDashDot"/>
                <a:headEnd type="none" w="sm" len="med"/>
                <a:tailEnd type="none" w="sm" len="med"/>
              </a:ln>
            </p:spPr>
          </p:sp>
          <p:sp>
            <p:nvSpPr>
              <p:cNvPr id="19576" name="Line 74"/>
              <p:cNvSpPr/>
              <p:nvPr/>
            </p:nvSpPr>
            <p:spPr>
              <a:xfrm>
                <a:off x="1020" y="2410"/>
                <a:ext cx="453" cy="0"/>
              </a:xfrm>
              <a:prstGeom prst="line">
                <a:avLst/>
              </a:prstGeom>
              <a:ln w="9525" cap="flat" cmpd="sng">
                <a:solidFill>
                  <a:schemeClr val="tx1"/>
                </a:solidFill>
                <a:prstDash val="solid"/>
                <a:headEnd type="none" w="sm" len="med"/>
                <a:tailEnd type="none" w="sm" len="med"/>
              </a:ln>
            </p:spPr>
          </p:sp>
          <p:sp>
            <p:nvSpPr>
              <p:cNvPr id="19577" name="Line 75"/>
              <p:cNvSpPr/>
              <p:nvPr/>
            </p:nvSpPr>
            <p:spPr>
              <a:xfrm>
                <a:off x="1020" y="2878"/>
                <a:ext cx="453" cy="0"/>
              </a:xfrm>
              <a:prstGeom prst="line">
                <a:avLst/>
              </a:prstGeom>
              <a:ln w="9525" cap="flat" cmpd="sng">
                <a:solidFill>
                  <a:schemeClr val="tx1"/>
                </a:solidFill>
                <a:prstDash val="solid"/>
                <a:headEnd type="none" w="sm" len="med"/>
                <a:tailEnd type="none" w="sm" len="med"/>
              </a:ln>
            </p:spPr>
          </p:sp>
          <p:sp>
            <p:nvSpPr>
              <p:cNvPr id="19578" name="Line 76"/>
              <p:cNvSpPr/>
              <p:nvPr/>
            </p:nvSpPr>
            <p:spPr>
              <a:xfrm>
                <a:off x="1391" y="2410"/>
                <a:ext cx="0" cy="468"/>
              </a:xfrm>
              <a:prstGeom prst="line">
                <a:avLst/>
              </a:prstGeom>
              <a:ln w="9525" cap="flat" cmpd="sng">
                <a:solidFill>
                  <a:schemeClr val="tx1"/>
                </a:solidFill>
                <a:prstDash val="solid"/>
                <a:headEnd type="triangle" w="med" len="med"/>
                <a:tailEnd type="triangle" w="med" len="med"/>
              </a:ln>
            </p:spPr>
          </p:sp>
          <p:grpSp>
            <p:nvGrpSpPr>
              <p:cNvPr id="19579" name="Group 77"/>
              <p:cNvGrpSpPr/>
              <p:nvPr/>
            </p:nvGrpSpPr>
            <p:grpSpPr>
              <a:xfrm>
                <a:off x="2413" y="2205"/>
                <a:ext cx="250" cy="820"/>
                <a:chOff x="4839" y="350"/>
                <a:chExt cx="250" cy="820"/>
              </a:xfrm>
            </p:grpSpPr>
            <p:sp>
              <p:nvSpPr>
                <p:cNvPr id="19590" name="Rectangle 78"/>
                <p:cNvSpPr/>
                <p:nvPr/>
              </p:nvSpPr>
              <p:spPr>
                <a:xfrm rot="-5400000">
                  <a:off x="4742" y="836"/>
                  <a:ext cx="476" cy="192"/>
                </a:xfrm>
                <a:prstGeom prst="rect">
                  <a:avLst/>
                </a:prstGeom>
                <a:noFill/>
                <a:ln w="9525">
                  <a:noFill/>
                </a:ln>
              </p:spPr>
              <p:txBody>
                <a:bodyPr wrap="none">
                  <a:spAutoFit/>
                </a:bodyPr>
                <a:lstStyle/>
                <a:p>
                  <a:pPr algn="l"/>
                  <a:r>
                    <a:rPr lang="en-US" altLang="zh-CN" sz="1400" b="0" dirty="0">
                      <a:solidFill>
                        <a:srgbClr val="000066"/>
                      </a:solidFill>
                      <a:latin typeface="Arial" panose="020B0604020202020204" pitchFamily="34" charset="0"/>
                      <a:ea typeface="宋体" panose="02010600030101010101" pitchFamily="2" charset="-122"/>
                    </a:rPr>
                    <a:t>φ</a:t>
                  </a:r>
                  <a:r>
                    <a:rPr lang="en-US" altLang="zh-CN" sz="1400" b="0" i="0" dirty="0">
                      <a:solidFill>
                        <a:srgbClr val="000066"/>
                      </a:solidFill>
                      <a:latin typeface="Arial" panose="020B0604020202020204" pitchFamily="34" charset="0"/>
                      <a:ea typeface="宋体" panose="02010600030101010101" pitchFamily="2" charset="-122"/>
                    </a:rPr>
                    <a:t>40g6</a:t>
                  </a:r>
                </a:p>
              </p:txBody>
            </p:sp>
            <p:sp>
              <p:nvSpPr>
                <p:cNvPr id="19591" name="Text Box 79"/>
                <p:cNvSpPr txBox="1"/>
                <p:nvPr/>
              </p:nvSpPr>
              <p:spPr>
                <a:xfrm rot="-5400000">
                  <a:off x="4762" y="426"/>
                  <a:ext cx="403" cy="250"/>
                </a:xfrm>
                <a:prstGeom prst="rect">
                  <a:avLst/>
                </a:prstGeom>
                <a:noFill/>
                <a:ln w="9525">
                  <a:noFill/>
                </a:ln>
              </p:spPr>
              <p:txBody>
                <a:bodyPr>
                  <a:spAutoFit/>
                </a:bodyPr>
                <a:lstStyle/>
                <a:p>
                  <a:pPr algn="l"/>
                  <a:r>
                    <a:rPr lang="en-US" altLang="zh-CN" sz="1000" b="0" i="0" dirty="0">
                      <a:solidFill>
                        <a:srgbClr val="000066"/>
                      </a:solidFill>
                      <a:latin typeface="Arial" panose="020B0604020202020204" pitchFamily="34" charset="0"/>
                      <a:ea typeface="宋体" panose="02010600030101010101" pitchFamily="2" charset="-122"/>
                    </a:rPr>
                    <a:t>-0.009</a:t>
                  </a:r>
                </a:p>
                <a:p>
                  <a:pPr algn="l"/>
                  <a:r>
                    <a:rPr lang="en-US" altLang="zh-CN" sz="1000" b="0" i="0" dirty="0">
                      <a:solidFill>
                        <a:srgbClr val="000066"/>
                      </a:solidFill>
                      <a:latin typeface="Arial" panose="020B0604020202020204" pitchFamily="34" charset="0"/>
                      <a:ea typeface="宋体" panose="02010600030101010101" pitchFamily="2" charset="-122"/>
                    </a:rPr>
                    <a:t>-0.025</a:t>
                  </a:r>
                </a:p>
              </p:txBody>
            </p:sp>
          </p:grpSp>
          <p:sp>
            <p:nvSpPr>
              <p:cNvPr id="19580" name="Rectangle 80"/>
              <p:cNvSpPr>
                <a:spLocks noChangeAspect="1"/>
              </p:cNvSpPr>
              <p:nvPr/>
            </p:nvSpPr>
            <p:spPr>
              <a:xfrm>
                <a:off x="1630" y="2578"/>
                <a:ext cx="770" cy="467"/>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81" name="Line 81"/>
              <p:cNvSpPr>
                <a:spLocks noChangeAspect="1"/>
              </p:cNvSpPr>
              <p:nvPr/>
            </p:nvSpPr>
            <p:spPr>
              <a:xfrm>
                <a:off x="2429" y="2600"/>
                <a:ext cx="0" cy="429"/>
              </a:xfrm>
              <a:prstGeom prst="line">
                <a:avLst/>
              </a:prstGeom>
              <a:ln w="28575" cap="flat" cmpd="sng">
                <a:solidFill>
                  <a:srgbClr val="0000FF"/>
                </a:solidFill>
                <a:prstDash val="solid"/>
                <a:headEnd type="none" w="sm" len="med"/>
                <a:tailEnd type="none" w="sm" len="med"/>
              </a:ln>
            </p:spPr>
          </p:sp>
          <p:sp>
            <p:nvSpPr>
              <p:cNvPr id="19582" name="Line 82"/>
              <p:cNvSpPr>
                <a:spLocks noChangeAspect="1"/>
              </p:cNvSpPr>
              <p:nvPr/>
            </p:nvSpPr>
            <p:spPr>
              <a:xfrm>
                <a:off x="2407" y="2578"/>
                <a:ext cx="22" cy="26"/>
              </a:xfrm>
              <a:prstGeom prst="line">
                <a:avLst/>
              </a:prstGeom>
              <a:ln w="28575" cap="flat" cmpd="sng">
                <a:solidFill>
                  <a:srgbClr val="0000FF"/>
                </a:solidFill>
                <a:prstDash val="solid"/>
                <a:headEnd type="none" w="sm" len="med"/>
                <a:tailEnd type="none" w="sm" len="med"/>
              </a:ln>
            </p:spPr>
          </p:sp>
          <p:sp>
            <p:nvSpPr>
              <p:cNvPr id="19583" name="Line 83"/>
              <p:cNvSpPr>
                <a:spLocks noChangeAspect="1"/>
              </p:cNvSpPr>
              <p:nvPr/>
            </p:nvSpPr>
            <p:spPr>
              <a:xfrm flipV="1">
                <a:off x="2407" y="3021"/>
                <a:ext cx="22" cy="26"/>
              </a:xfrm>
              <a:prstGeom prst="line">
                <a:avLst/>
              </a:prstGeom>
              <a:ln w="28575" cap="flat" cmpd="sng">
                <a:solidFill>
                  <a:srgbClr val="0000FF"/>
                </a:solidFill>
                <a:prstDash val="solid"/>
                <a:headEnd type="none" w="sm" len="med"/>
                <a:tailEnd type="none" w="sm" len="med"/>
              </a:ln>
            </p:spPr>
          </p:sp>
          <p:sp>
            <p:nvSpPr>
              <p:cNvPr id="19584" name="Rectangle 84"/>
              <p:cNvSpPr>
                <a:spLocks noChangeAspect="1"/>
              </p:cNvSpPr>
              <p:nvPr/>
            </p:nvSpPr>
            <p:spPr>
              <a:xfrm>
                <a:off x="1592" y="2552"/>
                <a:ext cx="68" cy="51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85" name="Freeform 85"/>
              <p:cNvSpPr>
                <a:spLocks noChangeAspect="1"/>
              </p:cNvSpPr>
              <p:nvPr/>
            </p:nvSpPr>
            <p:spPr>
              <a:xfrm>
                <a:off x="1653" y="2579"/>
                <a:ext cx="22" cy="467"/>
              </a:xfrm>
              <a:custGeom>
                <a:avLst/>
                <a:gdLst>
                  <a:gd name="txL" fmla="*/ 0 w 29"/>
                  <a:gd name="txT" fmla="*/ 0 h 816"/>
                  <a:gd name="txR" fmla="*/ 29 w 29"/>
                  <a:gd name="txB" fmla="*/ 816 h 816"/>
                </a:gdLst>
                <a:ahLst/>
                <a:cxnLst>
                  <a:cxn ang="0">
                    <a:pos x="11" y="0"/>
                  </a:cxn>
                  <a:cxn ang="0">
                    <a:pos x="3" y="81"/>
                  </a:cxn>
                  <a:cxn ang="0">
                    <a:pos x="5" y="118"/>
                  </a:cxn>
                  <a:cxn ang="0">
                    <a:pos x="8" y="127"/>
                  </a:cxn>
                  <a:cxn ang="0">
                    <a:pos x="20" y="201"/>
                  </a:cxn>
                  <a:cxn ang="0">
                    <a:pos x="11" y="252"/>
                  </a:cxn>
                  <a:cxn ang="0">
                    <a:pos x="0" y="299"/>
                  </a:cxn>
                  <a:cxn ang="0">
                    <a:pos x="20" y="417"/>
                  </a:cxn>
                  <a:cxn ang="0">
                    <a:pos x="18" y="445"/>
                  </a:cxn>
                  <a:cxn ang="0">
                    <a:pos x="8" y="467"/>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sp>
            <p:nvSpPr>
              <p:cNvPr id="19586" name="Line 86"/>
              <p:cNvSpPr/>
              <p:nvPr/>
            </p:nvSpPr>
            <p:spPr>
              <a:xfrm>
                <a:off x="1565" y="2816"/>
                <a:ext cx="907" cy="0"/>
              </a:xfrm>
              <a:prstGeom prst="line">
                <a:avLst/>
              </a:prstGeom>
              <a:ln w="9525" cap="flat" cmpd="sng">
                <a:solidFill>
                  <a:srgbClr val="0000FF"/>
                </a:solidFill>
                <a:prstDash val="lgDashDot"/>
                <a:headEnd type="none" w="sm" len="med"/>
                <a:tailEnd type="none" w="sm" len="med"/>
              </a:ln>
            </p:spPr>
          </p:sp>
          <p:sp>
            <p:nvSpPr>
              <p:cNvPr id="19587" name="Line 87"/>
              <p:cNvSpPr/>
              <p:nvPr/>
            </p:nvSpPr>
            <p:spPr>
              <a:xfrm>
                <a:off x="2276" y="2575"/>
                <a:ext cx="453" cy="0"/>
              </a:xfrm>
              <a:prstGeom prst="line">
                <a:avLst/>
              </a:prstGeom>
              <a:ln w="9525" cap="flat" cmpd="sng">
                <a:solidFill>
                  <a:schemeClr val="tx1"/>
                </a:solidFill>
                <a:prstDash val="solid"/>
                <a:headEnd type="none" w="sm" len="med"/>
                <a:tailEnd type="none" w="sm" len="med"/>
              </a:ln>
            </p:spPr>
          </p:sp>
          <p:sp>
            <p:nvSpPr>
              <p:cNvPr id="19588" name="Line 88"/>
              <p:cNvSpPr/>
              <p:nvPr/>
            </p:nvSpPr>
            <p:spPr>
              <a:xfrm>
                <a:off x="2276" y="3043"/>
                <a:ext cx="453" cy="0"/>
              </a:xfrm>
              <a:prstGeom prst="line">
                <a:avLst/>
              </a:prstGeom>
              <a:ln w="9525" cap="flat" cmpd="sng">
                <a:solidFill>
                  <a:schemeClr val="tx1"/>
                </a:solidFill>
                <a:prstDash val="solid"/>
                <a:headEnd type="none" w="sm" len="med"/>
                <a:tailEnd type="none" w="sm" len="med"/>
              </a:ln>
            </p:spPr>
          </p:sp>
          <p:sp>
            <p:nvSpPr>
              <p:cNvPr id="19589" name="Line 89"/>
              <p:cNvSpPr/>
              <p:nvPr/>
            </p:nvSpPr>
            <p:spPr>
              <a:xfrm>
                <a:off x="2684" y="2575"/>
                <a:ext cx="0" cy="468"/>
              </a:xfrm>
              <a:prstGeom prst="line">
                <a:avLst/>
              </a:prstGeom>
              <a:ln w="9525" cap="flat" cmpd="sng">
                <a:solidFill>
                  <a:schemeClr val="tx1"/>
                </a:solidFill>
                <a:prstDash val="solid"/>
                <a:headEnd type="triangle" w="med" len="med"/>
                <a:tailEnd type="triangle" w="med" len="med"/>
              </a:ln>
            </p:spPr>
          </p:sp>
        </p:grpSp>
      </p:grpSp>
      <p:grpSp>
        <p:nvGrpSpPr>
          <p:cNvPr id="19465" name="Group 90"/>
          <p:cNvGrpSpPr/>
          <p:nvPr/>
        </p:nvGrpSpPr>
        <p:grpSpPr>
          <a:xfrm>
            <a:off x="4787900" y="1196975"/>
            <a:ext cx="4176713" cy="5111750"/>
            <a:chOff x="3016" y="754"/>
            <a:chExt cx="2631" cy="3220"/>
          </a:xfrm>
        </p:grpSpPr>
        <p:grpSp>
          <p:nvGrpSpPr>
            <p:cNvPr id="19468" name="Group 91"/>
            <p:cNvGrpSpPr/>
            <p:nvPr/>
          </p:nvGrpSpPr>
          <p:grpSpPr>
            <a:xfrm>
              <a:off x="3110" y="2160"/>
              <a:ext cx="2446" cy="1562"/>
              <a:chOff x="2919" y="2332"/>
              <a:chExt cx="2446" cy="1562"/>
            </a:xfrm>
          </p:grpSpPr>
          <p:grpSp>
            <p:nvGrpSpPr>
              <p:cNvPr id="19528" name="Group 92"/>
              <p:cNvGrpSpPr/>
              <p:nvPr/>
            </p:nvGrpSpPr>
            <p:grpSpPr>
              <a:xfrm>
                <a:off x="2919" y="2750"/>
                <a:ext cx="862" cy="1134"/>
                <a:chOff x="793" y="1797"/>
                <a:chExt cx="862" cy="1134"/>
              </a:xfrm>
            </p:grpSpPr>
            <p:grpSp>
              <p:nvGrpSpPr>
                <p:cNvPr id="19544" name="Group 93"/>
                <p:cNvGrpSpPr/>
                <p:nvPr/>
              </p:nvGrpSpPr>
              <p:grpSpPr>
                <a:xfrm>
                  <a:off x="793" y="1797"/>
                  <a:ext cx="589" cy="1134"/>
                  <a:chOff x="840" y="981"/>
                  <a:chExt cx="589" cy="1134"/>
                </a:xfrm>
              </p:grpSpPr>
              <p:sp>
                <p:nvSpPr>
                  <p:cNvPr id="19550" name="Rectangle 94"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51" name="Rectangle 95"/>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52" name="Line 96"/>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553" name="Rectangle 97"/>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54" name="Rectangle 98"/>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19545" name="Group 99"/>
                <p:cNvGrpSpPr/>
                <p:nvPr/>
              </p:nvGrpSpPr>
              <p:grpSpPr>
                <a:xfrm>
                  <a:off x="1292" y="2177"/>
                  <a:ext cx="363" cy="489"/>
                  <a:chOff x="1292" y="1364"/>
                  <a:chExt cx="363" cy="489"/>
                </a:xfrm>
              </p:grpSpPr>
              <p:sp>
                <p:nvSpPr>
                  <p:cNvPr id="19546" name="Rectangle 100"/>
                  <p:cNvSpPr/>
                  <p:nvPr/>
                </p:nvSpPr>
                <p:spPr>
                  <a:xfrm rot="-5400000">
                    <a:off x="1251" y="1512"/>
                    <a:ext cx="489"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40K7</a:t>
                    </a:r>
                  </a:p>
                </p:txBody>
              </p:sp>
              <p:sp>
                <p:nvSpPr>
                  <p:cNvPr id="19547" name="Line 101"/>
                  <p:cNvSpPr/>
                  <p:nvPr/>
                </p:nvSpPr>
                <p:spPr>
                  <a:xfrm>
                    <a:off x="1292" y="1377"/>
                    <a:ext cx="363" cy="0"/>
                  </a:xfrm>
                  <a:prstGeom prst="line">
                    <a:avLst/>
                  </a:prstGeom>
                  <a:ln w="9525" cap="flat" cmpd="sng">
                    <a:solidFill>
                      <a:schemeClr val="tx1"/>
                    </a:solidFill>
                    <a:prstDash val="solid"/>
                    <a:headEnd type="none" w="sm" len="med"/>
                    <a:tailEnd type="none" w="sm" len="med"/>
                  </a:ln>
                </p:spPr>
              </p:sp>
              <p:sp>
                <p:nvSpPr>
                  <p:cNvPr id="19548" name="Line 102"/>
                  <p:cNvSpPr/>
                  <p:nvPr/>
                </p:nvSpPr>
                <p:spPr>
                  <a:xfrm>
                    <a:off x="1292" y="1791"/>
                    <a:ext cx="363" cy="0"/>
                  </a:xfrm>
                  <a:prstGeom prst="line">
                    <a:avLst/>
                  </a:prstGeom>
                  <a:ln w="9525" cap="flat" cmpd="sng">
                    <a:solidFill>
                      <a:schemeClr val="tx1"/>
                    </a:solidFill>
                    <a:prstDash val="solid"/>
                    <a:headEnd type="none" w="sm" len="med"/>
                    <a:tailEnd type="none" w="sm" len="med"/>
                  </a:ln>
                </p:spPr>
              </p:sp>
              <p:sp>
                <p:nvSpPr>
                  <p:cNvPr id="19549" name="Line 103"/>
                  <p:cNvSpPr/>
                  <p:nvPr/>
                </p:nvSpPr>
                <p:spPr>
                  <a:xfrm>
                    <a:off x="1610" y="1379"/>
                    <a:ext cx="0" cy="408"/>
                  </a:xfrm>
                  <a:prstGeom prst="line">
                    <a:avLst/>
                  </a:prstGeom>
                  <a:ln w="9525" cap="flat" cmpd="sng">
                    <a:solidFill>
                      <a:schemeClr val="tx1"/>
                    </a:solidFill>
                    <a:prstDash val="solid"/>
                    <a:headEnd type="triangle" w="med" len="med"/>
                    <a:tailEnd type="triangle" w="med" len="med"/>
                  </a:ln>
                </p:spPr>
              </p:sp>
            </p:grpSp>
          </p:grpSp>
          <p:grpSp>
            <p:nvGrpSpPr>
              <p:cNvPr id="19529" name="Group 104"/>
              <p:cNvGrpSpPr/>
              <p:nvPr/>
            </p:nvGrpSpPr>
            <p:grpSpPr>
              <a:xfrm>
                <a:off x="4550" y="2332"/>
                <a:ext cx="815" cy="1562"/>
                <a:chOff x="3061" y="553"/>
                <a:chExt cx="815" cy="1562"/>
              </a:xfrm>
            </p:grpSpPr>
            <p:grpSp>
              <p:nvGrpSpPr>
                <p:cNvPr id="19530" name="Group 105"/>
                <p:cNvGrpSpPr/>
                <p:nvPr/>
              </p:nvGrpSpPr>
              <p:grpSpPr>
                <a:xfrm>
                  <a:off x="3600" y="553"/>
                  <a:ext cx="250" cy="856"/>
                  <a:chOff x="2387" y="1040"/>
                  <a:chExt cx="250" cy="856"/>
                </a:xfrm>
              </p:grpSpPr>
              <p:sp>
                <p:nvSpPr>
                  <p:cNvPr id="19542" name="Rectangle 106"/>
                  <p:cNvSpPr/>
                  <p:nvPr/>
                </p:nvSpPr>
                <p:spPr>
                  <a:xfrm rot="-5400000">
                    <a:off x="2245" y="1552"/>
                    <a:ext cx="495"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40H7</a:t>
                    </a:r>
                  </a:p>
                </p:txBody>
              </p:sp>
              <p:sp>
                <p:nvSpPr>
                  <p:cNvPr id="19543" name="Text Box 107"/>
                  <p:cNvSpPr txBox="1"/>
                  <p:nvPr/>
                </p:nvSpPr>
                <p:spPr>
                  <a:xfrm rot="-5400000">
                    <a:off x="2285" y="1141"/>
                    <a:ext cx="453" cy="250"/>
                  </a:xfrm>
                  <a:prstGeom prst="rect">
                    <a:avLst/>
                  </a:prstGeom>
                  <a:noFill/>
                  <a:ln w="9525">
                    <a:noFill/>
                  </a:ln>
                </p:spPr>
                <p:txBody>
                  <a:bodyPr>
                    <a:spAutoFit/>
                  </a:bodyPr>
                  <a:lstStyle/>
                  <a:p>
                    <a:pPr algn="l"/>
                    <a:r>
                      <a:rPr lang="en-US" altLang="zh-CN" sz="1000" b="0" i="0" dirty="0">
                        <a:latin typeface="Arial" panose="020B0604020202020204" pitchFamily="34" charset="0"/>
                        <a:ea typeface="宋体" panose="02010600030101010101" pitchFamily="2" charset="-122"/>
                      </a:rPr>
                      <a:t> +0.007</a:t>
                    </a:r>
                  </a:p>
                  <a:p>
                    <a:pPr algn="l"/>
                    <a:r>
                      <a:rPr lang="en-US" altLang="zh-CN" sz="1000" b="0" i="0" dirty="0">
                        <a:latin typeface="Arial" panose="020B0604020202020204" pitchFamily="34" charset="0"/>
                        <a:ea typeface="宋体" panose="02010600030101010101" pitchFamily="2" charset="-122"/>
                      </a:rPr>
                      <a:t> -0.018</a:t>
                    </a:r>
                  </a:p>
                </p:txBody>
              </p:sp>
            </p:grpSp>
            <p:grpSp>
              <p:nvGrpSpPr>
                <p:cNvPr id="19531" name="Group 108"/>
                <p:cNvGrpSpPr/>
                <p:nvPr/>
              </p:nvGrpSpPr>
              <p:grpSpPr>
                <a:xfrm>
                  <a:off x="3061" y="709"/>
                  <a:ext cx="815" cy="1406"/>
                  <a:chOff x="1837" y="754"/>
                  <a:chExt cx="815" cy="1406"/>
                </a:xfrm>
              </p:grpSpPr>
              <p:grpSp>
                <p:nvGrpSpPr>
                  <p:cNvPr id="19532" name="Group 109"/>
                  <p:cNvGrpSpPr/>
                  <p:nvPr/>
                </p:nvGrpSpPr>
                <p:grpSpPr>
                  <a:xfrm>
                    <a:off x="1837" y="1026"/>
                    <a:ext cx="589" cy="1134"/>
                    <a:chOff x="840" y="981"/>
                    <a:chExt cx="589" cy="1134"/>
                  </a:xfrm>
                </p:grpSpPr>
                <p:sp>
                  <p:nvSpPr>
                    <p:cNvPr id="19537" name="Rectangle 110"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38" name="Rectangle 111"/>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39" name="Line 112"/>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540" name="Rectangle 113"/>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41" name="Rectangle 114"/>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9533" name="Line 115"/>
                  <p:cNvSpPr/>
                  <p:nvPr/>
                </p:nvSpPr>
                <p:spPr>
                  <a:xfrm>
                    <a:off x="2289" y="1419"/>
                    <a:ext cx="363" cy="0"/>
                  </a:xfrm>
                  <a:prstGeom prst="line">
                    <a:avLst/>
                  </a:prstGeom>
                  <a:ln w="9525" cap="flat" cmpd="sng">
                    <a:solidFill>
                      <a:schemeClr val="tx1"/>
                    </a:solidFill>
                    <a:prstDash val="solid"/>
                    <a:headEnd type="none" w="sm" len="med"/>
                    <a:tailEnd type="none" w="sm" len="med"/>
                  </a:ln>
                </p:spPr>
              </p:sp>
              <p:sp>
                <p:nvSpPr>
                  <p:cNvPr id="19534" name="Line 116"/>
                  <p:cNvSpPr/>
                  <p:nvPr/>
                </p:nvSpPr>
                <p:spPr>
                  <a:xfrm>
                    <a:off x="2289" y="1833"/>
                    <a:ext cx="363" cy="0"/>
                  </a:xfrm>
                  <a:prstGeom prst="line">
                    <a:avLst/>
                  </a:prstGeom>
                  <a:ln w="9525" cap="flat" cmpd="sng">
                    <a:solidFill>
                      <a:schemeClr val="tx1"/>
                    </a:solidFill>
                    <a:prstDash val="solid"/>
                    <a:headEnd type="none" w="sm" len="med"/>
                    <a:tailEnd type="none" w="sm" len="med"/>
                  </a:ln>
                </p:spPr>
              </p:sp>
              <p:sp>
                <p:nvSpPr>
                  <p:cNvPr id="19535" name="Line 117"/>
                  <p:cNvSpPr/>
                  <p:nvPr/>
                </p:nvSpPr>
                <p:spPr>
                  <a:xfrm>
                    <a:off x="2607" y="1421"/>
                    <a:ext cx="0" cy="408"/>
                  </a:xfrm>
                  <a:prstGeom prst="line">
                    <a:avLst/>
                  </a:prstGeom>
                  <a:ln w="9525" cap="flat" cmpd="sng">
                    <a:solidFill>
                      <a:schemeClr val="tx1"/>
                    </a:solidFill>
                    <a:prstDash val="solid"/>
                    <a:headEnd type="triangle" w="med" len="med"/>
                    <a:tailEnd type="triangle" w="med" len="med"/>
                  </a:ln>
                </p:spPr>
              </p:sp>
              <p:sp>
                <p:nvSpPr>
                  <p:cNvPr id="19536" name="Line 118"/>
                  <p:cNvSpPr/>
                  <p:nvPr/>
                </p:nvSpPr>
                <p:spPr>
                  <a:xfrm flipV="1">
                    <a:off x="2608" y="754"/>
                    <a:ext cx="0" cy="680"/>
                  </a:xfrm>
                  <a:prstGeom prst="line">
                    <a:avLst/>
                  </a:prstGeom>
                  <a:ln w="9525" cap="flat" cmpd="sng">
                    <a:solidFill>
                      <a:schemeClr val="tx1"/>
                    </a:solidFill>
                    <a:prstDash val="solid"/>
                    <a:headEnd type="none" w="sm" len="med"/>
                    <a:tailEnd type="none" w="sm" len="med"/>
                  </a:ln>
                </p:spPr>
              </p:sp>
            </p:grpSp>
          </p:grpSp>
        </p:grpSp>
        <p:sp>
          <p:nvSpPr>
            <p:cNvPr id="19469" name="Line 119"/>
            <p:cNvSpPr/>
            <p:nvPr/>
          </p:nvSpPr>
          <p:spPr>
            <a:xfrm>
              <a:off x="3152" y="1311"/>
              <a:ext cx="907" cy="0"/>
            </a:xfrm>
            <a:prstGeom prst="line">
              <a:avLst/>
            </a:prstGeom>
            <a:ln w="9525" cap="flat" cmpd="sng">
              <a:solidFill>
                <a:srgbClr val="0000FF"/>
              </a:solidFill>
              <a:prstDash val="lgDashDot"/>
              <a:headEnd type="none" w="sm" len="med"/>
              <a:tailEnd type="none" w="sm" len="med"/>
            </a:ln>
          </p:spPr>
        </p:sp>
        <p:grpSp>
          <p:nvGrpSpPr>
            <p:cNvPr id="19470" name="Group 120"/>
            <p:cNvGrpSpPr/>
            <p:nvPr/>
          </p:nvGrpSpPr>
          <p:grpSpPr>
            <a:xfrm>
              <a:off x="3135" y="1696"/>
              <a:ext cx="837" cy="496"/>
              <a:chOff x="3135" y="1696"/>
              <a:chExt cx="837" cy="496"/>
            </a:xfrm>
          </p:grpSpPr>
          <p:grpSp>
            <p:nvGrpSpPr>
              <p:cNvPr id="19521" name="Group 121"/>
              <p:cNvGrpSpPr/>
              <p:nvPr/>
            </p:nvGrpSpPr>
            <p:grpSpPr>
              <a:xfrm>
                <a:off x="3172" y="1721"/>
                <a:ext cx="800" cy="448"/>
                <a:chOff x="3172" y="1721"/>
                <a:chExt cx="800" cy="448"/>
              </a:xfrm>
            </p:grpSpPr>
            <p:sp>
              <p:nvSpPr>
                <p:cNvPr id="19524" name="Rectangle 122"/>
                <p:cNvSpPr>
                  <a:spLocks noChangeAspect="1"/>
                </p:cNvSpPr>
                <p:nvPr/>
              </p:nvSpPr>
              <p:spPr>
                <a:xfrm>
                  <a:off x="3172" y="1721"/>
                  <a:ext cx="770" cy="44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25" name="Line 123"/>
                <p:cNvSpPr>
                  <a:spLocks noChangeAspect="1"/>
                </p:cNvSpPr>
                <p:nvPr/>
              </p:nvSpPr>
              <p:spPr>
                <a:xfrm>
                  <a:off x="3972" y="1742"/>
                  <a:ext cx="0" cy="409"/>
                </a:xfrm>
                <a:prstGeom prst="line">
                  <a:avLst/>
                </a:prstGeom>
                <a:ln w="28575" cap="flat" cmpd="sng">
                  <a:solidFill>
                    <a:srgbClr val="0000FF"/>
                  </a:solidFill>
                  <a:prstDash val="solid"/>
                  <a:headEnd type="none" w="sm" len="med"/>
                  <a:tailEnd type="none" w="sm" len="med"/>
                </a:ln>
              </p:spPr>
            </p:sp>
            <p:sp>
              <p:nvSpPr>
                <p:cNvPr id="19526" name="Line 124"/>
                <p:cNvSpPr>
                  <a:spLocks noChangeAspect="1"/>
                </p:cNvSpPr>
                <p:nvPr/>
              </p:nvSpPr>
              <p:spPr>
                <a:xfrm>
                  <a:off x="3950" y="1721"/>
                  <a:ext cx="22" cy="25"/>
                </a:xfrm>
                <a:prstGeom prst="line">
                  <a:avLst/>
                </a:prstGeom>
                <a:ln w="28575" cap="flat" cmpd="sng">
                  <a:solidFill>
                    <a:srgbClr val="0000FF"/>
                  </a:solidFill>
                  <a:prstDash val="solid"/>
                  <a:headEnd type="none" w="sm" len="med"/>
                  <a:tailEnd type="none" w="sm" len="med"/>
                </a:ln>
              </p:spPr>
            </p:sp>
            <p:sp>
              <p:nvSpPr>
                <p:cNvPr id="19527" name="Line 125"/>
                <p:cNvSpPr>
                  <a:spLocks noChangeAspect="1"/>
                </p:cNvSpPr>
                <p:nvPr/>
              </p:nvSpPr>
              <p:spPr>
                <a:xfrm flipV="1">
                  <a:off x="3950" y="2144"/>
                  <a:ext cx="22" cy="25"/>
                </a:xfrm>
                <a:prstGeom prst="line">
                  <a:avLst/>
                </a:prstGeom>
                <a:ln w="28575" cap="flat" cmpd="sng">
                  <a:solidFill>
                    <a:srgbClr val="0000FF"/>
                  </a:solidFill>
                  <a:prstDash val="solid"/>
                  <a:headEnd type="none" w="sm" len="med"/>
                  <a:tailEnd type="none" w="sm" len="med"/>
                </a:ln>
              </p:spPr>
            </p:sp>
          </p:grpSp>
          <p:sp>
            <p:nvSpPr>
              <p:cNvPr id="19522" name="Rectangle 126"/>
              <p:cNvSpPr>
                <a:spLocks noChangeAspect="1"/>
              </p:cNvSpPr>
              <p:nvPr/>
            </p:nvSpPr>
            <p:spPr>
              <a:xfrm>
                <a:off x="3135" y="1696"/>
                <a:ext cx="68" cy="49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23" name="Freeform 127"/>
              <p:cNvSpPr>
                <a:spLocks noChangeAspect="1"/>
              </p:cNvSpPr>
              <p:nvPr/>
            </p:nvSpPr>
            <p:spPr>
              <a:xfrm>
                <a:off x="3196" y="1722"/>
                <a:ext cx="22" cy="446"/>
              </a:xfrm>
              <a:custGeom>
                <a:avLst/>
                <a:gdLst>
                  <a:gd name="txL" fmla="*/ 0 w 29"/>
                  <a:gd name="txT" fmla="*/ 0 h 816"/>
                  <a:gd name="txR" fmla="*/ 29 w 29"/>
                  <a:gd name="txB" fmla="*/ 816 h 816"/>
                </a:gdLst>
                <a:ahLst/>
                <a:cxnLst>
                  <a:cxn ang="0">
                    <a:pos x="11" y="0"/>
                  </a:cxn>
                  <a:cxn ang="0">
                    <a:pos x="3" y="78"/>
                  </a:cxn>
                  <a:cxn ang="0">
                    <a:pos x="5" y="113"/>
                  </a:cxn>
                  <a:cxn ang="0">
                    <a:pos x="8" y="121"/>
                  </a:cxn>
                  <a:cxn ang="0">
                    <a:pos x="20" y="192"/>
                  </a:cxn>
                  <a:cxn ang="0">
                    <a:pos x="11" y="240"/>
                  </a:cxn>
                  <a:cxn ang="0">
                    <a:pos x="0" y="285"/>
                  </a:cxn>
                  <a:cxn ang="0">
                    <a:pos x="20" y="398"/>
                  </a:cxn>
                  <a:cxn ang="0">
                    <a:pos x="18" y="425"/>
                  </a:cxn>
                  <a:cxn ang="0">
                    <a:pos x="8" y="44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grpSp>
        <p:sp>
          <p:nvSpPr>
            <p:cNvPr id="19471" name="Line 128"/>
            <p:cNvSpPr/>
            <p:nvPr/>
          </p:nvSpPr>
          <p:spPr>
            <a:xfrm>
              <a:off x="3153" y="1926"/>
              <a:ext cx="907" cy="0"/>
            </a:xfrm>
            <a:prstGeom prst="line">
              <a:avLst/>
            </a:prstGeom>
            <a:ln w="9525" cap="flat" cmpd="sng">
              <a:solidFill>
                <a:srgbClr val="0000FF"/>
              </a:solidFill>
              <a:prstDash val="lgDashDot"/>
              <a:headEnd type="none" w="sm" len="med"/>
              <a:tailEnd type="none" w="sm" len="med"/>
            </a:ln>
          </p:spPr>
        </p:sp>
        <p:grpSp>
          <p:nvGrpSpPr>
            <p:cNvPr id="19472" name="Group 129"/>
            <p:cNvGrpSpPr/>
            <p:nvPr/>
          </p:nvGrpSpPr>
          <p:grpSpPr>
            <a:xfrm>
              <a:off x="3134" y="845"/>
              <a:ext cx="2379" cy="2866"/>
              <a:chOff x="3134" y="845"/>
              <a:chExt cx="2379" cy="2866"/>
            </a:xfrm>
          </p:grpSpPr>
          <p:grpSp>
            <p:nvGrpSpPr>
              <p:cNvPr id="19474" name="Group 130"/>
              <p:cNvGrpSpPr/>
              <p:nvPr/>
            </p:nvGrpSpPr>
            <p:grpSpPr>
              <a:xfrm>
                <a:off x="3134" y="1081"/>
                <a:ext cx="837" cy="496"/>
                <a:chOff x="3134" y="1081"/>
                <a:chExt cx="837" cy="496"/>
              </a:xfrm>
            </p:grpSpPr>
            <p:grpSp>
              <p:nvGrpSpPr>
                <p:cNvPr id="19515" name="Group 131"/>
                <p:cNvGrpSpPr/>
                <p:nvPr/>
              </p:nvGrpSpPr>
              <p:grpSpPr>
                <a:xfrm>
                  <a:off x="3171" y="1106"/>
                  <a:ext cx="800" cy="448"/>
                  <a:chOff x="3171" y="1106"/>
                  <a:chExt cx="800" cy="448"/>
                </a:xfrm>
              </p:grpSpPr>
              <p:sp>
                <p:nvSpPr>
                  <p:cNvPr id="19517" name="Rectangle 132"/>
                  <p:cNvSpPr>
                    <a:spLocks noChangeAspect="1"/>
                  </p:cNvSpPr>
                  <p:nvPr/>
                </p:nvSpPr>
                <p:spPr>
                  <a:xfrm>
                    <a:off x="3171" y="1106"/>
                    <a:ext cx="770" cy="44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18" name="Line 133"/>
                  <p:cNvSpPr>
                    <a:spLocks noChangeAspect="1"/>
                  </p:cNvSpPr>
                  <p:nvPr/>
                </p:nvSpPr>
                <p:spPr>
                  <a:xfrm>
                    <a:off x="3971" y="1127"/>
                    <a:ext cx="0" cy="409"/>
                  </a:xfrm>
                  <a:prstGeom prst="line">
                    <a:avLst/>
                  </a:prstGeom>
                  <a:ln w="28575" cap="flat" cmpd="sng">
                    <a:solidFill>
                      <a:srgbClr val="0000FF"/>
                    </a:solidFill>
                    <a:prstDash val="solid"/>
                    <a:headEnd type="none" w="sm" len="med"/>
                    <a:tailEnd type="none" w="sm" len="med"/>
                  </a:ln>
                </p:spPr>
              </p:sp>
              <p:sp>
                <p:nvSpPr>
                  <p:cNvPr id="19519" name="Line 134"/>
                  <p:cNvSpPr>
                    <a:spLocks noChangeAspect="1"/>
                  </p:cNvSpPr>
                  <p:nvPr/>
                </p:nvSpPr>
                <p:spPr>
                  <a:xfrm>
                    <a:off x="3949" y="1106"/>
                    <a:ext cx="22" cy="25"/>
                  </a:xfrm>
                  <a:prstGeom prst="line">
                    <a:avLst/>
                  </a:prstGeom>
                  <a:ln w="28575" cap="flat" cmpd="sng">
                    <a:solidFill>
                      <a:srgbClr val="0000FF"/>
                    </a:solidFill>
                    <a:prstDash val="solid"/>
                    <a:headEnd type="none" w="sm" len="med"/>
                    <a:tailEnd type="none" w="sm" len="med"/>
                  </a:ln>
                </p:spPr>
              </p:sp>
              <p:sp>
                <p:nvSpPr>
                  <p:cNvPr id="19520" name="Line 135"/>
                  <p:cNvSpPr>
                    <a:spLocks noChangeAspect="1"/>
                  </p:cNvSpPr>
                  <p:nvPr/>
                </p:nvSpPr>
                <p:spPr>
                  <a:xfrm flipV="1">
                    <a:off x="3949" y="1529"/>
                    <a:ext cx="22" cy="25"/>
                  </a:xfrm>
                  <a:prstGeom prst="line">
                    <a:avLst/>
                  </a:prstGeom>
                  <a:ln w="28575" cap="flat" cmpd="sng">
                    <a:solidFill>
                      <a:srgbClr val="0000FF"/>
                    </a:solidFill>
                    <a:prstDash val="solid"/>
                    <a:headEnd type="none" w="sm" len="med"/>
                    <a:tailEnd type="none" w="sm" len="med"/>
                  </a:ln>
                </p:spPr>
              </p:sp>
            </p:grpSp>
            <p:sp>
              <p:nvSpPr>
                <p:cNvPr id="19516" name="Rectangle 136"/>
                <p:cNvSpPr>
                  <a:spLocks noChangeAspect="1"/>
                </p:cNvSpPr>
                <p:nvPr/>
              </p:nvSpPr>
              <p:spPr>
                <a:xfrm>
                  <a:off x="3134" y="1081"/>
                  <a:ext cx="68" cy="49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19475" name="Group 137"/>
              <p:cNvGrpSpPr/>
              <p:nvPr/>
            </p:nvGrpSpPr>
            <p:grpSpPr>
              <a:xfrm>
                <a:off x="3195" y="845"/>
                <a:ext cx="2318" cy="2866"/>
                <a:chOff x="3195" y="845"/>
                <a:chExt cx="2318" cy="2866"/>
              </a:xfrm>
            </p:grpSpPr>
            <p:sp>
              <p:nvSpPr>
                <p:cNvPr id="19476" name="Text Box 138"/>
                <p:cNvSpPr txBox="1"/>
                <p:nvPr/>
              </p:nvSpPr>
              <p:spPr>
                <a:xfrm>
                  <a:off x="4468" y="845"/>
                  <a:ext cx="771" cy="231"/>
                </a:xfrm>
                <a:prstGeom prst="rect">
                  <a:avLst/>
                </a:prstGeom>
                <a:noFill/>
                <a:ln w="9525">
                  <a:noFill/>
                </a:ln>
              </p:spPr>
              <p:txBody>
                <a:bodyPr>
                  <a:spAutoFit/>
                </a:bodyPr>
                <a:lstStyle/>
                <a:p>
                  <a:pPr>
                    <a:spcBef>
                      <a:spcPct val="50000"/>
                    </a:spcBef>
                  </a:pPr>
                  <a:r>
                    <a:rPr lang="zh-CN" altLang="en-US" sz="1800" i="0" dirty="0">
                      <a:solidFill>
                        <a:srgbClr val="000066"/>
                      </a:solidFill>
                      <a:latin typeface="Arial" panose="020B0604020202020204" pitchFamily="34" charset="0"/>
                      <a:ea typeface="仿宋_GB2312" pitchFamily="49" charset="-122"/>
                    </a:rPr>
                    <a:t>基轴制</a:t>
                  </a:r>
                </a:p>
              </p:txBody>
            </p:sp>
            <p:sp>
              <p:nvSpPr>
                <p:cNvPr id="19477" name="Rectangle 139"/>
                <p:cNvSpPr/>
                <p:nvPr/>
              </p:nvSpPr>
              <p:spPr>
                <a:xfrm rot="-5400000">
                  <a:off x="3839" y="1253"/>
                  <a:ext cx="476"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40h6</a:t>
                  </a:r>
                </a:p>
              </p:txBody>
            </p:sp>
            <p:sp>
              <p:nvSpPr>
                <p:cNvPr id="19478" name="Freeform 140"/>
                <p:cNvSpPr>
                  <a:spLocks noChangeAspect="1"/>
                </p:cNvSpPr>
                <p:nvPr/>
              </p:nvSpPr>
              <p:spPr>
                <a:xfrm>
                  <a:off x="3195" y="1107"/>
                  <a:ext cx="22" cy="446"/>
                </a:xfrm>
                <a:custGeom>
                  <a:avLst/>
                  <a:gdLst>
                    <a:gd name="txL" fmla="*/ 0 w 29"/>
                    <a:gd name="txT" fmla="*/ 0 h 816"/>
                    <a:gd name="txR" fmla="*/ 29 w 29"/>
                    <a:gd name="txB" fmla="*/ 816 h 816"/>
                  </a:gdLst>
                  <a:ahLst/>
                  <a:cxnLst>
                    <a:cxn ang="0">
                      <a:pos x="11" y="0"/>
                    </a:cxn>
                    <a:cxn ang="0">
                      <a:pos x="3" y="78"/>
                    </a:cxn>
                    <a:cxn ang="0">
                      <a:pos x="5" y="113"/>
                    </a:cxn>
                    <a:cxn ang="0">
                      <a:pos x="8" y="121"/>
                    </a:cxn>
                    <a:cxn ang="0">
                      <a:pos x="20" y="192"/>
                    </a:cxn>
                    <a:cxn ang="0">
                      <a:pos x="11" y="240"/>
                    </a:cxn>
                    <a:cxn ang="0">
                      <a:pos x="0" y="285"/>
                    </a:cxn>
                    <a:cxn ang="0">
                      <a:pos x="20" y="398"/>
                    </a:cxn>
                    <a:cxn ang="0">
                      <a:pos x="18" y="425"/>
                    </a:cxn>
                    <a:cxn ang="0">
                      <a:pos x="8" y="44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sp>
              <p:nvSpPr>
                <p:cNvPr id="19479" name="Line 141"/>
                <p:cNvSpPr/>
                <p:nvPr/>
              </p:nvSpPr>
              <p:spPr>
                <a:xfrm>
                  <a:off x="3787" y="1103"/>
                  <a:ext cx="453" cy="0"/>
                </a:xfrm>
                <a:prstGeom prst="line">
                  <a:avLst/>
                </a:prstGeom>
                <a:ln w="9525" cap="flat" cmpd="sng">
                  <a:solidFill>
                    <a:schemeClr val="tx1"/>
                  </a:solidFill>
                  <a:prstDash val="solid"/>
                  <a:headEnd type="none" w="sm" len="med"/>
                  <a:tailEnd type="none" w="sm" len="med"/>
                </a:ln>
              </p:spPr>
            </p:sp>
            <p:sp>
              <p:nvSpPr>
                <p:cNvPr id="19480" name="Line 142"/>
                <p:cNvSpPr/>
                <p:nvPr/>
              </p:nvSpPr>
              <p:spPr>
                <a:xfrm>
                  <a:off x="3787" y="1551"/>
                  <a:ext cx="453" cy="0"/>
                </a:xfrm>
                <a:prstGeom prst="line">
                  <a:avLst/>
                </a:prstGeom>
                <a:ln w="9525" cap="flat" cmpd="sng">
                  <a:solidFill>
                    <a:schemeClr val="tx1"/>
                  </a:solidFill>
                  <a:prstDash val="solid"/>
                  <a:headEnd type="none" w="sm" len="med"/>
                  <a:tailEnd type="none" w="sm" len="med"/>
                </a:ln>
              </p:spPr>
            </p:sp>
            <p:sp>
              <p:nvSpPr>
                <p:cNvPr id="19481" name="Line 143"/>
                <p:cNvSpPr/>
                <p:nvPr/>
              </p:nvSpPr>
              <p:spPr>
                <a:xfrm>
                  <a:off x="4195" y="1103"/>
                  <a:ext cx="0" cy="448"/>
                </a:xfrm>
                <a:prstGeom prst="line">
                  <a:avLst/>
                </a:prstGeom>
                <a:ln w="9525" cap="flat" cmpd="sng">
                  <a:solidFill>
                    <a:schemeClr val="tx1"/>
                  </a:solidFill>
                  <a:prstDash val="solid"/>
                  <a:headEnd type="triangle" w="med" len="med"/>
                  <a:tailEnd type="triangle" w="med" len="med"/>
                </a:ln>
              </p:spPr>
            </p:sp>
            <p:grpSp>
              <p:nvGrpSpPr>
                <p:cNvPr id="19482" name="Group 144"/>
                <p:cNvGrpSpPr/>
                <p:nvPr/>
              </p:nvGrpSpPr>
              <p:grpSpPr>
                <a:xfrm>
                  <a:off x="3944" y="1579"/>
                  <a:ext cx="250" cy="672"/>
                  <a:chOff x="4249" y="1805"/>
                  <a:chExt cx="250" cy="672"/>
                </a:xfrm>
              </p:grpSpPr>
              <p:sp>
                <p:nvSpPr>
                  <p:cNvPr id="19513" name="Rectangle 145"/>
                  <p:cNvSpPr/>
                  <p:nvPr/>
                </p:nvSpPr>
                <p:spPr>
                  <a:xfrm rot="-5400000">
                    <a:off x="4214" y="2205"/>
                    <a:ext cx="352"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a:t>
                    </a:r>
                  </a:p>
                </p:txBody>
              </p:sp>
              <p:sp>
                <p:nvSpPr>
                  <p:cNvPr id="19514" name="Text Box 146"/>
                  <p:cNvSpPr txBox="1"/>
                  <p:nvPr/>
                </p:nvSpPr>
                <p:spPr>
                  <a:xfrm rot="-5400000">
                    <a:off x="4164" y="1889"/>
                    <a:ext cx="419" cy="250"/>
                  </a:xfrm>
                  <a:prstGeom prst="rect">
                    <a:avLst/>
                  </a:prstGeom>
                  <a:noFill/>
                  <a:ln w="9525">
                    <a:noFill/>
                  </a:ln>
                </p:spPr>
                <p:txBody>
                  <a:bodyPr>
                    <a:spAutoFit/>
                  </a:bodyPr>
                  <a:lstStyle/>
                  <a:p>
                    <a:pPr algn="l"/>
                    <a:r>
                      <a:rPr lang="en-US" altLang="zh-CN" sz="1000" b="0" i="0" dirty="0">
                        <a:latin typeface="Arial" panose="020B0604020202020204" pitchFamily="34" charset="0"/>
                        <a:ea typeface="宋体" panose="02010600030101010101" pitchFamily="2" charset="-122"/>
                      </a:rPr>
                      <a:t> 0</a:t>
                    </a:r>
                  </a:p>
                  <a:p>
                    <a:pPr algn="l"/>
                    <a:r>
                      <a:rPr lang="en-US" altLang="zh-CN" sz="1000" b="0" i="0" dirty="0">
                        <a:latin typeface="Arial" panose="020B0604020202020204" pitchFamily="34" charset="0"/>
                        <a:ea typeface="宋体" panose="02010600030101010101" pitchFamily="2" charset="-122"/>
                      </a:rPr>
                      <a:t>-0.016</a:t>
                    </a:r>
                  </a:p>
                </p:txBody>
              </p:sp>
            </p:grpSp>
            <p:sp>
              <p:nvSpPr>
                <p:cNvPr id="19483" name="Line 147"/>
                <p:cNvSpPr/>
                <p:nvPr/>
              </p:nvSpPr>
              <p:spPr>
                <a:xfrm>
                  <a:off x="3788" y="1718"/>
                  <a:ext cx="453" cy="0"/>
                </a:xfrm>
                <a:prstGeom prst="line">
                  <a:avLst/>
                </a:prstGeom>
                <a:ln w="9525" cap="flat" cmpd="sng">
                  <a:solidFill>
                    <a:schemeClr val="tx1"/>
                  </a:solidFill>
                  <a:prstDash val="solid"/>
                  <a:headEnd type="none" w="sm" len="med"/>
                  <a:tailEnd type="none" w="sm" len="med"/>
                </a:ln>
              </p:spPr>
            </p:sp>
            <p:sp>
              <p:nvSpPr>
                <p:cNvPr id="19484" name="Line 148"/>
                <p:cNvSpPr/>
                <p:nvPr/>
              </p:nvSpPr>
              <p:spPr>
                <a:xfrm>
                  <a:off x="3788" y="2166"/>
                  <a:ext cx="453" cy="0"/>
                </a:xfrm>
                <a:prstGeom prst="line">
                  <a:avLst/>
                </a:prstGeom>
                <a:ln w="9525" cap="flat" cmpd="sng">
                  <a:solidFill>
                    <a:schemeClr val="tx1"/>
                  </a:solidFill>
                  <a:prstDash val="solid"/>
                  <a:headEnd type="none" w="sm" len="med"/>
                  <a:tailEnd type="none" w="sm" len="med"/>
                </a:ln>
              </p:spPr>
            </p:sp>
            <p:sp>
              <p:nvSpPr>
                <p:cNvPr id="19485" name="Line 149"/>
                <p:cNvSpPr/>
                <p:nvPr/>
              </p:nvSpPr>
              <p:spPr>
                <a:xfrm>
                  <a:off x="4196" y="1718"/>
                  <a:ext cx="0" cy="448"/>
                </a:xfrm>
                <a:prstGeom prst="line">
                  <a:avLst/>
                </a:prstGeom>
                <a:ln w="9525" cap="flat" cmpd="sng">
                  <a:solidFill>
                    <a:schemeClr val="tx1"/>
                  </a:solidFill>
                  <a:prstDash val="solid"/>
                  <a:headEnd type="triangle" w="med" len="med"/>
                  <a:tailEnd type="triangle" w="med" len="med"/>
                </a:ln>
              </p:spPr>
            </p:sp>
            <p:sp>
              <p:nvSpPr>
                <p:cNvPr id="19486" name="Rectangle 150"/>
                <p:cNvSpPr/>
                <p:nvPr/>
              </p:nvSpPr>
              <p:spPr>
                <a:xfrm rot="-5400000">
                  <a:off x="5130" y="1816"/>
                  <a:ext cx="476"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40h6</a:t>
                  </a:r>
                </a:p>
              </p:txBody>
            </p:sp>
            <p:sp>
              <p:nvSpPr>
                <p:cNvPr id="19487" name="Text Box 151"/>
                <p:cNvSpPr txBox="1"/>
                <p:nvPr/>
              </p:nvSpPr>
              <p:spPr>
                <a:xfrm rot="-5400000">
                  <a:off x="5150" y="1406"/>
                  <a:ext cx="403" cy="250"/>
                </a:xfrm>
                <a:prstGeom prst="rect">
                  <a:avLst/>
                </a:prstGeom>
                <a:noFill/>
                <a:ln w="9525">
                  <a:noFill/>
                </a:ln>
              </p:spPr>
              <p:txBody>
                <a:bodyPr>
                  <a:spAutoFit/>
                </a:bodyPr>
                <a:lstStyle/>
                <a:p>
                  <a:pPr algn="l"/>
                  <a:r>
                    <a:rPr lang="en-US" altLang="zh-CN" sz="1000" b="0" i="0" dirty="0">
                      <a:latin typeface="Arial" panose="020B0604020202020204" pitchFamily="34" charset="0"/>
                      <a:ea typeface="宋体" panose="02010600030101010101" pitchFamily="2" charset="-122"/>
                    </a:rPr>
                    <a:t> 0</a:t>
                  </a:r>
                </a:p>
                <a:p>
                  <a:pPr algn="l"/>
                  <a:r>
                    <a:rPr lang="en-US" altLang="zh-CN" sz="1000" b="0" i="0" dirty="0">
                      <a:latin typeface="Arial" panose="020B0604020202020204" pitchFamily="34" charset="0"/>
                      <a:ea typeface="宋体" panose="02010600030101010101" pitchFamily="2" charset="-122"/>
                    </a:rPr>
                    <a:t>-0.016</a:t>
                  </a:r>
                </a:p>
              </p:txBody>
            </p:sp>
            <p:sp>
              <p:nvSpPr>
                <p:cNvPr id="19488" name="Rectangle 152"/>
                <p:cNvSpPr>
                  <a:spLocks noChangeAspect="1"/>
                </p:cNvSpPr>
                <p:nvPr/>
              </p:nvSpPr>
              <p:spPr>
                <a:xfrm>
                  <a:off x="4444" y="1721"/>
                  <a:ext cx="770" cy="446"/>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489" name="Line 153"/>
                <p:cNvSpPr>
                  <a:spLocks noChangeAspect="1"/>
                </p:cNvSpPr>
                <p:nvPr/>
              </p:nvSpPr>
              <p:spPr>
                <a:xfrm>
                  <a:off x="5244" y="1742"/>
                  <a:ext cx="0" cy="409"/>
                </a:xfrm>
                <a:prstGeom prst="line">
                  <a:avLst/>
                </a:prstGeom>
                <a:ln w="28575" cap="flat" cmpd="sng">
                  <a:solidFill>
                    <a:srgbClr val="0000FF"/>
                  </a:solidFill>
                  <a:prstDash val="solid"/>
                  <a:headEnd type="none" w="sm" len="med"/>
                  <a:tailEnd type="none" w="sm" len="med"/>
                </a:ln>
              </p:spPr>
            </p:sp>
            <p:sp>
              <p:nvSpPr>
                <p:cNvPr id="19490" name="Line 154"/>
                <p:cNvSpPr>
                  <a:spLocks noChangeAspect="1"/>
                </p:cNvSpPr>
                <p:nvPr/>
              </p:nvSpPr>
              <p:spPr>
                <a:xfrm>
                  <a:off x="5222" y="1721"/>
                  <a:ext cx="22" cy="25"/>
                </a:xfrm>
                <a:prstGeom prst="line">
                  <a:avLst/>
                </a:prstGeom>
                <a:ln w="28575" cap="flat" cmpd="sng">
                  <a:solidFill>
                    <a:srgbClr val="0000FF"/>
                  </a:solidFill>
                  <a:prstDash val="solid"/>
                  <a:headEnd type="none" w="sm" len="med"/>
                  <a:tailEnd type="none" w="sm" len="med"/>
                </a:ln>
              </p:spPr>
            </p:sp>
            <p:sp>
              <p:nvSpPr>
                <p:cNvPr id="19491" name="Line 155"/>
                <p:cNvSpPr>
                  <a:spLocks noChangeAspect="1"/>
                </p:cNvSpPr>
                <p:nvPr/>
              </p:nvSpPr>
              <p:spPr>
                <a:xfrm flipV="1">
                  <a:off x="5222" y="2144"/>
                  <a:ext cx="22" cy="25"/>
                </a:xfrm>
                <a:prstGeom prst="line">
                  <a:avLst/>
                </a:prstGeom>
                <a:ln w="28575" cap="flat" cmpd="sng">
                  <a:solidFill>
                    <a:srgbClr val="0000FF"/>
                  </a:solidFill>
                  <a:prstDash val="solid"/>
                  <a:headEnd type="none" w="sm" len="med"/>
                  <a:tailEnd type="none" w="sm" len="med"/>
                </a:ln>
              </p:spPr>
            </p:sp>
            <p:sp>
              <p:nvSpPr>
                <p:cNvPr id="19492" name="Rectangle 156"/>
                <p:cNvSpPr>
                  <a:spLocks noChangeAspect="1"/>
                </p:cNvSpPr>
                <p:nvPr/>
              </p:nvSpPr>
              <p:spPr>
                <a:xfrm>
                  <a:off x="4407" y="1696"/>
                  <a:ext cx="68" cy="49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493" name="Freeform 157"/>
                <p:cNvSpPr>
                  <a:spLocks noChangeAspect="1"/>
                </p:cNvSpPr>
                <p:nvPr/>
              </p:nvSpPr>
              <p:spPr>
                <a:xfrm>
                  <a:off x="4468" y="1722"/>
                  <a:ext cx="22" cy="446"/>
                </a:xfrm>
                <a:custGeom>
                  <a:avLst/>
                  <a:gdLst>
                    <a:gd name="txL" fmla="*/ 0 w 29"/>
                    <a:gd name="txT" fmla="*/ 0 h 816"/>
                    <a:gd name="txR" fmla="*/ 29 w 29"/>
                    <a:gd name="txB" fmla="*/ 816 h 816"/>
                  </a:gdLst>
                  <a:ahLst/>
                  <a:cxnLst>
                    <a:cxn ang="0">
                      <a:pos x="11" y="0"/>
                    </a:cxn>
                    <a:cxn ang="0">
                      <a:pos x="3" y="78"/>
                    </a:cxn>
                    <a:cxn ang="0">
                      <a:pos x="5" y="113"/>
                    </a:cxn>
                    <a:cxn ang="0">
                      <a:pos x="8" y="121"/>
                    </a:cxn>
                    <a:cxn ang="0">
                      <a:pos x="20" y="192"/>
                    </a:cxn>
                    <a:cxn ang="0">
                      <a:pos x="11" y="240"/>
                    </a:cxn>
                    <a:cxn ang="0">
                      <a:pos x="0" y="285"/>
                    </a:cxn>
                    <a:cxn ang="0">
                      <a:pos x="20" y="398"/>
                    </a:cxn>
                    <a:cxn ang="0">
                      <a:pos x="18" y="425"/>
                    </a:cxn>
                    <a:cxn ang="0">
                      <a:pos x="8" y="446"/>
                    </a:cxn>
                  </a:cxnLst>
                  <a:rect l="txL" t="txT" r="txR" b="txB"/>
                  <a:pathLst>
                    <a:path w="29" h="816">
                      <a:moveTo>
                        <a:pt x="14" y="0"/>
                      </a:moveTo>
                      <a:cubicBezTo>
                        <a:pt x="11" y="47"/>
                        <a:pt x="13" y="96"/>
                        <a:pt x="4" y="142"/>
                      </a:cubicBezTo>
                      <a:cubicBezTo>
                        <a:pt x="5" y="163"/>
                        <a:pt x="4" y="185"/>
                        <a:pt x="6" y="206"/>
                      </a:cubicBezTo>
                      <a:cubicBezTo>
                        <a:pt x="6" y="211"/>
                        <a:pt x="10" y="222"/>
                        <a:pt x="10" y="222"/>
                      </a:cubicBezTo>
                      <a:cubicBezTo>
                        <a:pt x="15" y="265"/>
                        <a:pt x="22" y="308"/>
                        <a:pt x="26" y="352"/>
                      </a:cubicBezTo>
                      <a:cubicBezTo>
                        <a:pt x="25" y="380"/>
                        <a:pt x="23" y="413"/>
                        <a:pt x="14" y="440"/>
                      </a:cubicBezTo>
                      <a:cubicBezTo>
                        <a:pt x="11" y="466"/>
                        <a:pt x="8" y="497"/>
                        <a:pt x="0" y="522"/>
                      </a:cubicBezTo>
                      <a:cubicBezTo>
                        <a:pt x="1" y="608"/>
                        <a:pt x="1" y="654"/>
                        <a:pt x="26" y="728"/>
                      </a:cubicBezTo>
                      <a:cubicBezTo>
                        <a:pt x="28" y="745"/>
                        <a:pt x="29" y="761"/>
                        <a:pt x="24" y="778"/>
                      </a:cubicBezTo>
                      <a:cubicBezTo>
                        <a:pt x="21" y="788"/>
                        <a:pt x="10" y="806"/>
                        <a:pt x="10" y="816"/>
                      </a:cubicBezTo>
                    </a:path>
                  </a:pathLst>
                </a:custGeom>
                <a:solidFill>
                  <a:schemeClr val="bg1">
                    <a:alpha val="100000"/>
                  </a:schemeClr>
                </a:solidFill>
                <a:ln w="12700" cap="flat" cmpd="sng">
                  <a:solidFill>
                    <a:srgbClr val="0000FF">
                      <a:alpha val="100000"/>
                    </a:srgbClr>
                  </a:solidFill>
                  <a:prstDash val="solid"/>
                  <a:round/>
                  <a:headEnd type="none" w="sm" len="med"/>
                  <a:tailEnd type="none" w="sm" len="med"/>
                </a:ln>
              </p:spPr>
              <p:txBody>
                <a:bodyPr/>
                <a:lstStyle/>
                <a:p>
                  <a:endParaRPr lang="zh-CN" altLang="en-US"/>
                </a:p>
              </p:txBody>
            </p:sp>
            <p:sp>
              <p:nvSpPr>
                <p:cNvPr id="19494" name="Line 158"/>
                <p:cNvSpPr/>
                <p:nvPr/>
              </p:nvSpPr>
              <p:spPr>
                <a:xfrm>
                  <a:off x="4425" y="1926"/>
                  <a:ext cx="907" cy="0"/>
                </a:xfrm>
                <a:prstGeom prst="line">
                  <a:avLst/>
                </a:prstGeom>
                <a:ln w="9525" cap="flat" cmpd="sng">
                  <a:solidFill>
                    <a:srgbClr val="0000FF"/>
                  </a:solidFill>
                  <a:prstDash val="lgDashDot"/>
                  <a:headEnd type="none" w="sm" len="med"/>
                  <a:tailEnd type="none" w="sm" len="med"/>
                </a:ln>
              </p:spPr>
            </p:sp>
            <p:sp>
              <p:nvSpPr>
                <p:cNvPr id="19495" name="Line 159"/>
                <p:cNvSpPr/>
                <p:nvPr/>
              </p:nvSpPr>
              <p:spPr>
                <a:xfrm>
                  <a:off x="5060" y="1718"/>
                  <a:ext cx="453" cy="0"/>
                </a:xfrm>
                <a:prstGeom prst="line">
                  <a:avLst/>
                </a:prstGeom>
                <a:ln w="9525" cap="flat" cmpd="sng">
                  <a:solidFill>
                    <a:schemeClr val="tx1"/>
                  </a:solidFill>
                  <a:prstDash val="solid"/>
                  <a:headEnd type="none" w="sm" len="med"/>
                  <a:tailEnd type="none" w="sm" len="med"/>
                </a:ln>
              </p:spPr>
            </p:sp>
            <p:sp>
              <p:nvSpPr>
                <p:cNvPr id="19496" name="Line 160"/>
                <p:cNvSpPr/>
                <p:nvPr/>
              </p:nvSpPr>
              <p:spPr>
                <a:xfrm>
                  <a:off x="5060" y="2166"/>
                  <a:ext cx="453" cy="0"/>
                </a:xfrm>
                <a:prstGeom prst="line">
                  <a:avLst/>
                </a:prstGeom>
                <a:ln w="9525" cap="flat" cmpd="sng">
                  <a:solidFill>
                    <a:schemeClr val="tx1"/>
                  </a:solidFill>
                  <a:prstDash val="solid"/>
                  <a:headEnd type="none" w="sm" len="med"/>
                  <a:tailEnd type="none" w="sm" len="med"/>
                </a:ln>
              </p:spPr>
            </p:sp>
            <p:sp>
              <p:nvSpPr>
                <p:cNvPr id="19497" name="Line 161"/>
                <p:cNvSpPr/>
                <p:nvPr/>
              </p:nvSpPr>
              <p:spPr>
                <a:xfrm>
                  <a:off x="5468" y="1718"/>
                  <a:ext cx="0" cy="448"/>
                </a:xfrm>
                <a:prstGeom prst="line">
                  <a:avLst/>
                </a:prstGeom>
                <a:ln w="9525" cap="flat" cmpd="sng">
                  <a:solidFill>
                    <a:schemeClr val="tx1"/>
                  </a:solidFill>
                  <a:prstDash val="solid"/>
                  <a:headEnd type="triangle" w="med" len="med"/>
                  <a:tailEnd type="triangle" w="med" len="med"/>
                </a:ln>
              </p:spPr>
            </p:sp>
            <p:grpSp>
              <p:nvGrpSpPr>
                <p:cNvPr id="19498" name="Group 162"/>
                <p:cNvGrpSpPr/>
                <p:nvPr/>
              </p:nvGrpSpPr>
              <p:grpSpPr>
                <a:xfrm>
                  <a:off x="3925" y="2296"/>
                  <a:ext cx="815" cy="1415"/>
                  <a:chOff x="3742" y="2473"/>
                  <a:chExt cx="815" cy="1415"/>
                </a:xfrm>
              </p:grpSpPr>
              <p:grpSp>
                <p:nvGrpSpPr>
                  <p:cNvPr id="19499" name="Group 163"/>
                  <p:cNvGrpSpPr/>
                  <p:nvPr/>
                </p:nvGrpSpPr>
                <p:grpSpPr>
                  <a:xfrm>
                    <a:off x="4271" y="2473"/>
                    <a:ext cx="250" cy="709"/>
                    <a:chOff x="4271" y="2473"/>
                    <a:chExt cx="250" cy="709"/>
                  </a:xfrm>
                </p:grpSpPr>
                <p:sp>
                  <p:nvSpPr>
                    <p:cNvPr id="19511" name="Rectangle 164"/>
                    <p:cNvSpPr/>
                    <p:nvPr/>
                  </p:nvSpPr>
                  <p:spPr>
                    <a:xfrm rot="-5400000">
                      <a:off x="4211" y="2910"/>
                      <a:ext cx="352" cy="192"/>
                    </a:xfrm>
                    <a:prstGeom prst="rect">
                      <a:avLst/>
                    </a:prstGeom>
                    <a:noFill/>
                    <a:ln w="9525">
                      <a:noFill/>
                    </a:ln>
                  </p:spPr>
                  <p:txBody>
                    <a:bodyPr wrap="none">
                      <a:spAutoFit/>
                    </a:bodyPr>
                    <a:lstStyle/>
                    <a:p>
                      <a:pPr algn="l"/>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40</a:t>
                      </a:r>
                    </a:p>
                  </p:txBody>
                </p:sp>
                <p:sp>
                  <p:nvSpPr>
                    <p:cNvPr id="19512" name="Text Box 165"/>
                    <p:cNvSpPr txBox="1"/>
                    <p:nvPr/>
                  </p:nvSpPr>
                  <p:spPr>
                    <a:xfrm rot="-5400000">
                      <a:off x="4169" y="2574"/>
                      <a:ext cx="453" cy="250"/>
                    </a:xfrm>
                    <a:prstGeom prst="rect">
                      <a:avLst/>
                    </a:prstGeom>
                    <a:noFill/>
                    <a:ln w="9525">
                      <a:noFill/>
                    </a:ln>
                  </p:spPr>
                  <p:txBody>
                    <a:bodyPr>
                      <a:spAutoFit/>
                    </a:bodyPr>
                    <a:lstStyle/>
                    <a:p>
                      <a:pPr algn="l"/>
                      <a:r>
                        <a:rPr lang="en-US" altLang="zh-CN" sz="1000" b="0" i="0" dirty="0">
                          <a:latin typeface="Arial" panose="020B0604020202020204" pitchFamily="34" charset="0"/>
                          <a:ea typeface="宋体" panose="02010600030101010101" pitchFamily="2" charset="-122"/>
                        </a:rPr>
                        <a:t> +0.007</a:t>
                      </a:r>
                    </a:p>
                    <a:p>
                      <a:pPr algn="l"/>
                      <a:r>
                        <a:rPr lang="en-US" altLang="zh-CN" sz="1000" b="0" i="0" dirty="0">
                          <a:latin typeface="Arial" panose="020B0604020202020204" pitchFamily="34" charset="0"/>
                          <a:ea typeface="宋体" panose="02010600030101010101" pitchFamily="2" charset="-122"/>
                        </a:rPr>
                        <a:t> -0.018</a:t>
                      </a:r>
                    </a:p>
                  </p:txBody>
                </p:sp>
              </p:grpSp>
              <p:grpSp>
                <p:nvGrpSpPr>
                  <p:cNvPr id="19500" name="Group 166"/>
                  <p:cNvGrpSpPr/>
                  <p:nvPr/>
                </p:nvGrpSpPr>
                <p:grpSpPr>
                  <a:xfrm>
                    <a:off x="3742" y="2482"/>
                    <a:ext cx="815" cy="1406"/>
                    <a:chOff x="1837" y="754"/>
                    <a:chExt cx="815" cy="1406"/>
                  </a:xfrm>
                </p:grpSpPr>
                <p:grpSp>
                  <p:nvGrpSpPr>
                    <p:cNvPr id="19501" name="Group 167"/>
                    <p:cNvGrpSpPr/>
                    <p:nvPr/>
                  </p:nvGrpSpPr>
                  <p:grpSpPr>
                    <a:xfrm>
                      <a:off x="1837" y="1026"/>
                      <a:ext cx="589" cy="1134"/>
                      <a:chOff x="840" y="981"/>
                      <a:chExt cx="589" cy="1134"/>
                    </a:xfrm>
                  </p:grpSpPr>
                  <p:sp>
                    <p:nvSpPr>
                      <p:cNvPr id="19506" name="Rectangle 168" descr="浅色上对角线"/>
                      <p:cNvSpPr>
                        <a:spLocks noChangeAspect="1"/>
                      </p:cNvSpPr>
                      <p:nvPr/>
                    </p:nvSpPr>
                    <p:spPr>
                      <a:xfrm>
                        <a:off x="993" y="1074"/>
                        <a:ext cx="345" cy="97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07" name="Rectangle 169"/>
                      <p:cNvSpPr>
                        <a:spLocks noChangeAspect="1"/>
                      </p:cNvSpPr>
                      <p:nvPr/>
                    </p:nvSpPr>
                    <p:spPr>
                      <a:xfrm>
                        <a:off x="993" y="1375"/>
                        <a:ext cx="345" cy="4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08" name="Line 170"/>
                      <p:cNvSpPr>
                        <a:spLocks noChangeAspect="1"/>
                      </p:cNvSpPr>
                      <p:nvPr/>
                    </p:nvSpPr>
                    <p:spPr>
                      <a:xfrm>
                        <a:off x="840" y="1583"/>
                        <a:ext cx="589" cy="1"/>
                      </a:xfrm>
                      <a:prstGeom prst="line">
                        <a:avLst/>
                      </a:prstGeom>
                      <a:ln w="9525" cap="flat" cmpd="sng">
                        <a:solidFill>
                          <a:srgbClr val="0000FF"/>
                        </a:solidFill>
                        <a:prstDash val="lgDashDot"/>
                        <a:headEnd type="none" w="sm" len="med"/>
                        <a:tailEnd type="none" w="sm" len="med"/>
                      </a:ln>
                    </p:spPr>
                  </p:sp>
                  <p:sp>
                    <p:nvSpPr>
                      <p:cNvPr id="19509" name="Rectangle 171"/>
                      <p:cNvSpPr>
                        <a:spLocks noChangeAspect="1"/>
                      </p:cNvSpPr>
                      <p:nvPr/>
                    </p:nvSpPr>
                    <p:spPr>
                      <a:xfrm>
                        <a:off x="979" y="981"/>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510" name="Rectangle 172"/>
                      <p:cNvSpPr>
                        <a:spLocks noChangeAspect="1"/>
                      </p:cNvSpPr>
                      <p:nvPr/>
                    </p:nvSpPr>
                    <p:spPr>
                      <a:xfrm>
                        <a:off x="961" y="1976"/>
                        <a:ext cx="435" cy="139"/>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9502" name="Line 173"/>
                    <p:cNvSpPr/>
                    <p:nvPr/>
                  </p:nvSpPr>
                  <p:spPr>
                    <a:xfrm>
                      <a:off x="2289" y="1419"/>
                      <a:ext cx="363" cy="0"/>
                    </a:xfrm>
                    <a:prstGeom prst="line">
                      <a:avLst/>
                    </a:prstGeom>
                    <a:ln w="9525" cap="flat" cmpd="sng">
                      <a:solidFill>
                        <a:schemeClr val="tx1"/>
                      </a:solidFill>
                      <a:prstDash val="solid"/>
                      <a:headEnd type="none" w="sm" len="med"/>
                      <a:tailEnd type="none" w="sm" len="med"/>
                    </a:ln>
                  </p:spPr>
                </p:sp>
                <p:sp>
                  <p:nvSpPr>
                    <p:cNvPr id="19503" name="Line 174"/>
                    <p:cNvSpPr/>
                    <p:nvPr/>
                  </p:nvSpPr>
                  <p:spPr>
                    <a:xfrm>
                      <a:off x="2289" y="1833"/>
                      <a:ext cx="363" cy="0"/>
                    </a:xfrm>
                    <a:prstGeom prst="line">
                      <a:avLst/>
                    </a:prstGeom>
                    <a:ln w="9525" cap="flat" cmpd="sng">
                      <a:solidFill>
                        <a:schemeClr val="tx1"/>
                      </a:solidFill>
                      <a:prstDash val="solid"/>
                      <a:headEnd type="none" w="sm" len="med"/>
                      <a:tailEnd type="none" w="sm" len="med"/>
                    </a:ln>
                  </p:spPr>
                </p:sp>
                <p:sp>
                  <p:nvSpPr>
                    <p:cNvPr id="19504" name="Line 175"/>
                    <p:cNvSpPr/>
                    <p:nvPr/>
                  </p:nvSpPr>
                  <p:spPr>
                    <a:xfrm>
                      <a:off x="2607" y="1421"/>
                      <a:ext cx="0" cy="408"/>
                    </a:xfrm>
                    <a:prstGeom prst="line">
                      <a:avLst/>
                    </a:prstGeom>
                    <a:ln w="9525" cap="flat" cmpd="sng">
                      <a:solidFill>
                        <a:schemeClr val="tx1"/>
                      </a:solidFill>
                      <a:prstDash val="solid"/>
                      <a:headEnd type="triangle" w="med" len="med"/>
                      <a:tailEnd type="triangle" w="med" len="med"/>
                    </a:ln>
                  </p:spPr>
                </p:sp>
                <p:sp>
                  <p:nvSpPr>
                    <p:cNvPr id="19505" name="Line 176"/>
                    <p:cNvSpPr/>
                    <p:nvPr/>
                  </p:nvSpPr>
                  <p:spPr>
                    <a:xfrm flipV="1">
                      <a:off x="2608" y="754"/>
                      <a:ext cx="0" cy="680"/>
                    </a:xfrm>
                    <a:prstGeom prst="line">
                      <a:avLst/>
                    </a:prstGeom>
                    <a:ln w="9525" cap="flat" cmpd="sng">
                      <a:solidFill>
                        <a:schemeClr val="tx1"/>
                      </a:solidFill>
                      <a:prstDash val="solid"/>
                      <a:headEnd type="none" w="sm" len="med"/>
                      <a:tailEnd type="none" w="sm" len="med"/>
                    </a:ln>
                  </p:spPr>
                </p:sp>
              </p:grpSp>
            </p:grpSp>
          </p:grpSp>
        </p:grpSp>
        <p:sp>
          <p:nvSpPr>
            <p:cNvPr id="19473" name="Rectangle 177"/>
            <p:cNvSpPr/>
            <p:nvPr/>
          </p:nvSpPr>
          <p:spPr>
            <a:xfrm>
              <a:off x="3016" y="754"/>
              <a:ext cx="2631" cy="3220"/>
            </a:xfrm>
            <a:prstGeom prst="rect">
              <a:avLst/>
            </a:prstGeom>
            <a:noFill/>
            <a:ln w="38100" cap="flat" cmpd="dbl">
              <a:solidFill>
                <a:schemeClr val="hlink"/>
              </a:solidFill>
              <a:prstDash val="solid"/>
              <a:miter/>
              <a:headEnd type="none" w="sm" len="med"/>
              <a:tailEnd type="none" w="sm" len="med"/>
            </a:ln>
          </p:spPr>
          <p:txBody>
            <a:bodyPr wrap="none" anchor="ctr" anchorCtr="0"/>
            <a:lstStyle/>
            <a:p>
              <a:endParaRPr lang="zh-CN" altLang="zh-CN" sz="1800" b="0" i="0" dirty="0">
                <a:solidFill>
                  <a:schemeClr val="hlink"/>
                </a:solidFill>
                <a:latin typeface="Arial" panose="020B0604020202020204" pitchFamily="34" charset="0"/>
                <a:ea typeface="宋体" panose="02010600030101010101" pitchFamily="2" charset="-122"/>
              </a:endParaRPr>
            </a:p>
          </p:txBody>
        </p:sp>
      </p:grpSp>
      <p:sp>
        <p:nvSpPr>
          <p:cNvPr id="19466" name="Rectangle 178"/>
          <p:cNvSpPr/>
          <p:nvPr/>
        </p:nvSpPr>
        <p:spPr>
          <a:xfrm>
            <a:off x="468313" y="1189038"/>
            <a:ext cx="4248150" cy="5111750"/>
          </a:xfrm>
          <a:prstGeom prst="rect">
            <a:avLst/>
          </a:prstGeom>
          <a:noFill/>
          <a:ln w="38100" cap="flat" cmpd="dbl">
            <a:solidFill>
              <a:schemeClr val="accent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9467" name="Rectangle 17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11.1.9 </a:t>
            </a:r>
            <a:r>
              <a:rPr lang="zh-CN" altLang="en-US" i="0" dirty="0">
                <a:solidFill>
                  <a:srgbClr val="000066"/>
                </a:solidFill>
                <a:latin typeface="仿宋_GB2312" pitchFamily="49" charset="-122"/>
                <a:ea typeface="仿宋_GB2312" pitchFamily="49" charset="-122"/>
              </a:rPr>
              <a:t>尺寸公差带、极限偏差值及配合的表示法</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4223397-7E9E-434D-B042-91FBC6D915F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17</a:t>
            </a:fld>
            <a:endParaRPr lang="en-US" altLang="zh-CN" sz="1400" b="0" i="0" dirty="0">
              <a:ea typeface="宋体" panose="02010600030101010101" pitchFamily="2" charset="-122"/>
            </a:endParaRPr>
          </a:p>
        </p:txBody>
      </p:sp>
      <p:sp>
        <p:nvSpPr>
          <p:cNvPr id="20485" name="Rectangle 2"/>
          <p:cNvSpPr>
            <a:spLocks noChangeAspect="1"/>
          </p:cNvSpPr>
          <p:nvPr/>
        </p:nvSpPr>
        <p:spPr>
          <a:xfrm>
            <a:off x="1541463" y="1196975"/>
            <a:ext cx="1398587" cy="350838"/>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551939" name="Text Box 3"/>
          <p:cNvSpPr txBox="1">
            <a:spLocks noChangeArrowheads="1"/>
          </p:cNvSpPr>
          <p:nvPr/>
        </p:nvSpPr>
        <p:spPr bwMode="auto">
          <a:xfrm>
            <a:off x="0" y="473075"/>
            <a:ext cx="9144000" cy="1187450"/>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Blip>
                <a:blip r:embed="rId2"/>
              </a:buBlip>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可根据基本尺寸、基本偏差和公差等级在极限偏差表上查得轴或孔的极限偏差值。表中的极限偏差值单位是微米</a:t>
            </a:r>
            <a:r>
              <a:rPr kumimoji="0" lang="en-US" altLang="zh-CN"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(μm)</a:t>
            </a: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，标注时必须换算成毫米</a:t>
            </a:r>
            <a:r>
              <a:rPr kumimoji="0" lang="en-US" altLang="zh-CN"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mm ( 1μm = 1/1000 mm)</a:t>
            </a:r>
          </a:p>
        </p:txBody>
      </p:sp>
      <p:grpSp>
        <p:nvGrpSpPr>
          <p:cNvPr id="2" name="Group 4"/>
          <p:cNvGrpSpPr/>
          <p:nvPr/>
        </p:nvGrpSpPr>
        <p:grpSpPr>
          <a:xfrm>
            <a:off x="5006975" y="1984375"/>
            <a:ext cx="2314575" cy="2801938"/>
            <a:chOff x="2930" y="1490"/>
            <a:chExt cx="1458" cy="1765"/>
          </a:xfrm>
        </p:grpSpPr>
        <p:grpSp>
          <p:nvGrpSpPr>
            <p:cNvPr id="20589" name="Group 5"/>
            <p:cNvGrpSpPr/>
            <p:nvPr/>
          </p:nvGrpSpPr>
          <p:grpSpPr>
            <a:xfrm>
              <a:off x="3231" y="1490"/>
              <a:ext cx="907" cy="1765"/>
              <a:chOff x="3479" y="1434"/>
              <a:chExt cx="907" cy="1765"/>
            </a:xfrm>
          </p:grpSpPr>
          <p:sp>
            <p:nvSpPr>
              <p:cNvPr id="20602" name="Rectangle 6" descr="浅色上对角线"/>
              <p:cNvSpPr/>
              <p:nvPr/>
            </p:nvSpPr>
            <p:spPr>
              <a:xfrm>
                <a:off x="3606" y="1620"/>
                <a:ext cx="635" cy="276"/>
              </a:xfrm>
              <a:prstGeom prst="rect">
                <a:avLst/>
              </a:prstGeom>
              <a:pattFill prst="ltUpDiag">
                <a:fgClr>
                  <a:schemeClr val="tx2"/>
                </a:fgClr>
                <a:bgClr>
                  <a:schemeClr val="bg1"/>
                </a:bgClr>
              </a:pattFill>
              <a:ln w="28575"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603" name="Rectangle 7" descr="浅色上对角线"/>
              <p:cNvSpPr/>
              <p:nvPr/>
            </p:nvSpPr>
            <p:spPr>
              <a:xfrm>
                <a:off x="3606" y="2729"/>
                <a:ext cx="635" cy="276"/>
              </a:xfrm>
              <a:prstGeom prst="rect">
                <a:avLst/>
              </a:prstGeom>
              <a:pattFill prst="ltUpDiag">
                <a:fgClr>
                  <a:schemeClr val="tx2"/>
                </a:fgClr>
                <a:bgClr>
                  <a:schemeClr val="bg1"/>
                </a:bgClr>
              </a:pattFill>
              <a:ln w="28575"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604" name="Rectangle 8"/>
              <p:cNvSpPr/>
              <p:nvPr/>
            </p:nvSpPr>
            <p:spPr>
              <a:xfrm>
                <a:off x="3971" y="1434"/>
                <a:ext cx="272" cy="318"/>
              </a:xfrm>
              <a:prstGeom prst="rect">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605" name="Rectangle 9"/>
              <p:cNvSpPr/>
              <p:nvPr/>
            </p:nvSpPr>
            <p:spPr>
              <a:xfrm>
                <a:off x="3971" y="2881"/>
                <a:ext cx="272" cy="318"/>
              </a:xfrm>
              <a:prstGeom prst="rect">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606" name="Rectangle 10"/>
              <p:cNvSpPr/>
              <p:nvPr/>
            </p:nvSpPr>
            <p:spPr>
              <a:xfrm>
                <a:off x="3606" y="1894"/>
                <a:ext cx="635" cy="839"/>
              </a:xfrm>
              <a:prstGeom prst="rect">
                <a:avLst/>
              </a:prstGeom>
              <a:noFill/>
              <a:ln w="28575"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607" name="Line 11"/>
              <p:cNvSpPr/>
              <p:nvPr/>
            </p:nvSpPr>
            <p:spPr>
              <a:xfrm flipV="1">
                <a:off x="3967" y="2874"/>
                <a:ext cx="0" cy="136"/>
              </a:xfrm>
              <a:prstGeom prst="line">
                <a:avLst/>
              </a:prstGeom>
              <a:ln w="28575" cap="flat" cmpd="sng">
                <a:solidFill>
                  <a:schemeClr val="tx2"/>
                </a:solidFill>
                <a:prstDash val="solid"/>
                <a:headEnd type="none" w="sm" len="med"/>
                <a:tailEnd type="none" w="sm" len="med"/>
              </a:ln>
            </p:spPr>
          </p:sp>
          <p:sp>
            <p:nvSpPr>
              <p:cNvPr id="20608" name="Line 12"/>
              <p:cNvSpPr/>
              <p:nvPr/>
            </p:nvSpPr>
            <p:spPr>
              <a:xfrm>
                <a:off x="3969" y="2878"/>
                <a:ext cx="272" cy="0"/>
              </a:xfrm>
              <a:prstGeom prst="line">
                <a:avLst/>
              </a:prstGeom>
              <a:ln w="28575" cap="flat" cmpd="sng">
                <a:solidFill>
                  <a:schemeClr val="tx2"/>
                </a:solidFill>
                <a:prstDash val="solid"/>
                <a:headEnd type="none" w="sm" len="med"/>
                <a:tailEnd type="none" w="sm" len="med"/>
              </a:ln>
            </p:spPr>
          </p:sp>
          <p:grpSp>
            <p:nvGrpSpPr>
              <p:cNvPr id="20609" name="Group 13"/>
              <p:cNvGrpSpPr/>
              <p:nvPr/>
            </p:nvGrpSpPr>
            <p:grpSpPr>
              <a:xfrm flipV="1">
                <a:off x="3965" y="1620"/>
                <a:ext cx="274" cy="136"/>
                <a:chOff x="4103" y="1389"/>
                <a:chExt cx="274" cy="136"/>
              </a:xfrm>
            </p:grpSpPr>
            <p:sp>
              <p:nvSpPr>
                <p:cNvPr id="20611" name="Line 14"/>
                <p:cNvSpPr/>
                <p:nvPr/>
              </p:nvSpPr>
              <p:spPr>
                <a:xfrm flipV="1">
                  <a:off x="4103" y="1389"/>
                  <a:ext cx="0" cy="136"/>
                </a:xfrm>
                <a:prstGeom prst="line">
                  <a:avLst/>
                </a:prstGeom>
                <a:ln w="28575" cap="flat" cmpd="sng">
                  <a:solidFill>
                    <a:schemeClr val="tx2"/>
                  </a:solidFill>
                  <a:prstDash val="solid"/>
                  <a:headEnd type="none" w="sm" len="med"/>
                  <a:tailEnd type="none" w="sm" len="med"/>
                </a:ln>
              </p:spPr>
            </p:sp>
            <p:sp>
              <p:nvSpPr>
                <p:cNvPr id="20612" name="Line 15"/>
                <p:cNvSpPr/>
                <p:nvPr/>
              </p:nvSpPr>
              <p:spPr>
                <a:xfrm>
                  <a:off x="4105" y="1393"/>
                  <a:ext cx="272" cy="0"/>
                </a:xfrm>
                <a:prstGeom prst="line">
                  <a:avLst/>
                </a:prstGeom>
                <a:ln w="28575" cap="flat" cmpd="sng">
                  <a:solidFill>
                    <a:schemeClr val="tx2"/>
                  </a:solidFill>
                  <a:prstDash val="solid"/>
                  <a:headEnd type="none" w="sm" len="med"/>
                  <a:tailEnd type="none" w="sm" len="med"/>
                </a:ln>
              </p:spPr>
            </p:sp>
          </p:grpSp>
          <p:sp>
            <p:nvSpPr>
              <p:cNvPr id="20610" name="Line 16"/>
              <p:cNvSpPr/>
              <p:nvPr/>
            </p:nvSpPr>
            <p:spPr>
              <a:xfrm>
                <a:off x="3479" y="2296"/>
                <a:ext cx="907" cy="0"/>
              </a:xfrm>
              <a:prstGeom prst="line">
                <a:avLst/>
              </a:prstGeom>
              <a:ln w="12700" cap="flat" cmpd="sng">
                <a:solidFill>
                  <a:schemeClr val="tx2"/>
                </a:solidFill>
                <a:prstDash val="lgDashDot"/>
                <a:headEnd type="none" w="sm" len="med"/>
                <a:tailEnd type="none" w="sm" len="med"/>
              </a:ln>
            </p:spPr>
          </p:sp>
        </p:grpSp>
        <p:sp>
          <p:nvSpPr>
            <p:cNvPr id="20590" name="Line 17"/>
            <p:cNvSpPr/>
            <p:nvPr/>
          </p:nvSpPr>
          <p:spPr>
            <a:xfrm>
              <a:off x="3027" y="1951"/>
              <a:ext cx="363" cy="0"/>
            </a:xfrm>
            <a:prstGeom prst="line">
              <a:avLst/>
            </a:prstGeom>
            <a:ln w="9525" cap="flat" cmpd="sng">
              <a:solidFill>
                <a:schemeClr val="tx1"/>
              </a:solidFill>
              <a:prstDash val="solid"/>
              <a:headEnd type="none" w="sm" len="med"/>
              <a:tailEnd type="none" w="sm" len="med"/>
            </a:ln>
          </p:spPr>
        </p:sp>
        <p:sp>
          <p:nvSpPr>
            <p:cNvPr id="20591" name="Line 18"/>
            <p:cNvSpPr/>
            <p:nvPr/>
          </p:nvSpPr>
          <p:spPr>
            <a:xfrm>
              <a:off x="3027" y="2788"/>
              <a:ext cx="363" cy="0"/>
            </a:xfrm>
            <a:prstGeom prst="line">
              <a:avLst/>
            </a:prstGeom>
            <a:ln w="9525" cap="flat" cmpd="sng">
              <a:solidFill>
                <a:schemeClr val="tx1"/>
              </a:solidFill>
              <a:prstDash val="solid"/>
              <a:headEnd type="none" w="sm" len="med"/>
              <a:tailEnd type="none" w="sm" len="med"/>
            </a:ln>
          </p:spPr>
        </p:sp>
        <p:sp>
          <p:nvSpPr>
            <p:cNvPr id="20592" name="Line 19"/>
            <p:cNvSpPr/>
            <p:nvPr/>
          </p:nvSpPr>
          <p:spPr>
            <a:xfrm>
              <a:off x="3254" y="1948"/>
              <a:ext cx="0" cy="848"/>
            </a:xfrm>
            <a:prstGeom prst="line">
              <a:avLst/>
            </a:prstGeom>
            <a:ln w="9525" cap="flat" cmpd="sng">
              <a:solidFill>
                <a:schemeClr val="tx1"/>
              </a:solidFill>
              <a:prstDash val="solid"/>
              <a:headEnd type="triangle" w="med" len="med"/>
              <a:tailEnd type="triangle" w="med" len="med"/>
            </a:ln>
          </p:spPr>
        </p:sp>
        <p:grpSp>
          <p:nvGrpSpPr>
            <p:cNvPr id="20593" name="Group 20"/>
            <p:cNvGrpSpPr/>
            <p:nvPr/>
          </p:nvGrpSpPr>
          <p:grpSpPr>
            <a:xfrm>
              <a:off x="2930" y="1932"/>
              <a:ext cx="288" cy="885"/>
              <a:chOff x="4105" y="1932"/>
              <a:chExt cx="288" cy="885"/>
            </a:xfrm>
          </p:grpSpPr>
          <p:sp>
            <p:nvSpPr>
              <p:cNvPr id="20600" name="Text Box 21"/>
              <p:cNvSpPr txBox="1"/>
              <p:nvPr/>
            </p:nvSpPr>
            <p:spPr>
              <a:xfrm rot="-5400000">
                <a:off x="3849" y="2278"/>
                <a:ext cx="885"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Φ18H7(           )</a:t>
                </a:r>
              </a:p>
            </p:txBody>
          </p:sp>
          <p:sp>
            <p:nvSpPr>
              <p:cNvPr id="20601" name="Text Box 22"/>
              <p:cNvSpPr txBox="1"/>
              <p:nvPr/>
            </p:nvSpPr>
            <p:spPr>
              <a:xfrm rot="-5400000">
                <a:off x="4021" y="2040"/>
                <a:ext cx="456"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+0.018</a:t>
                </a:r>
              </a:p>
              <a:p>
                <a:pPr algn="l"/>
                <a:r>
                  <a:rPr lang="en-US" altLang="zh-CN" sz="1200" b="0" i="0" dirty="0">
                    <a:latin typeface="Arial" panose="020B0604020202020204" pitchFamily="34" charset="0"/>
                    <a:ea typeface="宋体" panose="02010600030101010101" pitchFamily="2" charset="-122"/>
                  </a:rPr>
                  <a:t>  0</a:t>
                </a:r>
              </a:p>
            </p:txBody>
          </p:sp>
        </p:grpSp>
        <p:sp>
          <p:nvSpPr>
            <p:cNvPr id="20594" name="Line 23"/>
            <p:cNvSpPr/>
            <p:nvPr/>
          </p:nvSpPr>
          <p:spPr>
            <a:xfrm>
              <a:off x="3935" y="1809"/>
              <a:ext cx="453" cy="0"/>
            </a:xfrm>
            <a:prstGeom prst="line">
              <a:avLst/>
            </a:prstGeom>
            <a:ln w="9525" cap="flat" cmpd="sng">
              <a:solidFill>
                <a:schemeClr val="tx1"/>
              </a:solidFill>
              <a:prstDash val="solid"/>
              <a:headEnd type="none" w="sm" len="med"/>
              <a:tailEnd type="none" w="sm" len="med"/>
            </a:ln>
          </p:spPr>
        </p:sp>
        <p:sp>
          <p:nvSpPr>
            <p:cNvPr id="20595" name="Line 24"/>
            <p:cNvSpPr/>
            <p:nvPr/>
          </p:nvSpPr>
          <p:spPr>
            <a:xfrm>
              <a:off x="3935" y="2934"/>
              <a:ext cx="453" cy="0"/>
            </a:xfrm>
            <a:prstGeom prst="line">
              <a:avLst/>
            </a:prstGeom>
            <a:ln w="9525" cap="flat" cmpd="sng">
              <a:solidFill>
                <a:schemeClr val="tx1"/>
              </a:solidFill>
              <a:prstDash val="solid"/>
              <a:headEnd type="none" w="sm" len="med"/>
              <a:tailEnd type="none" w="sm" len="med"/>
            </a:ln>
          </p:spPr>
        </p:sp>
        <p:sp>
          <p:nvSpPr>
            <p:cNvPr id="20596" name="Line 25"/>
            <p:cNvSpPr/>
            <p:nvPr/>
          </p:nvSpPr>
          <p:spPr>
            <a:xfrm>
              <a:off x="4292" y="1806"/>
              <a:ext cx="0" cy="1134"/>
            </a:xfrm>
            <a:prstGeom prst="line">
              <a:avLst/>
            </a:prstGeom>
            <a:ln w="9525" cap="flat" cmpd="sng">
              <a:solidFill>
                <a:schemeClr val="tx1"/>
              </a:solidFill>
              <a:prstDash val="solid"/>
              <a:headEnd type="triangle" w="med" len="med"/>
              <a:tailEnd type="triangle" w="med" len="med"/>
            </a:ln>
          </p:spPr>
        </p:sp>
        <p:grpSp>
          <p:nvGrpSpPr>
            <p:cNvPr id="20597" name="Group 26"/>
            <p:cNvGrpSpPr/>
            <p:nvPr/>
          </p:nvGrpSpPr>
          <p:grpSpPr>
            <a:xfrm>
              <a:off x="4025" y="1841"/>
              <a:ext cx="288" cy="997"/>
              <a:chOff x="4382" y="1841"/>
              <a:chExt cx="288" cy="997"/>
            </a:xfrm>
          </p:grpSpPr>
          <p:sp>
            <p:nvSpPr>
              <p:cNvPr id="20598" name="Text Box 27"/>
              <p:cNvSpPr txBox="1"/>
              <p:nvPr/>
            </p:nvSpPr>
            <p:spPr>
              <a:xfrm rot="-5400000">
                <a:off x="4070" y="2243"/>
                <a:ext cx="997"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Φ26n6(           )</a:t>
                </a:r>
              </a:p>
            </p:txBody>
          </p:sp>
          <p:sp>
            <p:nvSpPr>
              <p:cNvPr id="20599" name="Text Box 28"/>
              <p:cNvSpPr txBox="1"/>
              <p:nvPr/>
            </p:nvSpPr>
            <p:spPr>
              <a:xfrm rot="-5400000">
                <a:off x="4298" y="2061"/>
                <a:ext cx="456"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+0.028</a:t>
                </a:r>
              </a:p>
              <a:p>
                <a:pPr algn="l"/>
                <a:r>
                  <a:rPr lang="en-US" altLang="zh-CN" sz="1200" b="0" i="0" dirty="0">
                    <a:latin typeface="Arial" panose="020B0604020202020204" pitchFamily="34" charset="0"/>
                    <a:ea typeface="宋体" panose="02010600030101010101" pitchFamily="2" charset="-122"/>
                  </a:rPr>
                  <a:t>+0.015</a:t>
                </a:r>
              </a:p>
            </p:txBody>
          </p:sp>
        </p:grpSp>
      </p:grpSp>
      <p:grpSp>
        <p:nvGrpSpPr>
          <p:cNvPr id="7" name="Group 29"/>
          <p:cNvGrpSpPr/>
          <p:nvPr/>
        </p:nvGrpSpPr>
        <p:grpSpPr>
          <a:xfrm>
            <a:off x="7519988" y="1968500"/>
            <a:ext cx="1487487" cy="2963863"/>
            <a:chOff x="4801" y="1240"/>
            <a:chExt cx="937" cy="1867"/>
          </a:xfrm>
        </p:grpSpPr>
        <p:sp>
          <p:nvSpPr>
            <p:cNvPr id="20572" name="Line 30"/>
            <p:cNvSpPr/>
            <p:nvPr/>
          </p:nvSpPr>
          <p:spPr>
            <a:xfrm>
              <a:off x="5194" y="1559"/>
              <a:ext cx="499" cy="0"/>
            </a:xfrm>
            <a:prstGeom prst="line">
              <a:avLst/>
            </a:prstGeom>
            <a:ln w="9525" cap="flat" cmpd="sng">
              <a:solidFill>
                <a:schemeClr val="tx1"/>
              </a:solidFill>
              <a:prstDash val="solid"/>
              <a:headEnd type="none" w="sm" len="med"/>
              <a:tailEnd type="none" w="sm" len="med"/>
            </a:ln>
          </p:spPr>
        </p:sp>
        <p:sp>
          <p:nvSpPr>
            <p:cNvPr id="20573" name="Line 31"/>
            <p:cNvSpPr/>
            <p:nvPr/>
          </p:nvSpPr>
          <p:spPr>
            <a:xfrm>
              <a:off x="5239" y="2691"/>
              <a:ext cx="499" cy="0"/>
            </a:xfrm>
            <a:prstGeom prst="line">
              <a:avLst/>
            </a:prstGeom>
            <a:ln w="9525" cap="flat" cmpd="sng">
              <a:solidFill>
                <a:schemeClr val="tx1"/>
              </a:solidFill>
              <a:prstDash val="solid"/>
              <a:headEnd type="none" w="sm" len="med"/>
              <a:tailEnd type="none" w="sm" len="med"/>
            </a:ln>
          </p:spPr>
        </p:sp>
        <p:sp>
          <p:nvSpPr>
            <p:cNvPr id="20574" name="Line 32"/>
            <p:cNvSpPr/>
            <p:nvPr/>
          </p:nvSpPr>
          <p:spPr>
            <a:xfrm>
              <a:off x="5602" y="1557"/>
              <a:ext cx="0" cy="1134"/>
            </a:xfrm>
            <a:prstGeom prst="line">
              <a:avLst/>
            </a:prstGeom>
            <a:ln w="9525" cap="flat" cmpd="sng">
              <a:solidFill>
                <a:schemeClr val="tx1"/>
              </a:solidFill>
              <a:prstDash val="solid"/>
              <a:headEnd type="triangle" w="med" len="med"/>
              <a:tailEnd type="triangle" w="med" len="med"/>
            </a:ln>
          </p:spPr>
        </p:sp>
        <p:sp>
          <p:nvSpPr>
            <p:cNvPr id="20575" name="Text Box 33"/>
            <p:cNvSpPr txBox="1"/>
            <p:nvPr/>
          </p:nvSpPr>
          <p:spPr>
            <a:xfrm rot="-5400000">
              <a:off x="4988" y="2004"/>
              <a:ext cx="997"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Φ26H7(           )</a:t>
              </a:r>
            </a:p>
          </p:txBody>
        </p:sp>
        <p:sp>
          <p:nvSpPr>
            <p:cNvPr id="20576" name="Text Box 34"/>
            <p:cNvSpPr txBox="1"/>
            <p:nvPr/>
          </p:nvSpPr>
          <p:spPr>
            <a:xfrm rot="-5400000">
              <a:off x="5216" y="1821"/>
              <a:ext cx="456"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+0.021</a:t>
              </a:r>
            </a:p>
            <a:p>
              <a:pPr algn="l"/>
              <a:r>
                <a:rPr lang="en-US" altLang="zh-CN" sz="1200" b="0" i="0" dirty="0">
                  <a:latin typeface="Arial" panose="020B0604020202020204" pitchFamily="34" charset="0"/>
                  <a:ea typeface="宋体" panose="02010600030101010101" pitchFamily="2" charset="-122"/>
                </a:rPr>
                <a:t> 0</a:t>
              </a:r>
            </a:p>
          </p:txBody>
        </p:sp>
        <p:grpSp>
          <p:nvGrpSpPr>
            <p:cNvPr id="20577" name="Group 35"/>
            <p:cNvGrpSpPr/>
            <p:nvPr/>
          </p:nvGrpSpPr>
          <p:grpSpPr>
            <a:xfrm>
              <a:off x="4801" y="1240"/>
              <a:ext cx="755" cy="1867"/>
              <a:chOff x="4710" y="1480"/>
              <a:chExt cx="755" cy="1867"/>
            </a:xfrm>
          </p:grpSpPr>
          <p:sp>
            <p:nvSpPr>
              <p:cNvPr id="20578" name="Rectangle 36" descr="浅色下对角线"/>
              <p:cNvSpPr/>
              <p:nvPr/>
            </p:nvSpPr>
            <p:spPr>
              <a:xfrm>
                <a:off x="4972" y="1480"/>
                <a:ext cx="272" cy="318"/>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79" name="Rectangle 37" descr="浅色下对角线"/>
              <p:cNvSpPr/>
              <p:nvPr/>
            </p:nvSpPr>
            <p:spPr>
              <a:xfrm>
                <a:off x="4972" y="2927"/>
                <a:ext cx="272" cy="318"/>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80" name="Rectangle 38" descr="浅色下对角线"/>
              <p:cNvSpPr/>
              <p:nvPr/>
            </p:nvSpPr>
            <p:spPr>
              <a:xfrm>
                <a:off x="4745" y="3174"/>
                <a:ext cx="681" cy="136"/>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81" name="Rectangle 39" descr="浅色下对角线"/>
              <p:cNvSpPr/>
              <p:nvPr/>
            </p:nvSpPr>
            <p:spPr>
              <a:xfrm>
                <a:off x="4980" y="3141"/>
                <a:ext cx="254" cy="45"/>
              </a:xfrm>
              <a:prstGeom prst="rect">
                <a:avLst/>
              </a:prstGeom>
              <a:pattFill prst="ltDnDiag">
                <a:fgClr>
                  <a:srgbClr val="0000FF"/>
                </a:fgClr>
                <a:bgClr>
                  <a:schemeClr val="bg1"/>
                </a:bgClr>
              </a:pattFill>
              <a:ln w="9525" cap="flat" cmpd="sng">
                <a:pattFill prst="ltDnDiag">
                  <a:fgClr>
                    <a:srgbClr val="0000FF"/>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82" name="Rectangle 40"/>
              <p:cNvSpPr/>
              <p:nvPr/>
            </p:nvSpPr>
            <p:spPr>
              <a:xfrm>
                <a:off x="5420" y="3141"/>
                <a:ext cx="45" cy="18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83" name="Freeform 41"/>
              <p:cNvSpPr/>
              <p:nvPr/>
            </p:nvSpPr>
            <p:spPr>
              <a:xfrm>
                <a:off x="5410" y="3174"/>
                <a:ext cx="15" cy="141"/>
              </a:xfrm>
              <a:custGeom>
                <a:avLst/>
                <a:gdLst>
                  <a:gd name="txL" fmla="*/ 0 w 15"/>
                  <a:gd name="txT" fmla="*/ 0 h 141"/>
                  <a:gd name="txR" fmla="*/ 15 w 15"/>
                  <a:gd name="txB" fmla="*/ 141 h 141"/>
                </a:gdLst>
                <a:ahLst/>
                <a:cxnLst>
                  <a:cxn ang="0">
                    <a:pos x="0" y="0"/>
                  </a:cxn>
                  <a:cxn ang="0">
                    <a:pos x="12" y="16"/>
                  </a:cxn>
                  <a:cxn ang="0">
                    <a:pos x="4" y="81"/>
                  </a:cxn>
                  <a:cxn ang="0">
                    <a:pos x="0" y="96"/>
                  </a:cxn>
                  <a:cxn ang="0">
                    <a:pos x="0" y="126"/>
                  </a:cxn>
                  <a:cxn ang="0">
                    <a:pos x="1" y="141"/>
                  </a:cxn>
                </a:cxnLst>
                <a:rect l="txL" t="txT" r="txR" b="txB"/>
                <a:pathLst>
                  <a:path w="15" h="141">
                    <a:moveTo>
                      <a:pt x="0" y="0"/>
                    </a:moveTo>
                    <a:cubicBezTo>
                      <a:pt x="6" y="4"/>
                      <a:pt x="9" y="10"/>
                      <a:pt x="12" y="16"/>
                    </a:cubicBezTo>
                    <a:cubicBezTo>
                      <a:pt x="15" y="41"/>
                      <a:pt x="13" y="60"/>
                      <a:pt x="4" y="81"/>
                    </a:cubicBezTo>
                    <a:cubicBezTo>
                      <a:pt x="3" y="86"/>
                      <a:pt x="1" y="91"/>
                      <a:pt x="0" y="96"/>
                    </a:cubicBezTo>
                    <a:cubicBezTo>
                      <a:pt x="2" y="124"/>
                      <a:pt x="0" y="89"/>
                      <a:pt x="0" y="126"/>
                    </a:cubicBezTo>
                    <a:cubicBezTo>
                      <a:pt x="0" y="131"/>
                      <a:pt x="1" y="141"/>
                      <a:pt x="1" y="141"/>
                    </a:cubicBezTo>
                  </a:path>
                </a:pathLst>
              </a:custGeom>
              <a:noFill/>
              <a:ln w="9525" cap="flat" cmpd="sng">
                <a:solidFill>
                  <a:srgbClr val="0000FF">
                    <a:alpha val="100000"/>
                  </a:srgbClr>
                </a:solidFill>
                <a:prstDash val="solid"/>
                <a:round/>
                <a:headEnd type="none" w="sm" len="med"/>
                <a:tailEnd type="none" w="sm" len="med"/>
              </a:ln>
            </p:spPr>
            <p:txBody>
              <a:bodyPr/>
              <a:lstStyle/>
              <a:p>
                <a:endParaRPr lang="zh-CN" altLang="en-US"/>
              </a:p>
            </p:txBody>
          </p:sp>
          <p:sp>
            <p:nvSpPr>
              <p:cNvPr id="20584" name="Rectangle 42"/>
              <p:cNvSpPr/>
              <p:nvPr/>
            </p:nvSpPr>
            <p:spPr>
              <a:xfrm>
                <a:off x="4710" y="3165"/>
                <a:ext cx="45" cy="18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85" name="Freeform 43"/>
              <p:cNvSpPr/>
              <p:nvPr/>
            </p:nvSpPr>
            <p:spPr>
              <a:xfrm>
                <a:off x="4757" y="3174"/>
                <a:ext cx="15" cy="141"/>
              </a:xfrm>
              <a:custGeom>
                <a:avLst/>
                <a:gdLst>
                  <a:gd name="txL" fmla="*/ 0 w 15"/>
                  <a:gd name="txT" fmla="*/ 0 h 141"/>
                  <a:gd name="txR" fmla="*/ 15 w 15"/>
                  <a:gd name="txB" fmla="*/ 141 h 141"/>
                </a:gdLst>
                <a:ahLst/>
                <a:cxnLst>
                  <a:cxn ang="0">
                    <a:pos x="0" y="0"/>
                  </a:cxn>
                  <a:cxn ang="0">
                    <a:pos x="12" y="16"/>
                  </a:cxn>
                  <a:cxn ang="0">
                    <a:pos x="4" y="81"/>
                  </a:cxn>
                  <a:cxn ang="0">
                    <a:pos x="0" y="96"/>
                  </a:cxn>
                  <a:cxn ang="0">
                    <a:pos x="0" y="126"/>
                  </a:cxn>
                  <a:cxn ang="0">
                    <a:pos x="1" y="141"/>
                  </a:cxn>
                </a:cxnLst>
                <a:rect l="txL" t="txT" r="txR" b="txB"/>
                <a:pathLst>
                  <a:path w="15" h="141">
                    <a:moveTo>
                      <a:pt x="0" y="0"/>
                    </a:moveTo>
                    <a:cubicBezTo>
                      <a:pt x="6" y="4"/>
                      <a:pt x="9" y="10"/>
                      <a:pt x="12" y="16"/>
                    </a:cubicBezTo>
                    <a:cubicBezTo>
                      <a:pt x="15" y="41"/>
                      <a:pt x="13" y="60"/>
                      <a:pt x="4" y="81"/>
                    </a:cubicBezTo>
                    <a:cubicBezTo>
                      <a:pt x="3" y="86"/>
                      <a:pt x="1" y="91"/>
                      <a:pt x="0" y="96"/>
                    </a:cubicBezTo>
                    <a:cubicBezTo>
                      <a:pt x="2" y="124"/>
                      <a:pt x="0" y="89"/>
                      <a:pt x="0" y="126"/>
                    </a:cubicBezTo>
                    <a:cubicBezTo>
                      <a:pt x="0" y="131"/>
                      <a:pt x="1" y="141"/>
                      <a:pt x="1" y="141"/>
                    </a:cubicBezTo>
                  </a:path>
                </a:pathLst>
              </a:custGeom>
              <a:noFill/>
              <a:ln w="9525" cap="flat" cmpd="sng">
                <a:solidFill>
                  <a:srgbClr val="0000FF">
                    <a:alpha val="100000"/>
                  </a:srgbClr>
                </a:solidFill>
                <a:prstDash val="solid"/>
                <a:round/>
                <a:headEnd type="none" w="sm" len="med"/>
                <a:tailEnd type="none" w="sm" len="med"/>
              </a:ln>
            </p:spPr>
            <p:txBody>
              <a:bodyPr/>
              <a:lstStyle/>
              <a:p>
                <a:endParaRPr lang="zh-CN" altLang="en-US"/>
              </a:p>
            </p:txBody>
          </p:sp>
          <p:sp>
            <p:nvSpPr>
              <p:cNvPr id="20586" name="Line 44"/>
              <p:cNvSpPr/>
              <p:nvPr/>
            </p:nvSpPr>
            <p:spPr>
              <a:xfrm>
                <a:off x="4973" y="1764"/>
                <a:ext cx="0" cy="1179"/>
              </a:xfrm>
              <a:prstGeom prst="line">
                <a:avLst/>
              </a:prstGeom>
              <a:ln w="28575" cap="flat" cmpd="sng">
                <a:solidFill>
                  <a:srgbClr val="0000FF"/>
                </a:solidFill>
                <a:prstDash val="solid"/>
                <a:headEnd type="none" w="sm" len="med"/>
                <a:tailEnd type="none" w="sm" len="med"/>
              </a:ln>
            </p:spPr>
          </p:sp>
          <p:sp>
            <p:nvSpPr>
              <p:cNvPr id="20587" name="Line 45"/>
              <p:cNvSpPr/>
              <p:nvPr/>
            </p:nvSpPr>
            <p:spPr>
              <a:xfrm flipV="1">
                <a:off x="5243" y="1791"/>
                <a:ext cx="0" cy="1134"/>
              </a:xfrm>
              <a:prstGeom prst="line">
                <a:avLst/>
              </a:prstGeom>
              <a:ln w="28575" cap="flat" cmpd="sng">
                <a:solidFill>
                  <a:srgbClr val="0000FF"/>
                </a:solidFill>
                <a:prstDash val="solid"/>
                <a:headEnd type="none" w="sm" len="med"/>
                <a:tailEnd type="none" w="sm" len="med"/>
              </a:ln>
            </p:spPr>
          </p:sp>
          <p:sp>
            <p:nvSpPr>
              <p:cNvPr id="20588" name="Line 46"/>
              <p:cNvSpPr/>
              <p:nvPr/>
            </p:nvSpPr>
            <p:spPr>
              <a:xfrm>
                <a:off x="4881" y="2356"/>
                <a:ext cx="408" cy="0"/>
              </a:xfrm>
              <a:prstGeom prst="line">
                <a:avLst/>
              </a:prstGeom>
              <a:ln w="12700" cap="flat" cmpd="sng">
                <a:solidFill>
                  <a:srgbClr val="0000FF"/>
                </a:solidFill>
                <a:prstDash val="lgDashDot"/>
                <a:headEnd type="none" w="sm" len="med"/>
                <a:tailEnd type="none" w="sm" len="med"/>
              </a:ln>
            </p:spPr>
          </p:sp>
        </p:grpSp>
      </p:grpSp>
      <p:grpSp>
        <p:nvGrpSpPr>
          <p:cNvPr id="9" name="Group 47"/>
          <p:cNvGrpSpPr/>
          <p:nvPr/>
        </p:nvGrpSpPr>
        <p:grpSpPr>
          <a:xfrm>
            <a:off x="2911475" y="2466975"/>
            <a:ext cx="2019300" cy="1582738"/>
            <a:chOff x="1898" y="1554"/>
            <a:chExt cx="1272" cy="997"/>
          </a:xfrm>
        </p:grpSpPr>
        <p:sp>
          <p:nvSpPr>
            <p:cNvPr id="20545" name="Line 48"/>
            <p:cNvSpPr>
              <a:spLocks noChangeAspect="1"/>
            </p:cNvSpPr>
            <p:nvPr/>
          </p:nvSpPr>
          <p:spPr>
            <a:xfrm>
              <a:off x="2662" y="1695"/>
              <a:ext cx="0" cy="836"/>
            </a:xfrm>
            <a:prstGeom prst="line">
              <a:avLst/>
            </a:prstGeom>
            <a:ln w="9525" cap="flat" cmpd="sng">
              <a:solidFill>
                <a:srgbClr val="0000FF"/>
              </a:solidFill>
              <a:prstDash val="solid"/>
              <a:headEnd type="triangle" w="med" len="med"/>
              <a:tailEnd type="triangle" w="med" len="med"/>
            </a:ln>
          </p:spPr>
        </p:sp>
        <p:grpSp>
          <p:nvGrpSpPr>
            <p:cNvPr id="20546" name="Group 49"/>
            <p:cNvGrpSpPr>
              <a:grpSpLocks noChangeAspect="1"/>
            </p:cNvGrpSpPr>
            <p:nvPr/>
          </p:nvGrpSpPr>
          <p:grpSpPr>
            <a:xfrm>
              <a:off x="1898" y="1695"/>
              <a:ext cx="1272" cy="844"/>
              <a:chOff x="1292" y="1752"/>
              <a:chExt cx="1587" cy="1053"/>
            </a:xfrm>
          </p:grpSpPr>
          <p:grpSp>
            <p:nvGrpSpPr>
              <p:cNvPr id="20550" name="Group 50"/>
              <p:cNvGrpSpPr>
                <a:grpSpLocks noChangeAspect="1"/>
              </p:cNvGrpSpPr>
              <p:nvPr/>
            </p:nvGrpSpPr>
            <p:grpSpPr>
              <a:xfrm>
                <a:off x="1292" y="1752"/>
                <a:ext cx="1587" cy="1053"/>
                <a:chOff x="1292" y="1752"/>
                <a:chExt cx="909" cy="1053"/>
              </a:xfrm>
            </p:grpSpPr>
            <p:sp>
              <p:nvSpPr>
                <p:cNvPr id="20561" name="Freeform 51"/>
                <p:cNvSpPr>
                  <a:spLocks noChangeAspect="1"/>
                </p:cNvSpPr>
                <p:nvPr/>
              </p:nvSpPr>
              <p:spPr>
                <a:xfrm flipH="1">
                  <a:off x="1368" y="1752"/>
                  <a:ext cx="46" cy="525"/>
                </a:xfrm>
                <a:custGeom>
                  <a:avLst/>
                  <a:gdLst>
                    <a:gd name="txL" fmla="*/ 0 w 279"/>
                    <a:gd name="txT" fmla="*/ 0 h 2088"/>
                    <a:gd name="txR" fmla="*/ 279 w 279"/>
                    <a:gd name="txB" fmla="*/ 2088 h 2088"/>
                  </a:gdLst>
                  <a:ahLst/>
                  <a:cxnLst>
                    <a:cxn ang="0">
                      <a:pos x="46" y="0"/>
                    </a:cxn>
                    <a:cxn ang="0">
                      <a:pos x="41" y="15"/>
                    </a:cxn>
                    <a:cxn ang="0">
                      <a:pos x="35" y="30"/>
                    </a:cxn>
                    <a:cxn ang="0">
                      <a:pos x="31" y="46"/>
                    </a:cxn>
                    <a:cxn ang="0">
                      <a:pos x="26" y="62"/>
                    </a:cxn>
                    <a:cxn ang="0">
                      <a:pos x="22" y="77"/>
                    </a:cxn>
                    <a:cxn ang="0">
                      <a:pos x="18" y="94"/>
                    </a:cxn>
                    <a:cxn ang="0">
                      <a:pos x="15" y="110"/>
                    </a:cxn>
                    <a:cxn ang="0">
                      <a:pos x="12" y="127"/>
                    </a:cxn>
                    <a:cxn ang="0">
                      <a:pos x="9" y="143"/>
                    </a:cxn>
                    <a:cxn ang="0">
                      <a:pos x="7" y="160"/>
                    </a:cxn>
                    <a:cxn ang="0">
                      <a:pos x="5" y="177"/>
                    </a:cxn>
                    <a:cxn ang="0">
                      <a:pos x="3" y="194"/>
                    </a:cxn>
                    <a:cxn ang="0">
                      <a:pos x="2" y="211"/>
                    </a:cxn>
                    <a:cxn ang="0">
                      <a:pos x="1" y="228"/>
                    </a:cxn>
                    <a:cxn ang="0">
                      <a:pos x="0" y="245"/>
                    </a:cxn>
                    <a:cxn ang="0">
                      <a:pos x="0" y="263"/>
                    </a:cxn>
                    <a:cxn ang="0">
                      <a:pos x="0" y="280"/>
                    </a:cxn>
                    <a:cxn ang="0">
                      <a:pos x="1" y="297"/>
                    </a:cxn>
                    <a:cxn ang="0">
                      <a:pos x="2" y="314"/>
                    </a:cxn>
                    <a:cxn ang="0">
                      <a:pos x="3" y="331"/>
                    </a:cxn>
                    <a:cxn ang="0">
                      <a:pos x="5" y="348"/>
                    </a:cxn>
                    <a:cxn ang="0">
                      <a:pos x="7" y="365"/>
                    </a:cxn>
                    <a:cxn ang="0">
                      <a:pos x="9" y="382"/>
                    </a:cxn>
                    <a:cxn ang="0">
                      <a:pos x="12" y="398"/>
                    </a:cxn>
                    <a:cxn ang="0">
                      <a:pos x="15" y="415"/>
                    </a:cxn>
                    <a:cxn ang="0">
                      <a:pos x="18" y="431"/>
                    </a:cxn>
                    <a:cxn ang="0">
                      <a:pos x="22" y="447"/>
                    </a:cxn>
                    <a:cxn ang="0">
                      <a:pos x="26" y="463"/>
                    </a:cxn>
                    <a:cxn ang="0">
                      <a:pos x="31" y="479"/>
                    </a:cxn>
                    <a:cxn ang="0">
                      <a:pos x="35" y="495"/>
                    </a:cxn>
                    <a:cxn ang="0">
                      <a:pos x="41" y="510"/>
                    </a:cxn>
                    <a:cxn ang="0">
                      <a:pos x="46" y="525"/>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62" name="Freeform 52"/>
                <p:cNvSpPr>
                  <a:spLocks noChangeAspect="1"/>
                </p:cNvSpPr>
                <p:nvPr/>
              </p:nvSpPr>
              <p:spPr>
                <a:xfrm flipH="1">
                  <a:off x="1323" y="1752"/>
                  <a:ext cx="45" cy="525"/>
                </a:xfrm>
                <a:custGeom>
                  <a:avLst/>
                  <a:gdLst>
                    <a:gd name="txL" fmla="*/ 0 w 280"/>
                    <a:gd name="txT" fmla="*/ 0 h 2088"/>
                    <a:gd name="txR" fmla="*/ 280 w 280"/>
                    <a:gd name="txB" fmla="*/ 2088 h 2088"/>
                  </a:gdLst>
                  <a:ahLst/>
                  <a:cxnLst>
                    <a:cxn ang="0">
                      <a:pos x="0" y="525"/>
                    </a:cxn>
                    <a:cxn ang="0">
                      <a:pos x="5" y="510"/>
                    </a:cxn>
                    <a:cxn ang="0">
                      <a:pos x="10" y="495"/>
                    </a:cxn>
                    <a:cxn ang="0">
                      <a:pos x="15" y="479"/>
                    </a:cxn>
                    <a:cxn ang="0">
                      <a:pos x="20" y="463"/>
                    </a:cxn>
                    <a:cxn ang="0">
                      <a:pos x="23" y="447"/>
                    </a:cxn>
                    <a:cxn ang="0">
                      <a:pos x="27" y="431"/>
                    </a:cxn>
                    <a:cxn ang="0">
                      <a:pos x="31" y="415"/>
                    </a:cxn>
                    <a:cxn ang="0">
                      <a:pos x="33" y="398"/>
                    </a:cxn>
                    <a:cxn ang="0">
                      <a:pos x="36" y="382"/>
                    </a:cxn>
                    <a:cxn ang="0">
                      <a:pos x="38" y="365"/>
                    </a:cxn>
                    <a:cxn ang="0">
                      <a:pos x="40" y="348"/>
                    </a:cxn>
                    <a:cxn ang="0">
                      <a:pos x="42" y="331"/>
                    </a:cxn>
                    <a:cxn ang="0">
                      <a:pos x="43" y="314"/>
                    </a:cxn>
                    <a:cxn ang="0">
                      <a:pos x="44" y="297"/>
                    </a:cxn>
                    <a:cxn ang="0">
                      <a:pos x="45" y="280"/>
                    </a:cxn>
                    <a:cxn ang="0">
                      <a:pos x="45" y="263"/>
                    </a:cxn>
                    <a:cxn ang="0">
                      <a:pos x="45" y="245"/>
                    </a:cxn>
                    <a:cxn ang="0">
                      <a:pos x="44" y="228"/>
                    </a:cxn>
                    <a:cxn ang="0">
                      <a:pos x="43" y="211"/>
                    </a:cxn>
                    <a:cxn ang="0">
                      <a:pos x="42" y="194"/>
                    </a:cxn>
                    <a:cxn ang="0">
                      <a:pos x="40" y="177"/>
                    </a:cxn>
                    <a:cxn ang="0">
                      <a:pos x="38" y="160"/>
                    </a:cxn>
                    <a:cxn ang="0">
                      <a:pos x="36" y="143"/>
                    </a:cxn>
                    <a:cxn ang="0">
                      <a:pos x="33" y="127"/>
                    </a:cxn>
                    <a:cxn ang="0">
                      <a:pos x="31" y="110"/>
                    </a:cxn>
                    <a:cxn ang="0">
                      <a:pos x="27" y="94"/>
                    </a:cxn>
                    <a:cxn ang="0">
                      <a:pos x="23" y="77"/>
                    </a:cxn>
                    <a:cxn ang="0">
                      <a:pos x="20" y="62"/>
                    </a:cxn>
                    <a:cxn ang="0">
                      <a:pos x="15" y="46"/>
                    </a:cxn>
                    <a:cxn ang="0">
                      <a:pos x="10" y="30"/>
                    </a:cxn>
                    <a:cxn ang="0">
                      <a:pos x="5" y="15"/>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63" name="Freeform 53"/>
                <p:cNvSpPr>
                  <a:spLocks noChangeAspect="1"/>
                </p:cNvSpPr>
                <p:nvPr/>
              </p:nvSpPr>
              <p:spPr>
                <a:xfrm flipH="1">
                  <a:off x="1323" y="2277"/>
                  <a:ext cx="45" cy="527"/>
                </a:xfrm>
                <a:custGeom>
                  <a:avLst/>
                  <a:gdLst>
                    <a:gd name="txL" fmla="*/ 0 w 280"/>
                    <a:gd name="txT" fmla="*/ 0 h 2088"/>
                    <a:gd name="txR" fmla="*/ 280 w 280"/>
                    <a:gd name="txB" fmla="*/ 2088 h 2088"/>
                  </a:gdLst>
                  <a:ahLst/>
                  <a:cxnLst>
                    <a:cxn ang="0">
                      <a:pos x="0" y="527"/>
                    </a:cxn>
                    <a:cxn ang="0">
                      <a:pos x="5" y="512"/>
                    </a:cxn>
                    <a:cxn ang="0">
                      <a:pos x="10" y="496"/>
                    </a:cxn>
                    <a:cxn ang="0">
                      <a:pos x="15" y="481"/>
                    </a:cxn>
                    <a:cxn ang="0">
                      <a:pos x="20" y="465"/>
                    </a:cxn>
                    <a:cxn ang="0">
                      <a:pos x="23" y="449"/>
                    </a:cxn>
                    <a:cxn ang="0">
                      <a:pos x="27" y="433"/>
                    </a:cxn>
                    <a:cxn ang="0">
                      <a:pos x="31" y="416"/>
                    </a:cxn>
                    <a:cxn ang="0">
                      <a:pos x="33" y="400"/>
                    </a:cxn>
                    <a:cxn ang="0">
                      <a:pos x="36" y="383"/>
                    </a:cxn>
                    <a:cxn ang="0">
                      <a:pos x="38" y="366"/>
                    </a:cxn>
                    <a:cxn ang="0">
                      <a:pos x="40" y="349"/>
                    </a:cxn>
                    <a:cxn ang="0">
                      <a:pos x="42" y="332"/>
                    </a:cxn>
                    <a:cxn ang="0">
                      <a:pos x="43" y="315"/>
                    </a:cxn>
                    <a:cxn ang="0">
                      <a:pos x="44" y="298"/>
                    </a:cxn>
                    <a:cxn ang="0">
                      <a:pos x="45" y="281"/>
                    </a:cxn>
                    <a:cxn ang="0">
                      <a:pos x="45" y="264"/>
                    </a:cxn>
                    <a:cxn ang="0">
                      <a:pos x="45" y="246"/>
                    </a:cxn>
                    <a:cxn ang="0">
                      <a:pos x="44" y="229"/>
                    </a:cxn>
                    <a:cxn ang="0">
                      <a:pos x="43" y="212"/>
                    </a:cxn>
                    <a:cxn ang="0">
                      <a:pos x="42" y="195"/>
                    </a:cxn>
                    <a:cxn ang="0">
                      <a:pos x="40" y="177"/>
                    </a:cxn>
                    <a:cxn ang="0">
                      <a:pos x="38" y="161"/>
                    </a:cxn>
                    <a:cxn ang="0">
                      <a:pos x="36" y="144"/>
                    </a:cxn>
                    <a:cxn ang="0">
                      <a:pos x="33" y="127"/>
                    </a:cxn>
                    <a:cxn ang="0">
                      <a:pos x="31" y="110"/>
                    </a:cxn>
                    <a:cxn ang="0">
                      <a:pos x="27" y="94"/>
                    </a:cxn>
                    <a:cxn ang="0">
                      <a:pos x="23" y="78"/>
                    </a:cxn>
                    <a:cxn ang="0">
                      <a:pos x="20" y="62"/>
                    </a:cxn>
                    <a:cxn ang="0">
                      <a:pos x="15" y="46"/>
                    </a:cxn>
                    <a:cxn ang="0">
                      <a:pos x="10" y="30"/>
                    </a:cxn>
                    <a:cxn ang="0">
                      <a:pos x="5" y="15"/>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64" name="Line 54"/>
                <p:cNvSpPr>
                  <a:spLocks noChangeAspect="1"/>
                </p:cNvSpPr>
                <p:nvPr/>
              </p:nvSpPr>
              <p:spPr>
                <a:xfrm flipH="1">
                  <a:off x="1368" y="2804"/>
                  <a:ext cx="0" cy="1"/>
                </a:xfrm>
                <a:prstGeom prst="line">
                  <a:avLst/>
                </a:prstGeom>
                <a:ln w="0" cap="flat" cmpd="sng">
                  <a:solidFill>
                    <a:srgbClr val="990000"/>
                  </a:solidFill>
                  <a:prstDash val="solid"/>
                  <a:headEnd type="none" w="med" len="med"/>
                  <a:tailEnd type="none" w="med" len="med"/>
                </a:ln>
              </p:spPr>
            </p:sp>
            <p:sp>
              <p:nvSpPr>
                <p:cNvPr id="20565" name="Rectangle 55"/>
                <p:cNvSpPr>
                  <a:spLocks noChangeAspect="1"/>
                </p:cNvSpPr>
                <p:nvPr/>
              </p:nvSpPr>
              <p:spPr>
                <a:xfrm flipH="1">
                  <a:off x="1368" y="1753"/>
                  <a:ext cx="654" cy="9"/>
                </a:xfrm>
                <a:prstGeom prst="rect">
                  <a:avLst/>
                </a:prstGeom>
                <a:solidFill>
                  <a:schemeClr val="bg1"/>
                </a:solidFill>
                <a:ln w="28575" cap="flat" cmpd="sng">
                  <a:solidFill>
                    <a:srgbClr val="99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0566" name="Line 56"/>
                <p:cNvSpPr>
                  <a:spLocks noChangeAspect="1"/>
                </p:cNvSpPr>
                <p:nvPr/>
              </p:nvSpPr>
              <p:spPr>
                <a:xfrm flipV="1">
                  <a:off x="1352" y="2145"/>
                  <a:ext cx="51" cy="80"/>
                </a:xfrm>
                <a:prstGeom prst="line">
                  <a:avLst/>
                </a:prstGeom>
                <a:ln w="9525" cap="flat" cmpd="sng">
                  <a:solidFill>
                    <a:srgbClr val="990000"/>
                  </a:solidFill>
                  <a:prstDash val="solid"/>
                  <a:headEnd type="none" w="med" len="med"/>
                  <a:tailEnd type="none" w="med" len="med"/>
                </a:ln>
              </p:spPr>
            </p:sp>
            <p:sp>
              <p:nvSpPr>
                <p:cNvPr id="20567" name="Line 57"/>
                <p:cNvSpPr>
                  <a:spLocks noChangeAspect="1"/>
                </p:cNvSpPr>
                <p:nvPr/>
              </p:nvSpPr>
              <p:spPr>
                <a:xfrm flipV="1">
                  <a:off x="1329" y="1982"/>
                  <a:ext cx="85" cy="131"/>
                </a:xfrm>
                <a:prstGeom prst="line">
                  <a:avLst/>
                </a:prstGeom>
                <a:ln w="9525" cap="flat" cmpd="sng">
                  <a:solidFill>
                    <a:srgbClr val="990000"/>
                  </a:solidFill>
                  <a:prstDash val="solid"/>
                  <a:headEnd type="none" w="med" len="med"/>
                  <a:tailEnd type="none" w="med" len="med"/>
                </a:ln>
              </p:spPr>
            </p:sp>
            <p:sp>
              <p:nvSpPr>
                <p:cNvPr id="20568" name="Freeform 58"/>
                <p:cNvSpPr>
                  <a:spLocks noChangeAspect="1"/>
                </p:cNvSpPr>
                <p:nvPr/>
              </p:nvSpPr>
              <p:spPr>
                <a:xfrm flipH="1">
                  <a:off x="1325" y="1860"/>
                  <a:ext cx="73" cy="115"/>
                </a:xfrm>
                <a:custGeom>
                  <a:avLst/>
                  <a:gdLst>
                    <a:gd name="txL" fmla="*/ 0 w 885"/>
                    <a:gd name="txT" fmla="*/ 0 h 885"/>
                    <a:gd name="txR" fmla="*/ 885 w 885"/>
                    <a:gd name="txB" fmla="*/ 885 h 885"/>
                  </a:gdLst>
                  <a:ahLst/>
                  <a:cxnLst>
                    <a:cxn ang="0">
                      <a:pos x="73" y="115"/>
                    </a:cxn>
                    <a:cxn ang="0">
                      <a:pos x="35" y="55"/>
                    </a:cxn>
                    <a:cxn ang="0">
                      <a:pos x="0" y="0"/>
                    </a:cxn>
                  </a:cxnLst>
                  <a:rect l="txL" t="txT" r="txR" b="txB"/>
                  <a:pathLst>
                    <a:path w="885" h="885">
                      <a:moveTo>
                        <a:pt x="885" y="885"/>
                      </a:moveTo>
                      <a:lnTo>
                        <a:pt x="426" y="426"/>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69" name="Freeform 59"/>
                <p:cNvSpPr>
                  <a:spLocks noChangeAspect="1"/>
                </p:cNvSpPr>
                <p:nvPr/>
              </p:nvSpPr>
              <p:spPr>
                <a:xfrm flipH="1">
                  <a:off x="1363" y="1752"/>
                  <a:ext cx="10" cy="16"/>
                </a:xfrm>
                <a:custGeom>
                  <a:avLst/>
                  <a:gdLst>
                    <a:gd name="txL" fmla="*/ 0 w 66"/>
                    <a:gd name="txT" fmla="*/ 0 h 65"/>
                    <a:gd name="txR" fmla="*/ 66 w 66"/>
                    <a:gd name="txB" fmla="*/ 65 h 65"/>
                  </a:gdLst>
                  <a:ahLst/>
                  <a:cxnLst>
                    <a:cxn ang="0">
                      <a:pos x="10" y="16"/>
                    </a:cxn>
                    <a:cxn ang="0">
                      <a:pos x="3" y="4"/>
                    </a:cxn>
                    <a:cxn ang="0">
                      <a:pos x="0" y="0"/>
                    </a:cxn>
                  </a:cxnLst>
                  <a:rect l="txL" t="txT" r="txR" b="txB"/>
                  <a:pathLst>
                    <a:path w="66" h="65">
                      <a:moveTo>
                        <a:pt x="66" y="65"/>
                      </a:moveTo>
                      <a:lnTo>
                        <a:pt x="18" y="18"/>
                      </a:lnTo>
                      <a:lnTo>
                        <a:pt x="0" y="0"/>
                      </a:lnTo>
                    </a:path>
                  </a:pathLst>
                </a:custGeom>
                <a:solidFill>
                  <a:schemeClr val="bg1">
                    <a:alpha val="100000"/>
                  </a:schemeClr>
                </a:solidFill>
                <a:ln w="0"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70" name="Line 60"/>
                <p:cNvSpPr>
                  <a:spLocks noChangeAspect="1"/>
                </p:cNvSpPr>
                <p:nvPr/>
              </p:nvSpPr>
              <p:spPr>
                <a:xfrm flipH="1">
                  <a:off x="1371" y="2805"/>
                  <a:ext cx="655" cy="0"/>
                </a:xfrm>
                <a:prstGeom prst="line">
                  <a:avLst/>
                </a:prstGeom>
                <a:ln w="28575" cap="flat" cmpd="sng">
                  <a:solidFill>
                    <a:srgbClr val="800000"/>
                  </a:solidFill>
                  <a:prstDash val="solid"/>
                  <a:headEnd type="none" w="sm" len="med"/>
                  <a:tailEnd type="none" w="sm" len="med"/>
                </a:ln>
              </p:spPr>
            </p:sp>
            <p:sp>
              <p:nvSpPr>
                <p:cNvPr id="20571" name="Line 61"/>
                <p:cNvSpPr>
                  <a:spLocks noChangeAspect="1"/>
                </p:cNvSpPr>
                <p:nvPr/>
              </p:nvSpPr>
              <p:spPr>
                <a:xfrm flipH="1">
                  <a:off x="1292" y="2279"/>
                  <a:ext cx="909" cy="0"/>
                </a:xfrm>
                <a:prstGeom prst="line">
                  <a:avLst/>
                </a:prstGeom>
                <a:ln w="12700" cap="flat" cmpd="sng">
                  <a:solidFill>
                    <a:srgbClr val="990000"/>
                  </a:solidFill>
                  <a:prstDash val="lgDashDot"/>
                  <a:headEnd type="none" w="sm" len="med"/>
                  <a:tailEnd type="none" w="sm" len="med"/>
                </a:ln>
              </p:spPr>
            </p:sp>
          </p:grpSp>
          <p:sp>
            <p:nvSpPr>
              <p:cNvPr id="20551" name="Freeform 62"/>
              <p:cNvSpPr>
                <a:spLocks noChangeAspect="1"/>
              </p:cNvSpPr>
              <p:nvPr/>
            </p:nvSpPr>
            <p:spPr>
              <a:xfrm>
                <a:off x="2631" y="1752"/>
                <a:ext cx="46" cy="525"/>
              </a:xfrm>
              <a:custGeom>
                <a:avLst/>
                <a:gdLst>
                  <a:gd name="txL" fmla="*/ 0 w 279"/>
                  <a:gd name="txT" fmla="*/ 0 h 2088"/>
                  <a:gd name="txR" fmla="*/ 279 w 279"/>
                  <a:gd name="txB" fmla="*/ 2088 h 2088"/>
                </a:gdLst>
                <a:ahLst/>
                <a:cxnLst>
                  <a:cxn ang="0">
                    <a:pos x="46" y="0"/>
                  </a:cxn>
                  <a:cxn ang="0">
                    <a:pos x="41" y="15"/>
                  </a:cxn>
                  <a:cxn ang="0">
                    <a:pos x="35" y="30"/>
                  </a:cxn>
                  <a:cxn ang="0">
                    <a:pos x="31" y="46"/>
                  </a:cxn>
                  <a:cxn ang="0">
                    <a:pos x="26" y="62"/>
                  </a:cxn>
                  <a:cxn ang="0">
                    <a:pos x="22" y="77"/>
                  </a:cxn>
                  <a:cxn ang="0">
                    <a:pos x="18" y="94"/>
                  </a:cxn>
                  <a:cxn ang="0">
                    <a:pos x="15" y="110"/>
                  </a:cxn>
                  <a:cxn ang="0">
                    <a:pos x="12" y="127"/>
                  </a:cxn>
                  <a:cxn ang="0">
                    <a:pos x="9" y="143"/>
                  </a:cxn>
                  <a:cxn ang="0">
                    <a:pos x="7" y="160"/>
                  </a:cxn>
                  <a:cxn ang="0">
                    <a:pos x="5" y="177"/>
                  </a:cxn>
                  <a:cxn ang="0">
                    <a:pos x="3" y="194"/>
                  </a:cxn>
                  <a:cxn ang="0">
                    <a:pos x="2" y="211"/>
                  </a:cxn>
                  <a:cxn ang="0">
                    <a:pos x="1" y="228"/>
                  </a:cxn>
                  <a:cxn ang="0">
                    <a:pos x="0" y="245"/>
                  </a:cxn>
                  <a:cxn ang="0">
                    <a:pos x="0" y="263"/>
                  </a:cxn>
                  <a:cxn ang="0">
                    <a:pos x="0" y="280"/>
                  </a:cxn>
                  <a:cxn ang="0">
                    <a:pos x="1" y="297"/>
                  </a:cxn>
                  <a:cxn ang="0">
                    <a:pos x="2" y="314"/>
                  </a:cxn>
                  <a:cxn ang="0">
                    <a:pos x="3" y="331"/>
                  </a:cxn>
                  <a:cxn ang="0">
                    <a:pos x="5" y="348"/>
                  </a:cxn>
                  <a:cxn ang="0">
                    <a:pos x="7" y="365"/>
                  </a:cxn>
                  <a:cxn ang="0">
                    <a:pos x="9" y="382"/>
                  </a:cxn>
                  <a:cxn ang="0">
                    <a:pos x="12" y="398"/>
                  </a:cxn>
                  <a:cxn ang="0">
                    <a:pos x="15" y="415"/>
                  </a:cxn>
                  <a:cxn ang="0">
                    <a:pos x="18" y="431"/>
                  </a:cxn>
                  <a:cxn ang="0">
                    <a:pos x="22" y="447"/>
                  </a:cxn>
                  <a:cxn ang="0">
                    <a:pos x="26" y="463"/>
                  </a:cxn>
                  <a:cxn ang="0">
                    <a:pos x="31" y="479"/>
                  </a:cxn>
                  <a:cxn ang="0">
                    <a:pos x="35" y="495"/>
                  </a:cxn>
                  <a:cxn ang="0">
                    <a:pos x="41" y="510"/>
                  </a:cxn>
                  <a:cxn ang="0">
                    <a:pos x="46" y="525"/>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52" name="Freeform 63"/>
              <p:cNvSpPr>
                <a:spLocks noChangeAspect="1"/>
              </p:cNvSpPr>
              <p:nvPr/>
            </p:nvSpPr>
            <p:spPr>
              <a:xfrm>
                <a:off x="2677" y="1752"/>
                <a:ext cx="45" cy="525"/>
              </a:xfrm>
              <a:custGeom>
                <a:avLst/>
                <a:gdLst>
                  <a:gd name="txL" fmla="*/ 0 w 280"/>
                  <a:gd name="txT" fmla="*/ 0 h 2088"/>
                  <a:gd name="txR" fmla="*/ 280 w 280"/>
                  <a:gd name="txB" fmla="*/ 2088 h 2088"/>
                </a:gdLst>
                <a:ahLst/>
                <a:cxnLst>
                  <a:cxn ang="0">
                    <a:pos x="0" y="525"/>
                  </a:cxn>
                  <a:cxn ang="0">
                    <a:pos x="5" y="510"/>
                  </a:cxn>
                  <a:cxn ang="0">
                    <a:pos x="10" y="495"/>
                  </a:cxn>
                  <a:cxn ang="0">
                    <a:pos x="15" y="479"/>
                  </a:cxn>
                  <a:cxn ang="0">
                    <a:pos x="20" y="463"/>
                  </a:cxn>
                  <a:cxn ang="0">
                    <a:pos x="23" y="447"/>
                  </a:cxn>
                  <a:cxn ang="0">
                    <a:pos x="27" y="431"/>
                  </a:cxn>
                  <a:cxn ang="0">
                    <a:pos x="31" y="415"/>
                  </a:cxn>
                  <a:cxn ang="0">
                    <a:pos x="33" y="398"/>
                  </a:cxn>
                  <a:cxn ang="0">
                    <a:pos x="36" y="382"/>
                  </a:cxn>
                  <a:cxn ang="0">
                    <a:pos x="38" y="365"/>
                  </a:cxn>
                  <a:cxn ang="0">
                    <a:pos x="40" y="348"/>
                  </a:cxn>
                  <a:cxn ang="0">
                    <a:pos x="42" y="331"/>
                  </a:cxn>
                  <a:cxn ang="0">
                    <a:pos x="43" y="314"/>
                  </a:cxn>
                  <a:cxn ang="0">
                    <a:pos x="44" y="297"/>
                  </a:cxn>
                  <a:cxn ang="0">
                    <a:pos x="45" y="280"/>
                  </a:cxn>
                  <a:cxn ang="0">
                    <a:pos x="45" y="263"/>
                  </a:cxn>
                  <a:cxn ang="0">
                    <a:pos x="45" y="245"/>
                  </a:cxn>
                  <a:cxn ang="0">
                    <a:pos x="44" y="228"/>
                  </a:cxn>
                  <a:cxn ang="0">
                    <a:pos x="43" y="211"/>
                  </a:cxn>
                  <a:cxn ang="0">
                    <a:pos x="42" y="194"/>
                  </a:cxn>
                  <a:cxn ang="0">
                    <a:pos x="40" y="177"/>
                  </a:cxn>
                  <a:cxn ang="0">
                    <a:pos x="38" y="160"/>
                  </a:cxn>
                  <a:cxn ang="0">
                    <a:pos x="36" y="143"/>
                  </a:cxn>
                  <a:cxn ang="0">
                    <a:pos x="33" y="127"/>
                  </a:cxn>
                  <a:cxn ang="0">
                    <a:pos x="31" y="110"/>
                  </a:cxn>
                  <a:cxn ang="0">
                    <a:pos x="27" y="94"/>
                  </a:cxn>
                  <a:cxn ang="0">
                    <a:pos x="23" y="77"/>
                  </a:cxn>
                  <a:cxn ang="0">
                    <a:pos x="20" y="62"/>
                  </a:cxn>
                  <a:cxn ang="0">
                    <a:pos x="15" y="46"/>
                  </a:cxn>
                  <a:cxn ang="0">
                    <a:pos x="10" y="30"/>
                  </a:cxn>
                  <a:cxn ang="0">
                    <a:pos x="5" y="15"/>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53" name="Freeform 64"/>
              <p:cNvSpPr>
                <a:spLocks noChangeAspect="1"/>
              </p:cNvSpPr>
              <p:nvPr/>
            </p:nvSpPr>
            <p:spPr>
              <a:xfrm>
                <a:off x="2677" y="2277"/>
                <a:ext cx="45" cy="527"/>
              </a:xfrm>
              <a:custGeom>
                <a:avLst/>
                <a:gdLst>
                  <a:gd name="txL" fmla="*/ 0 w 280"/>
                  <a:gd name="txT" fmla="*/ 0 h 2088"/>
                  <a:gd name="txR" fmla="*/ 280 w 280"/>
                  <a:gd name="txB" fmla="*/ 2088 h 2088"/>
                </a:gdLst>
                <a:ahLst/>
                <a:cxnLst>
                  <a:cxn ang="0">
                    <a:pos x="0" y="527"/>
                  </a:cxn>
                  <a:cxn ang="0">
                    <a:pos x="5" y="512"/>
                  </a:cxn>
                  <a:cxn ang="0">
                    <a:pos x="10" y="496"/>
                  </a:cxn>
                  <a:cxn ang="0">
                    <a:pos x="15" y="481"/>
                  </a:cxn>
                  <a:cxn ang="0">
                    <a:pos x="20" y="465"/>
                  </a:cxn>
                  <a:cxn ang="0">
                    <a:pos x="23" y="449"/>
                  </a:cxn>
                  <a:cxn ang="0">
                    <a:pos x="27" y="433"/>
                  </a:cxn>
                  <a:cxn ang="0">
                    <a:pos x="31" y="416"/>
                  </a:cxn>
                  <a:cxn ang="0">
                    <a:pos x="33" y="400"/>
                  </a:cxn>
                  <a:cxn ang="0">
                    <a:pos x="36" y="383"/>
                  </a:cxn>
                  <a:cxn ang="0">
                    <a:pos x="38" y="366"/>
                  </a:cxn>
                  <a:cxn ang="0">
                    <a:pos x="40" y="349"/>
                  </a:cxn>
                  <a:cxn ang="0">
                    <a:pos x="42" y="332"/>
                  </a:cxn>
                  <a:cxn ang="0">
                    <a:pos x="43" y="315"/>
                  </a:cxn>
                  <a:cxn ang="0">
                    <a:pos x="44" y="298"/>
                  </a:cxn>
                  <a:cxn ang="0">
                    <a:pos x="45" y="281"/>
                  </a:cxn>
                  <a:cxn ang="0">
                    <a:pos x="45" y="264"/>
                  </a:cxn>
                  <a:cxn ang="0">
                    <a:pos x="45" y="246"/>
                  </a:cxn>
                  <a:cxn ang="0">
                    <a:pos x="44" y="229"/>
                  </a:cxn>
                  <a:cxn ang="0">
                    <a:pos x="43" y="212"/>
                  </a:cxn>
                  <a:cxn ang="0">
                    <a:pos x="42" y="195"/>
                  </a:cxn>
                  <a:cxn ang="0">
                    <a:pos x="40" y="177"/>
                  </a:cxn>
                  <a:cxn ang="0">
                    <a:pos x="38" y="161"/>
                  </a:cxn>
                  <a:cxn ang="0">
                    <a:pos x="36" y="144"/>
                  </a:cxn>
                  <a:cxn ang="0">
                    <a:pos x="33" y="127"/>
                  </a:cxn>
                  <a:cxn ang="0">
                    <a:pos x="31" y="110"/>
                  </a:cxn>
                  <a:cxn ang="0">
                    <a:pos x="27" y="94"/>
                  </a:cxn>
                  <a:cxn ang="0">
                    <a:pos x="23" y="78"/>
                  </a:cxn>
                  <a:cxn ang="0">
                    <a:pos x="20" y="62"/>
                  </a:cxn>
                  <a:cxn ang="0">
                    <a:pos x="15" y="46"/>
                  </a:cxn>
                  <a:cxn ang="0">
                    <a:pos x="10" y="30"/>
                  </a:cxn>
                  <a:cxn ang="0">
                    <a:pos x="5" y="15"/>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54" name="Line 65"/>
              <p:cNvSpPr>
                <a:spLocks noChangeAspect="1"/>
              </p:cNvSpPr>
              <p:nvPr/>
            </p:nvSpPr>
            <p:spPr>
              <a:xfrm>
                <a:off x="2677" y="2804"/>
                <a:ext cx="0" cy="1"/>
              </a:xfrm>
              <a:prstGeom prst="line">
                <a:avLst/>
              </a:prstGeom>
              <a:ln w="0" cap="flat" cmpd="sng">
                <a:solidFill>
                  <a:srgbClr val="990000"/>
                </a:solidFill>
                <a:prstDash val="solid"/>
                <a:headEnd type="none" w="med" len="med"/>
                <a:tailEnd type="none" w="med" len="med"/>
              </a:ln>
            </p:spPr>
          </p:sp>
          <p:sp>
            <p:nvSpPr>
              <p:cNvPr id="20555" name="Rectangle 66"/>
              <p:cNvSpPr>
                <a:spLocks noChangeAspect="1"/>
              </p:cNvSpPr>
              <p:nvPr/>
            </p:nvSpPr>
            <p:spPr>
              <a:xfrm>
                <a:off x="2023" y="1753"/>
                <a:ext cx="654" cy="9"/>
              </a:xfrm>
              <a:prstGeom prst="rect">
                <a:avLst/>
              </a:prstGeom>
              <a:solidFill>
                <a:schemeClr val="bg1"/>
              </a:solidFill>
              <a:ln w="28575" cap="flat" cmpd="sng">
                <a:solidFill>
                  <a:srgbClr val="99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0556" name="Line 67"/>
              <p:cNvSpPr>
                <a:spLocks noChangeAspect="1"/>
              </p:cNvSpPr>
              <p:nvPr/>
            </p:nvSpPr>
            <p:spPr>
              <a:xfrm flipH="1" flipV="1">
                <a:off x="2642" y="2145"/>
                <a:ext cx="51" cy="80"/>
              </a:xfrm>
              <a:prstGeom prst="line">
                <a:avLst/>
              </a:prstGeom>
              <a:ln w="9525" cap="flat" cmpd="sng">
                <a:solidFill>
                  <a:srgbClr val="990000"/>
                </a:solidFill>
                <a:prstDash val="solid"/>
                <a:headEnd type="none" w="med" len="med"/>
                <a:tailEnd type="none" w="med" len="med"/>
              </a:ln>
            </p:spPr>
          </p:sp>
          <p:sp>
            <p:nvSpPr>
              <p:cNvPr id="20557" name="Line 68"/>
              <p:cNvSpPr>
                <a:spLocks noChangeAspect="1"/>
              </p:cNvSpPr>
              <p:nvPr/>
            </p:nvSpPr>
            <p:spPr>
              <a:xfrm flipH="1" flipV="1">
                <a:off x="2631" y="1982"/>
                <a:ext cx="85" cy="131"/>
              </a:xfrm>
              <a:prstGeom prst="line">
                <a:avLst/>
              </a:prstGeom>
              <a:ln w="9525" cap="flat" cmpd="sng">
                <a:solidFill>
                  <a:srgbClr val="990000"/>
                </a:solidFill>
                <a:prstDash val="solid"/>
                <a:headEnd type="none" w="med" len="med"/>
                <a:tailEnd type="none" w="med" len="med"/>
              </a:ln>
            </p:spPr>
          </p:sp>
          <p:sp>
            <p:nvSpPr>
              <p:cNvPr id="20558" name="Freeform 69"/>
              <p:cNvSpPr>
                <a:spLocks noChangeAspect="1"/>
              </p:cNvSpPr>
              <p:nvPr/>
            </p:nvSpPr>
            <p:spPr>
              <a:xfrm>
                <a:off x="2647" y="1860"/>
                <a:ext cx="73" cy="115"/>
              </a:xfrm>
              <a:custGeom>
                <a:avLst/>
                <a:gdLst>
                  <a:gd name="txL" fmla="*/ 0 w 885"/>
                  <a:gd name="txT" fmla="*/ 0 h 885"/>
                  <a:gd name="txR" fmla="*/ 885 w 885"/>
                  <a:gd name="txB" fmla="*/ 885 h 885"/>
                </a:gdLst>
                <a:ahLst/>
                <a:cxnLst>
                  <a:cxn ang="0">
                    <a:pos x="73" y="115"/>
                  </a:cxn>
                  <a:cxn ang="0">
                    <a:pos x="35" y="55"/>
                  </a:cxn>
                  <a:cxn ang="0">
                    <a:pos x="0" y="0"/>
                  </a:cxn>
                </a:cxnLst>
                <a:rect l="txL" t="txT" r="txR" b="txB"/>
                <a:pathLst>
                  <a:path w="885" h="885">
                    <a:moveTo>
                      <a:pt x="885" y="885"/>
                    </a:moveTo>
                    <a:lnTo>
                      <a:pt x="426" y="426"/>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59" name="Freeform 70"/>
              <p:cNvSpPr>
                <a:spLocks noChangeAspect="1"/>
              </p:cNvSpPr>
              <p:nvPr/>
            </p:nvSpPr>
            <p:spPr>
              <a:xfrm>
                <a:off x="2672" y="1752"/>
                <a:ext cx="10" cy="16"/>
              </a:xfrm>
              <a:custGeom>
                <a:avLst/>
                <a:gdLst>
                  <a:gd name="txL" fmla="*/ 0 w 66"/>
                  <a:gd name="txT" fmla="*/ 0 h 65"/>
                  <a:gd name="txR" fmla="*/ 66 w 66"/>
                  <a:gd name="txB" fmla="*/ 65 h 65"/>
                </a:gdLst>
                <a:ahLst/>
                <a:cxnLst>
                  <a:cxn ang="0">
                    <a:pos x="10" y="16"/>
                  </a:cxn>
                  <a:cxn ang="0">
                    <a:pos x="3" y="4"/>
                  </a:cxn>
                  <a:cxn ang="0">
                    <a:pos x="0" y="0"/>
                  </a:cxn>
                </a:cxnLst>
                <a:rect l="txL" t="txT" r="txR" b="txB"/>
                <a:pathLst>
                  <a:path w="66" h="65">
                    <a:moveTo>
                      <a:pt x="66" y="65"/>
                    </a:moveTo>
                    <a:lnTo>
                      <a:pt x="18" y="18"/>
                    </a:lnTo>
                    <a:lnTo>
                      <a:pt x="0" y="0"/>
                    </a:lnTo>
                  </a:path>
                </a:pathLst>
              </a:custGeom>
              <a:solidFill>
                <a:schemeClr val="bg1">
                  <a:alpha val="100000"/>
                </a:schemeClr>
              </a:solidFill>
              <a:ln w="2857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60" name="Line 71"/>
              <p:cNvSpPr>
                <a:spLocks noChangeAspect="1"/>
              </p:cNvSpPr>
              <p:nvPr/>
            </p:nvSpPr>
            <p:spPr>
              <a:xfrm>
                <a:off x="2019" y="2805"/>
                <a:ext cx="655" cy="0"/>
              </a:xfrm>
              <a:prstGeom prst="line">
                <a:avLst/>
              </a:prstGeom>
              <a:ln w="28575" cap="flat" cmpd="sng">
                <a:solidFill>
                  <a:srgbClr val="990000"/>
                </a:solidFill>
                <a:prstDash val="solid"/>
                <a:headEnd type="none" w="sm" len="med"/>
                <a:tailEnd type="none" w="sm" len="med"/>
              </a:ln>
            </p:spPr>
          </p:sp>
        </p:grpSp>
        <p:grpSp>
          <p:nvGrpSpPr>
            <p:cNvPr id="20547" name="Group 72"/>
            <p:cNvGrpSpPr/>
            <p:nvPr/>
          </p:nvGrpSpPr>
          <p:grpSpPr>
            <a:xfrm>
              <a:off x="2344" y="1554"/>
              <a:ext cx="288" cy="997"/>
              <a:chOff x="4382" y="1841"/>
              <a:chExt cx="288" cy="997"/>
            </a:xfrm>
          </p:grpSpPr>
          <p:sp>
            <p:nvSpPr>
              <p:cNvPr id="20548" name="Text Box 73"/>
              <p:cNvSpPr txBox="1"/>
              <p:nvPr/>
            </p:nvSpPr>
            <p:spPr>
              <a:xfrm rot="-5400000">
                <a:off x="4070" y="2243"/>
                <a:ext cx="997"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Φ18f6 (           )</a:t>
                </a:r>
              </a:p>
            </p:txBody>
          </p:sp>
          <p:sp>
            <p:nvSpPr>
              <p:cNvPr id="20549" name="Text Box 74"/>
              <p:cNvSpPr txBox="1"/>
              <p:nvPr/>
            </p:nvSpPr>
            <p:spPr>
              <a:xfrm rot="-5400000">
                <a:off x="4298" y="2059"/>
                <a:ext cx="456"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-0.016</a:t>
                </a:r>
              </a:p>
              <a:p>
                <a:pPr algn="l"/>
                <a:r>
                  <a:rPr lang="en-US" altLang="zh-CN" sz="1200" b="0" i="0" dirty="0">
                    <a:latin typeface="Arial" panose="020B0604020202020204" pitchFamily="34" charset="0"/>
                    <a:ea typeface="宋体" panose="02010600030101010101" pitchFamily="2" charset="-122"/>
                  </a:rPr>
                  <a:t>-0.027</a:t>
                </a:r>
              </a:p>
            </p:txBody>
          </p:sp>
        </p:grpSp>
      </p:grpSp>
      <p:sp>
        <p:nvSpPr>
          <p:cNvPr id="552011" name="AutoShape 75"/>
          <p:cNvSpPr/>
          <p:nvPr/>
        </p:nvSpPr>
        <p:spPr>
          <a:xfrm>
            <a:off x="4183063" y="5051425"/>
            <a:ext cx="4319587" cy="1247775"/>
          </a:xfrm>
          <a:prstGeom prst="wedgeRoundRectCallout">
            <a:avLst>
              <a:gd name="adj1" fmla="val -86676"/>
              <a:gd name="adj2" fmla="val -184352"/>
              <a:gd name="adj3" fmla="val 16667"/>
            </a:avLst>
          </a:prstGeom>
          <a:noFill/>
          <a:ln w="9525" cap="flat" cmpd="sng">
            <a:solidFill>
              <a:srgbClr val="FF0000"/>
            </a:solidFill>
            <a:prstDash val="solid"/>
            <a:miter/>
            <a:headEnd type="none" w="sm" len="med"/>
            <a:tailEnd type="none" w="sm" len="med"/>
          </a:ln>
        </p:spPr>
        <p:txBody>
          <a:bodyPr/>
          <a:lstStyle/>
          <a:p>
            <a:pPr algn="l"/>
            <a:r>
              <a:rPr lang="en-US" altLang="zh-CN" sz="1800" i="0" dirty="0">
                <a:latin typeface="仿宋_GB2312" pitchFamily="49" charset="-122"/>
                <a:ea typeface="仿宋_GB2312" pitchFamily="49" charset="-122"/>
              </a:rPr>
              <a:t>H7/n6</a:t>
            </a:r>
            <a:r>
              <a:rPr lang="zh-CN" altLang="en-US" sz="1800" i="0" dirty="0">
                <a:latin typeface="仿宋_GB2312" pitchFamily="49" charset="-122"/>
                <a:ea typeface="仿宋_GB2312" pitchFamily="49" charset="-122"/>
              </a:rPr>
              <a:t>表示基孔制配合，轴套外径相当于</a:t>
            </a:r>
            <a:r>
              <a:rPr lang="zh-CN" altLang="en-US" sz="1800" i="0" dirty="0">
                <a:latin typeface="Arial" panose="020B0604020202020204" pitchFamily="34" charset="0"/>
                <a:ea typeface="仿宋_GB2312" pitchFamily="49" charset="-122"/>
              </a:rPr>
              <a:t>“</a:t>
            </a:r>
            <a:r>
              <a:rPr lang="zh-CN" altLang="en-US" sz="1800" i="0" dirty="0">
                <a:latin typeface="仿宋_GB2312" pitchFamily="49" charset="-122"/>
                <a:ea typeface="仿宋_GB2312" pitchFamily="49" charset="-122"/>
              </a:rPr>
              <a:t>轴</a:t>
            </a:r>
            <a:r>
              <a:rPr lang="zh-CN" altLang="en-US" sz="1800" i="0" dirty="0">
                <a:latin typeface="Arial" panose="020B0604020202020204" pitchFamily="34" charset="0"/>
                <a:ea typeface="仿宋_GB2312" pitchFamily="49" charset="-122"/>
              </a:rPr>
              <a:t>”</a:t>
            </a:r>
            <a:r>
              <a:rPr lang="zh-CN" altLang="en-US" sz="1800" i="0" dirty="0">
                <a:latin typeface="仿宋_GB2312" pitchFamily="49" charset="-122"/>
                <a:ea typeface="仿宋_GB2312" pitchFamily="49" charset="-122"/>
              </a:rPr>
              <a:t>，底座中孔为公差等级</a:t>
            </a:r>
            <a:r>
              <a:rPr lang="en-US" altLang="zh-CN" sz="1800" i="0" dirty="0">
                <a:latin typeface="仿宋_GB2312" pitchFamily="49" charset="-122"/>
                <a:ea typeface="仿宋_GB2312" pitchFamily="49" charset="-122"/>
              </a:rPr>
              <a:t>7</a:t>
            </a:r>
            <a:r>
              <a:rPr lang="zh-CN" altLang="en-US" sz="1800" i="0" dirty="0">
                <a:latin typeface="仿宋_GB2312" pitchFamily="49" charset="-122"/>
                <a:ea typeface="仿宋_GB2312" pitchFamily="49" charset="-122"/>
              </a:rPr>
              <a:t>级的基准孔</a:t>
            </a:r>
            <a:r>
              <a:rPr lang="en-US" altLang="zh-CN" sz="1800" i="0" dirty="0">
                <a:latin typeface="仿宋_GB2312" pitchFamily="49" charset="-122"/>
                <a:ea typeface="仿宋_GB2312" pitchFamily="49" charset="-122"/>
              </a:rPr>
              <a:t>H</a:t>
            </a:r>
            <a:r>
              <a:rPr lang="zh-CN" altLang="en-US" sz="1800" i="0" dirty="0">
                <a:latin typeface="仿宋_GB2312" pitchFamily="49" charset="-122"/>
                <a:ea typeface="仿宋_GB2312" pitchFamily="49" charset="-122"/>
              </a:rPr>
              <a:t>，轴套外径基本偏差代号为</a:t>
            </a:r>
            <a:r>
              <a:rPr lang="en-US" altLang="zh-CN" sz="1800" i="0" dirty="0">
                <a:latin typeface="仿宋_GB2312" pitchFamily="49" charset="-122"/>
                <a:ea typeface="仿宋_GB2312" pitchFamily="49" charset="-122"/>
              </a:rPr>
              <a:t>n</a:t>
            </a:r>
            <a:r>
              <a:rPr lang="zh-CN" altLang="en-US" sz="1800" i="0" dirty="0">
                <a:latin typeface="仿宋_GB2312" pitchFamily="49" charset="-122"/>
                <a:ea typeface="仿宋_GB2312" pitchFamily="49" charset="-122"/>
              </a:rPr>
              <a:t>，公差等级为</a:t>
            </a:r>
            <a:r>
              <a:rPr lang="en-US" altLang="zh-CN" sz="1800" i="0" dirty="0">
                <a:latin typeface="仿宋_GB2312" pitchFamily="49" charset="-122"/>
                <a:ea typeface="仿宋_GB2312" pitchFamily="49" charset="-122"/>
              </a:rPr>
              <a:t>6</a:t>
            </a:r>
            <a:r>
              <a:rPr lang="zh-CN" altLang="en-US" sz="1800" i="0" dirty="0">
                <a:latin typeface="仿宋_GB2312" pitchFamily="49" charset="-122"/>
                <a:ea typeface="仿宋_GB2312" pitchFamily="49" charset="-122"/>
              </a:rPr>
              <a:t>级，这是一种过渡配合。</a:t>
            </a:r>
          </a:p>
        </p:txBody>
      </p:sp>
      <p:grpSp>
        <p:nvGrpSpPr>
          <p:cNvPr id="13" name="Group 76"/>
          <p:cNvGrpSpPr/>
          <p:nvPr/>
        </p:nvGrpSpPr>
        <p:grpSpPr>
          <a:xfrm>
            <a:off x="293688" y="1955800"/>
            <a:ext cx="2570162" cy="2963863"/>
            <a:chOff x="249" y="1344"/>
            <a:chExt cx="1619" cy="1867"/>
          </a:xfrm>
        </p:grpSpPr>
        <p:grpSp>
          <p:nvGrpSpPr>
            <p:cNvPr id="20494" name="Group 77"/>
            <p:cNvGrpSpPr/>
            <p:nvPr/>
          </p:nvGrpSpPr>
          <p:grpSpPr>
            <a:xfrm>
              <a:off x="295" y="1344"/>
              <a:ext cx="1272" cy="1867"/>
              <a:chOff x="295" y="1344"/>
              <a:chExt cx="1272" cy="1867"/>
            </a:xfrm>
          </p:grpSpPr>
          <p:grpSp>
            <p:nvGrpSpPr>
              <p:cNvPr id="20505" name="Group 78"/>
              <p:cNvGrpSpPr/>
              <p:nvPr/>
            </p:nvGrpSpPr>
            <p:grpSpPr>
              <a:xfrm>
                <a:off x="295" y="1798"/>
                <a:ext cx="1272" cy="844"/>
                <a:chOff x="295" y="1798"/>
                <a:chExt cx="1272" cy="844"/>
              </a:xfrm>
            </p:grpSpPr>
            <p:grpSp>
              <p:nvGrpSpPr>
                <p:cNvPr id="20517" name="Group 79"/>
                <p:cNvGrpSpPr>
                  <a:grpSpLocks noChangeAspect="1"/>
                </p:cNvGrpSpPr>
                <p:nvPr/>
              </p:nvGrpSpPr>
              <p:grpSpPr>
                <a:xfrm>
                  <a:off x="295" y="1798"/>
                  <a:ext cx="1272" cy="844"/>
                  <a:chOff x="1292" y="1752"/>
                  <a:chExt cx="1587" cy="1053"/>
                </a:xfrm>
              </p:grpSpPr>
              <p:grpSp>
                <p:nvGrpSpPr>
                  <p:cNvPr id="20523" name="Group 80"/>
                  <p:cNvGrpSpPr>
                    <a:grpSpLocks noChangeAspect="1"/>
                  </p:cNvGrpSpPr>
                  <p:nvPr/>
                </p:nvGrpSpPr>
                <p:grpSpPr>
                  <a:xfrm>
                    <a:off x="1292" y="1752"/>
                    <a:ext cx="1587" cy="1053"/>
                    <a:chOff x="1292" y="1752"/>
                    <a:chExt cx="909" cy="1053"/>
                  </a:xfrm>
                </p:grpSpPr>
                <p:sp>
                  <p:nvSpPr>
                    <p:cNvPr id="20534" name="Freeform 81"/>
                    <p:cNvSpPr>
                      <a:spLocks noChangeAspect="1"/>
                    </p:cNvSpPr>
                    <p:nvPr/>
                  </p:nvSpPr>
                  <p:spPr>
                    <a:xfrm flipH="1">
                      <a:off x="1368" y="1752"/>
                      <a:ext cx="46" cy="525"/>
                    </a:xfrm>
                    <a:custGeom>
                      <a:avLst/>
                      <a:gdLst>
                        <a:gd name="txL" fmla="*/ 0 w 279"/>
                        <a:gd name="txT" fmla="*/ 0 h 2088"/>
                        <a:gd name="txR" fmla="*/ 279 w 279"/>
                        <a:gd name="txB" fmla="*/ 2088 h 2088"/>
                      </a:gdLst>
                      <a:ahLst/>
                      <a:cxnLst>
                        <a:cxn ang="0">
                          <a:pos x="46" y="0"/>
                        </a:cxn>
                        <a:cxn ang="0">
                          <a:pos x="41" y="15"/>
                        </a:cxn>
                        <a:cxn ang="0">
                          <a:pos x="35" y="30"/>
                        </a:cxn>
                        <a:cxn ang="0">
                          <a:pos x="31" y="46"/>
                        </a:cxn>
                        <a:cxn ang="0">
                          <a:pos x="26" y="62"/>
                        </a:cxn>
                        <a:cxn ang="0">
                          <a:pos x="22" y="77"/>
                        </a:cxn>
                        <a:cxn ang="0">
                          <a:pos x="18" y="94"/>
                        </a:cxn>
                        <a:cxn ang="0">
                          <a:pos x="15" y="110"/>
                        </a:cxn>
                        <a:cxn ang="0">
                          <a:pos x="12" y="127"/>
                        </a:cxn>
                        <a:cxn ang="0">
                          <a:pos x="9" y="143"/>
                        </a:cxn>
                        <a:cxn ang="0">
                          <a:pos x="7" y="160"/>
                        </a:cxn>
                        <a:cxn ang="0">
                          <a:pos x="5" y="177"/>
                        </a:cxn>
                        <a:cxn ang="0">
                          <a:pos x="3" y="194"/>
                        </a:cxn>
                        <a:cxn ang="0">
                          <a:pos x="2" y="211"/>
                        </a:cxn>
                        <a:cxn ang="0">
                          <a:pos x="1" y="228"/>
                        </a:cxn>
                        <a:cxn ang="0">
                          <a:pos x="0" y="245"/>
                        </a:cxn>
                        <a:cxn ang="0">
                          <a:pos x="0" y="263"/>
                        </a:cxn>
                        <a:cxn ang="0">
                          <a:pos x="0" y="280"/>
                        </a:cxn>
                        <a:cxn ang="0">
                          <a:pos x="1" y="297"/>
                        </a:cxn>
                        <a:cxn ang="0">
                          <a:pos x="2" y="314"/>
                        </a:cxn>
                        <a:cxn ang="0">
                          <a:pos x="3" y="331"/>
                        </a:cxn>
                        <a:cxn ang="0">
                          <a:pos x="5" y="348"/>
                        </a:cxn>
                        <a:cxn ang="0">
                          <a:pos x="7" y="365"/>
                        </a:cxn>
                        <a:cxn ang="0">
                          <a:pos x="9" y="382"/>
                        </a:cxn>
                        <a:cxn ang="0">
                          <a:pos x="12" y="398"/>
                        </a:cxn>
                        <a:cxn ang="0">
                          <a:pos x="15" y="415"/>
                        </a:cxn>
                        <a:cxn ang="0">
                          <a:pos x="18" y="431"/>
                        </a:cxn>
                        <a:cxn ang="0">
                          <a:pos x="22" y="447"/>
                        </a:cxn>
                        <a:cxn ang="0">
                          <a:pos x="26" y="463"/>
                        </a:cxn>
                        <a:cxn ang="0">
                          <a:pos x="31" y="479"/>
                        </a:cxn>
                        <a:cxn ang="0">
                          <a:pos x="35" y="495"/>
                        </a:cxn>
                        <a:cxn ang="0">
                          <a:pos x="41" y="510"/>
                        </a:cxn>
                        <a:cxn ang="0">
                          <a:pos x="46" y="525"/>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35" name="Freeform 82"/>
                    <p:cNvSpPr>
                      <a:spLocks noChangeAspect="1"/>
                    </p:cNvSpPr>
                    <p:nvPr/>
                  </p:nvSpPr>
                  <p:spPr>
                    <a:xfrm flipH="1">
                      <a:off x="1323" y="1752"/>
                      <a:ext cx="45" cy="525"/>
                    </a:xfrm>
                    <a:custGeom>
                      <a:avLst/>
                      <a:gdLst>
                        <a:gd name="txL" fmla="*/ 0 w 280"/>
                        <a:gd name="txT" fmla="*/ 0 h 2088"/>
                        <a:gd name="txR" fmla="*/ 280 w 280"/>
                        <a:gd name="txB" fmla="*/ 2088 h 2088"/>
                      </a:gdLst>
                      <a:ahLst/>
                      <a:cxnLst>
                        <a:cxn ang="0">
                          <a:pos x="0" y="525"/>
                        </a:cxn>
                        <a:cxn ang="0">
                          <a:pos x="5" y="510"/>
                        </a:cxn>
                        <a:cxn ang="0">
                          <a:pos x="10" y="495"/>
                        </a:cxn>
                        <a:cxn ang="0">
                          <a:pos x="15" y="479"/>
                        </a:cxn>
                        <a:cxn ang="0">
                          <a:pos x="20" y="463"/>
                        </a:cxn>
                        <a:cxn ang="0">
                          <a:pos x="23" y="447"/>
                        </a:cxn>
                        <a:cxn ang="0">
                          <a:pos x="27" y="431"/>
                        </a:cxn>
                        <a:cxn ang="0">
                          <a:pos x="31" y="415"/>
                        </a:cxn>
                        <a:cxn ang="0">
                          <a:pos x="33" y="398"/>
                        </a:cxn>
                        <a:cxn ang="0">
                          <a:pos x="36" y="382"/>
                        </a:cxn>
                        <a:cxn ang="0">
                          <a:pos x="38" y="365"/>
                        </a:cxn>
                        <a:cxn ang="0">
                          <a:pos x="40" y="348"/>
                        </a:cxn>
                        <a:cxn ang="0">
                          <a:pos x="42" y="331"/>
                        </a:cxn>
                        <a:cxn ang="0">
                          <a:pos x="43" y="314"/>
                        </a:cxn>
                        <a:cxn ang="0">
                          <a:pos x="44" y="297"/>
                        </a:cxn>
                        <a:cxn ang="0">
                          <a:pos x="45" y="280"/>
                        </a:cxn>
                        <a:cxn ang="0">
                          <a:pos x="45" y="263"/>
                        </a:cxn>
                        <a:cxn ang="0">
                          <a:pos x="45" y="245"/>
                        </a:cxn>
                        <a:cxn ang="0">
                          <a:pos x="44" y="228"/>
                        </a:cxn>
                        <a:cxn ang="0">
                          <a:pos x="43" y="211"/>
                        </a:cxn>
                        <a:cxn ang="0">
                          <a:pos x="42" y="194"/>
                        </a:cxn>
                        <a:cxn ang="0">
                          <a:pos x="40" y="177"/>
                        </a:cxn>
                        <a:cxn ang="0">
                          <a:pos x="38" y="160"/>
                        </a:cxn>
                        <a:cxn ang="0">
                          <a:pos x="36" y="143"/>
                        </a:cxn>
                        <a:cxn ang="0">
                          <a:pos x="33" y="127"/>
                        </a:cxn>
                        <a:cxn ang="0">
                          <a:pos x="31" y="110"/>
                        </a:cxn>
                        <a:cxn ang="0">
                          <a:pos x="27" y="94"/>
                        </a:cxn>
                        <a:cxn ang="0">
                          <a:pos x="23" y="77"/>
                        </a:cxn>
                        <a:cxn ang="0">
                          <a:pos x="20" y="62"/>
                        </a:cxn>
                        <a:cxn ang="0">
                          <a:pos x="15" y="46"/>
                        </a:cxn>
                        <a:cxn ang="0">
                          <a:pos x="10" y="30"/>
                        </a:cxn>
                        <a:cxn ang="0">
                          <a:pos x="5" y="15"/>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36" name="Freeform 83"/>
                    <p:cNvSpPr>
                      <a:spLocks noChangeAspect="1"/>
                    </p:cNvSpPr>
                    <p:nvPr/>
                  </p:nvSpPr>
                  <p:spPr>
                    <a:xfrm flipH="1">
                      <a:off x="1323" y="2277"/>
                      <a:ext cx="45" cy="527"/>
                    </a:xfrm>
                    <a:custGeom>
                      <a:avLst/>
                      <a:gdLst>
                        <a:gd name="txL" fmla="*/ 0 w 280"/>
                        <a:gd name="txT" fmla="*/ 0 h 2088"/>
                        <a:gd name="txR" fmla="*/ 280 w 280"/>
                        <a:gd name="txB" fmla="*/ 2088 h 2088"/>
                      </a:gdLst>
                      <a:ahLst/>
                      <a:cxnLst>
                        <a:cxn ang="0">
                          <a:pos x="0" y="527"/>
                        </a:cxn>
                        <a:cxn ang="0">
                          <a:pos x="5" y="512"/>
                        </a:cxn>
                        <a:cxn ang="0">
                          <a:pos x="10" y="496"/>
                        </a:cxn>
                        <a:cxn ang="0">
                          <a:pos x="15" y="481"/>
                        </a:cxn>
                        <a:cxn ang="0">
                          <a:pos x="20" y="465"/>
                        </a:cxn>
                        <a:cxn ang="0">
                          <a:pos x="23" y="449"/>
                        </a:cxn>
                        <a:cxn ang="0">
                          <a:pos x="27" y="433"/>
                        </a:cxn>
                        <a:cxn ang="0">
                          <a:pos x="31" y="416"/>
                        </a:cxn>
                        <a:cxn ang="0">
                          <a:pos x="33" y="400"/>
                        </a:cxn>
                        <a:cxn ang="0">
                          <a:pos x="36" y="383"/>
                        </a:cxn>
                        <a:cxn ang="0">
                          <a:pos x="38" y="366"/>
                        </a:cxn>
                        <a:cxn ang="0">
                          <a:pos x="40" y="349"/>
                        </a:cxn>
                        <a:cxn ang="0">
                          <a:pos x="42" y="332"/>
                        </a:cxn>
                        <a:cxn ang="0">
                          <a:pos x="43" y="315"/>
                        </a:cxn>
                        <a:cxn ang="0">
                          <a:pos x="44" y="298"/>
                        </a:cxn>
                        <a:cxn ang="0">
                          <a:pos x="45" y="281"/>
                        </a:cxn>
                        <a:cxn ang="0">
                          <a:pos x="45" y="264"/>
                        </a:cxn>
                        <a:cxn ang="0">
                          <a:pos x="45" y="246"/>
                        </a:cxn>
                        <a:cxn ang="0">
                          <a:pos x="44" y="229"/>
                        </a:cxn>
                        <a:cxn ang="0">
                          <a:pos x="43" y="212"/>
                        </a:cxn>
                        <a:cxn ang="0">
                          <a:pos x="42" y="195"/>
                        </a:cxn>
                        <a:cxn ang="0">
                          <a:pos x="40" y="177"/>
                        </a:cxn>
                        <a:cxn ang="0">
                          <a:pos x="38" y="161"/>
                        </a:cxn>
                        <a:cxn ang="0">
                          <a:pos x="36" y="144"/>
                        </a:cxn>
                        <a:cxn ang="0">
                          <a:pos x="33" y="127"/>
                        </a:cxn>
                        <a:cxn ang="0">
                          <a:pos x="31" y="110"/>
                        </a:cxn>
                        <a:cxn ang="0">
                          <a:pos x="27" y="94"/>
                        </a:cxn>
                        <a:cxn ang="0">
                          <a:pos x="23" y="78"/>
                        </a:cxn>
                        <a:cxn ang="0">
                          <a:pos x="20" y="62"/>
                        </a:cxn>
                        <a:cxn ang="0">
                          <a:pos x="15" y="46"/>
                        </a:cxn>
                        <a:cxn ang="0">
                          <a:pos x="10" y="30"/>
                        </a:cxn>
                        <a:cxn ang="0">
                          <a:pos x="5" y="15"/>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37" name="Line 84"/>
                    <p:cNvSpPr>
                      <a:spLocks noChangeAspect="1"/>
                    </p:cNvSpPr>
                    <p:nvPr/>
                  </p:nvSpPr>
                  <p:spPr>
                    <a:xfrm flipH="1">
                      <a:off x="1368" y="2804"/>
                      <a:ext cx="0" cy="1"/>
                    </a:xfrm>
                    <a:prstGeom prst="line">
                      <a:avLst/>
                    </a:prstGeom>
                    <a:ln w="0" cap="flat" cmpd="sng">
                      <a:solidFill>
                        <a:srgbClr val="990000"/>
                      </a:solidFill>
                      <a:prstDash val="solid"/>
                      <a:headEnd type="none" w="med" len="med"/>
                      <a:tailEnd type="none" w="med" len="med"/>
                    </a:ln>
                  </p:spPr>
                </p:sp>
                <p:sp>
                  <p:nvSpPr>
                    <p:cNvPr id="20538" name="Rectangle 85"/>
                    <p:cNvSpPr>
                      <a:spLocks noChangeAspect="1"/>
                    </p:cNvSpPr>
                    <p:nvPr/>
                  </p:nvSpPr>
                  <p:spPr>
                    <a:xfrm flipH="1">
                      <a:off x="1368" y="1753"/>
                      <a:ext cx="654" cy="9"/>
                    </a:xfrm>
                    <a:prstGeom prst="rect">
                      <a:avLst/>
                    </a:prstGeom>
                    <a:solidFill>
                      <a:schemeClr val="bg1"/>
                    </a:solidFill>
                    <a:ln w="19050" cap="flat" cmpd="sng">
                      <a:solidFill>
                        <a:srgbClr val="99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0539" name="Line 86"/>
                    <p:cNvSpPr>
                      <a:spLocks noChangeAspect="1"/>
                    </p:cNvSpPr>
                    <p:nvPr/>
                  </p:nvSpPr>
                  <p:spPr>
                    <a:xfrm flipV="1">
                      <a:off x="1352" y="2145"/>
                      <a:ext cx="51" cy="80"/>
                    </a:xfrm>
                    <a:prstGeom prst="line">
                      <a:avLst/>
                    </a:prstGeom>
                    <a:ln w="9525" cap="flat" cmpd="sng">
                      <a:solidFill>
                        <a:srgbClr val="990000"/>
                      </a:solidFill>
                      <a:prstDash val="solid"/>
                      <a:headEnd type="none" w="med" len="med"/>
                      <a:tailEnd type="none" w="med" len="med"/>
                    </a:ln>
                  </p:spPr>
                </p:sp>
                <p:sp>
                  <p:nvSpPr>
                    <p:cNvPr id="20540" name="Line 87"/>
                    <p:cNvSpPr>
                      <a:spLocks noChangeAspect="1"/>
                    </p:cNvSpPr>
                    <p:nvPr/>
                  </p:nvSpPr>
                  <p:spPr>
                    <a:xfrm flipV="1">
                      <a:off x="1329" y="1982"/>
                      <a:ext cx="85" cy="131"/>
                    </a:xfrm>
                    <a:prstGeom prst="line">
                      <a:avLst/>
                    </a:prstGeom>
                    <a:ln w="9525" cap="flat" cmpd="sng">
                      <a:solidFill>
                        <a:srgbClr val="990000"/>
                      </a:solidFill>
                      <a:prstDash val="solid"/>
                      <a:headEnd type="none" w="med" len="med"/>
                      <a:tailEnd type="none" w="med" len="med"/>
                    </a:ln>
                  </p:spPr>
                </p:sp>
                <p:sp>
                  <p:nvSpPr>
                    <p:cNvPr id="20541" name="Freeform 88"/>
                    <p:cNvSpPr>
                      <a:spLocks noChangeAspect="1"/>
                    </p:cNvSpPr>
                    <p:nvPr/>
                  </p:nvSpPr>
                  <p:spPr>
                    <a:xfrm flipH="1">
                      <a:off x="1325" y="1860"/>
                      <a:ext cx="73" cy="115"/>
                    </a:xfrm>
                    <a:custGeom>
                      <a:avLst/>
                      <a:gdLst>
                        <a:gd name="txL" fmla="*/ 0 w 885"/>
                        <a:gd name="txT" fmla="*/ 0 h 885"/>
                        <a:gd name="txR" fmla="*/ 885 w 885"/>
                        <a:gd name="txB" fmla="*/ 885 h 885"/>
                      </a:gdLst>
                      <a:ahLst/>
                      <a:cxnLst>
                        <a:cxn ang="0">
                          <a:pos x="73" y="115"/>
                        </a:cxn>
                        <a:cxn ang="0">
                          <a:pos x="35" y="55"/>
                        </a:cxn>
                        <a:cxn ang="0">
                          <a:pos x="0" y="0"/>
                        </a:cxn>
                      </a:cxnLst>
                      <a:rect l="txL" t="txT" r="txR" b="txB"/>
                      <a:pathLst>
                        <a:path w="885" h="885">
                          <a:moveTo>
                            <a:pt x="885" y="885"/>
                          </a:moveTo>
                          <a:lnTo>
                            <a:pt x="426" y="426"/>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42" name="Freeform 89"/>
                    <p:cNvSpPr>
                      <a:spLocks noChangeAspect="1"/>
                    </p:cNvSpPr>
                    <p:nvPr/>
                  </p:nvSpPr>
                  <p:spPr>
                    <a:xfrm flipH="1">
                      <a:off x="1363" y="1752"/>
                      <a:ext cx="10" cy="16"/>
                    </a:xfrm>
                    <a:custGeom>
                      <a:avLst/>
                      <a:gdLst>
                        <a:gd name="txL" fmla="*/ 0 w 66"/>
                        <a:gd name="txT" fmla="*/ 0 h 65"/>
                        <a:gd name="txR" fmla="*/ 66 w 66"/>
                        <a:gd name="txB" fmla="*/ 65 h 65"/>
                      </a:gdLst>
                      <a:ahLst/>
                      <a:cxnLst>
                        <a:cxn ang="0">
                          <a:pos x="10" y="16"/>
                        </a:cxn>
                        <a:cxn ang="0">
                          <a:pos x="3" y="4"/>
                        </a:cxn>
                        <a:cxn ang="0">
                          <a:pos x="0" y="0"/>
                        </a:cxn>
                      </a:cxnLst>
                      <a:rect l="txL" t="txT" r="txR" b="txB"/>
                      <a:pathLst>
                        <a:path w="66" h="65">
                          <a:moveTo>
                            <a:pt x="66" y="65"/>
                          </a:moveTo>
                          <a:lnTo>
                            <a:pt x="18" y="18"/>
                          </a:lnTo>
                          <a:lnTo>
                            <a:pt x="0" y="0"/>
                          </a:lnTo>
                        </a:path>
                      </a:pathLst>
                    </a:custGeom>
                    <a:solidFill>
                      <a:schemeClr val="bg1">
                        <a:alpha val="100000"/>
                      </a:schemeClr>
                    </a:solidFill>
                    <a:ln w="0"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43" name="Line 90"/>
                    <p:cNvSpPr>
                      <a:spLocks noChangeAspect="1"/>
                    </p:cNvSpPr>
                    <p:nvPr/>
                  </p:nvSpPr>
                  <p:spPr>
                    <a:xfrm flipH="1">
                      <a:off x="1371" y="2805"/>
                      <a:ext cx="655" cy="0"/>
                    </a:xfrm>
                    <a:prstGeom prst="line">
                      <a:avLst/>
                    </a:prstGeom>
                    <a:ln w="28575" cap="flat" cmpd="sng">
                      <a:solidFill>
                        <a:srgbClr val="990000"/>
                      </a:solidFill>
                      <a:prstDash val="solid"/>
                      <a:headEnd type="none" w="sm" len="med"/>
                      <a:tailEnd type="none" w="sm" len="med"/>
                    </a:ln>
                  </p:spPr>
                </p:sp>
                <p:sp>
                  <p:nvSpPr>
                    <p:cNvPr id="20544" name="Line 91"/>
                    <p:cNvSpPr>
                      <a:spLocks noChangeAspect="1"/>
                    </p:cNvSpPr>
                    <p:nvPr/>
                  </p:nvSpPr>
                  <p:spPr>
                    <a:xfrm flipH="1">
                      <a:off x="1292" y="2279"/>
                      <a:ext cx="909" cy="0"/>
                    </a:xfrm>
                    <a:prstGeom prst="line">
                      <a:avLst/>
                    </a:prstGeom>
                    <a:ln w="12700" cap="flat" cmpd="sng">
                      <a:solidFill>
                        <a:srgbClr val="990000"/>
                      </a:solidFill>
                      <a:prstDash val="lgDashDot"/>
                      <a:headEnd type="none" w="sm" len="med"/>
                      <a:tailEnd type="none" w="sm" len="med"/>
                    </a:ln>
                  </p:spPr>
                </p:sp>
              </p:grpSp>
              <p:sp>
                <p:nvSpPr>
                  <p:cNvPr id="20524" name="Freeform 92"/>
                  <p:cNvSpPr>
                    <a:spLocks noChangeAspect="1"/>
                  </p:cNvSpPr>
                  <p:nvPr/>
                </p:nvSpPr>
                <p:spPr>
                  <a:xfrm>
                    <a:off x="2631" y="1752"/>
                    <a:ext cx="46" cy="525"/>
                  </a:xfrm>
                  <a:custGeom>
                    <a:avLst/>
                    <a:gdLst>
                      <a:gd name="txL" fmla="*/ 0 w 279"/>
                      <a:gd name="txT" fmla="*/ 0 h 2088"/>
                      <a:gd name="txR" fmla="*/ 279 w 279"/>
                      <a:gd name="txB" fmla="*/ 2088 h 2088"/>
                    </a:gdLst>
                    <a:ahLst/>
                    <a:cxnLst>
                      <a:cxn ang="0">
                        <a:pos x="46" y="0"/>
                      </a:cxn>
                      <a:cxn ang="0">
                        <a:pos x="41" y="15"/>
                      </a:cxn>
                      <a:cxn ang="0">
                        <a:pos x="35" y="30"/>
                      </a:cxn>
                      <a:cxn ang="0">
                        <a:pos x="31" y="46"/>
                      </a:cxn>
                      <a:cxn ang="0">
                        <a:pos x="26" y="62"/>
                      </a:cxn>
                      <a:cxn ang="0">
                        <a:pos x="22" y="77"/>
                      </a:cxn>
                      <a:cxn ang="0">
                        <a:pos x="18" y="94"/>
                      </a:cxn>
                      <a:cxn ang="0">
                        <a:pos x="15" y="110"/>
                      </a:cxn>
                      <a:cxn ang="0">
                        <a:pos x="12" y="127"/>
                      </a:cxn>
                      <a:cxn ang="0">
                        <a:pos x="9" y="143"/>
                      </a:cxn>
                      <a:cxn ang="0">
                        <a:pos x="7" y="160"/>
                      </a:cxn>
                      <a:cxn ang="0">
                        <a:pos x="5" y="177"/>
                      </a:cxn>
                      <a:cxn ang="0">
                        <a:pos x="3" y="194"/>
                      </a:cxn>
                      <a:cxn ang="0">
                        <a:pos x="2" y="211"/>
                      </a:cxn>
                      <a:cxn ang="0">
                        <a:pos x="1" y="228"/>
                      </a:cxn>
                      <a:cxn ang="0">
                        <a:pos x="0" y="245"/>
                      </a:cxn>
                      <a:cxn ang="0">
                        <a:pos x="0" y="263"/>
                      </a:cxn>
                      <a:cxn ang="0">
                        <a:pos x="0" y="280"/>
                      </a:cxn>
                      <a:cxn ang="0">
                        <a:pos x="1" y="297"/>
                      </a:cxn>
                      <a:cxn ang="0">
                        <a:pos x="2" y="314"/>
                      </a:cxn>
                      <a:cxn ang="0">
                        <a:pos x="3" y="331"/>
                      </a:cxn>
                      <a:cxn ang="0">
                        <a:pos x="5" y="348"/>
                      </a:cxn>
                      <a:cxn ang="0">
                        <a:pos x="7" y="365"/>
                      </a:cxn>
                      <a:cxn ang="0">
                        <a:pos x="9" y="382"/>
                      </a:cxn>
                      <a:cxn ang="0">
                        <a:pos x="12" y="398"/>
                      </a:cxn>
                      <a:cxn ang="0">
                        <a:pos x="15" y="415"/>
                      </a:cxn>
                      <a:cxn ang="0">
                        <a:pos x="18" y="431"/>
                      </a:cxn>
                      <a:cxn ang="0">
                        <a:pos x="22" y="447"/>
                      </a:cxn>
                      <a:cxn ang="0">
                        <a:pos x="26" y="463"/>
                      </a:cxn>
                      <a:cxn ang="0">
                        <a:pos x="31" y="479"/>
                      </a:cxn>
                      <a:cxn ang="0">
                        <a:pos x="35" y="495"/>
                      </a:cxn>
                      <a:cxn ang="0">
                        <a:pos x="41" y="510"/>
                      </a:cxn>
                      <a:cxn ang="0">
                        <a:pos x="46" y="525"/>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25" name="Freeform 93"/>
                  <p:cNvSpPr>
                    <a:spLocks noChangeAspect="1"/>
                  </p:cNvSpPr>
                  <p:nvPr/>
                </p:nvSpPr>
                <p:spPr>
                  <a:xfrm>
                    <a:off x="2677" y="1752"/>
                    <a:ext cx="45" cy="525"/>
                  </a:xfrm>
                  <a:custGeom>
                    <a:avLst/>
                    <a:gdLst>
                      <a:gd name="txL" fmla="*/ 0 w 280"/>
                      <a:gd name="txT" fmla="*/ 0 h 2088"/>
                      <a:gd name="txR" fmla="*/ 280 w 280"/>
                      <a:gd name="txB" fmla="*/ 2088 h 2088"/>
                    </a:gdLst>
                    <a:ahLst/>
                    <a:cxnLst>
                      <a:cxn ang="0">
                        <a:pos x="0" y="525"/>
                      </a:cxn>
                      <a:cxn ang="0">
                        <a:pos x="5" y="510"/>
                      </a:cxn>
                      <a:cxn ang="0">
                        <a:pos x="10" y="495"/>
                      </a:cxn>
                      <a:cxn ang="0">
                        <a:pos x="15" y="479"/>
                      </a:cxn>
                      <a:cxn ang="0">
                        <a:pos x="20" y="463"/>
                      </a:cxn>
                      <a:cxn ang="0">
                        <a:pos x="23" y="447"/>
                      </a:cxn>
                      <a:cxn ang="0">
                        <a:pos x="27" y="431"/>
                      </a:cxn>
                      <a:cxn ang="0">
                        <a:pos x="31" y="415"/>
                      </a:cxn>
                      <a:cxn ang="0">
                        <a:pos x="33" y="398"/>
                      </a:cxn>
                      <a:cxn ang="0">
                        <a:pos x="36" y="382"/>
                      </a:cxn>
                      <a:cxn ang="0">
                        <a:pos x="38" y="365"/>
                      </a:cxn>
                      <a:cxn ang="0">
                        <a:pos x="40" y="348"/>
                      </a:cxn>
                      <a:cxn ang="0">
                        <a:pos x="42" y="331"/>
                      </a:cxn>
                      <a:cxn ang="0">
                        <a:pos x="43" y="314"/>
                      </a:cxn>
                      <a:cxn ang="0">
                        <a:pos x="44" y="297"/>
                      </a:cxn>
                      <a:cxn ang="0">
                        <a:pos x="45" y="280"/>
                      </a:cxn>
                      <a:cxn ang="0">
                        <a:pos x="45" y="263"/>
                      </a:cxn>
                      <a:cxn ang="0">
                        <a:pos x="45" y="245"/>
                      </a:cxn>
                      <a:cxn ang="0">
                        <a:pos x="44" y="228"/>
                      </a:cxn>
                      <a:cxn ang="0">
                        <a:pos x="43" y="211"/>
                      </a:cxn>
                      <a:cxn ang="0">
                        <a:pos x="42" y="194"/>
                      </a:cxn>
                      <a:cxn ang="0">
                        <a:pos x="40" y="177"/>
                      </a:cxn>
                      <a:cxn ang="0">
                        <a:pos x="38" y="160"/>
                      </a:cxn>
                      <a:cxn ang="0">
                        <a:pos x="36" y="143"/>
                      </a:cxn>
                      <a:cxn ang="0">
                        <a:pos x="33" y="127"/>
                      </a:cxn>
                      <a:cxn ang="0">
                        <a:pos x="31" y="110"/>
                      </a:cxn>
                      <a:cxn ang="0">
                        <a:pos x="27" y="94"/>
                      </a:cxn>
                      <a:cxn ang="0">
                        <a:pos x="23" y="77"/>
                      </a:cxn>
                      <a:cxn ang="0">
                        <a:pos x="20" y="62"/>
                      </a:cxn>
                      <a:cxn ang="0">
                        <a:pos x="15" y="46"/>
                      </a:cxn>
                      <a:cxn ang="0">
                        <a:pos x="10" y="30"/>
                      </a:cxn>
                      <a:cxn ang="0">
                        <a:pos x="5" y="15"/>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26" name="Freeform 94"/>
                  <p:cNvSpPr>
                    <a:spLocks noChangeAspect="1"/>
                  </p:cNvSpPr>
                  <p:nvPr/>
                </p:nvSpPr>
                <p:spPr>
                  <a:xfrm>
                    <a:off x="2677" y="2277"/>
                    <a:ext cx="45" cy="527"/>
                  </a:xfrm>
                  <a:custGeom>
                    <a:avLst/>
                    <a:gdLst>
                      <a:gd name="txL" fmla="*/ 0 w 280"/>
                      <a:gd name="txT" fmla="*/ 0 h 2088"/>
                      <a:gd name="txR" fmla="*/ 280 w 280"/>
                      <a:gd name="txB" fmla="*/ 2088 h 2088"/>
                    </a:gdLst>
                    <a:ahLst/>
                    <a:cxnLst>
                      <a:cxn ang="0">
                        <a:pos x="0" y="527"/>
                      </a:cxn>
                      <a:cxn ang="0">
                        <a:pos x="5" y="512"/>
                      </a:cxn>
                      <a:cxn ang="0">
                        <a:pos x="10" y="496"/>
                      </a:cxn>
                      <a:cxn ang="0">
                        <a:pos x="15" y="481"/>
                      </a:cxn>
                      <a:cxn ang="0">
                        <a:pos x="20" y="465"/>
                      </a:cxn>
                      <a:cxn ang="0">
                        <a:pos x="23" y="449"/>
                      </a:cxn>
                      <a:cxn ang="0">
                        <a:pos x="27" y="433"/>
                      </a:cxn>
                      <a:cxn ang="0">
                        <a:pos x="31" y="416"/>
                      </a:cxn>
                      <a:cxn ang="0">
                        <a:pos x="33" y="400"/>
                      </a:cxn>
                      <a:cxn ang="0">
                        <a:pos x="36" y="383"/>
                      </a:cxn>
                      <a:cxn ang="0">
                        <a:pos x="38" y="366"/>
                      </a:cxn>
                      <a:cxn ang="0">
                        <a:pos x="40" y="349"/>
                      </a:cxn>
                      <a:cxn ang="0">
                        <a:pos x="42" y="332"/>
                      </a:cxn>
                      <a:cxn ang="0">
                        <a:pos x="43" y="315"/>
                      </a:cxn>
                      <a:cxn ang="0">
                        <a:pos x="44" y="298"/>
                      </a:cxn>
                      <a:cxn ang="0">
                        <a:pos x="45" y="281"/>
                      </a:cxn>
                      <a:cxn ang="0">
                        <a:pos x="45" y="264"/>
                      </a:cxn>
                      <a:cxn ang="0">
                        <a:pos x="45" y="246"/>
                      </a:cxn>
                      <a:cxn ang="0">
                        <a:pos x="44" y="229"/>
                      </a:cxn>
                      <a:cxn ang="0">
                        <a:pos x="43" y="212"/>
                      </a:cxn>
                      <a:cxn ang="0">
                        <a:pos x="42" y="195"/>
                      </a:cxn>
                      <a:cxn ang="0">
                        <a:pos x="40" y="177"/>
                      </a:cxn>
                      <a:cxn ang="0">
                        <a:pos x="38" y="161"/>
                      </a:cxn>
                      <a:cxn ang="0">
                        <a:pos x="36" y="144"/>
                      </a:cxn>
                      <a:cxn ang="0">
                        <a:pos x="33" y="127"/>
                      </a:cxn>
                      <a:cxn ang="0">
                        <a:pos x="31" y="110"/>
                      </a:cxn>
                      <a:cxn ang="0">
                        <a:pos x="27" y="94"/>
                      </a:cxn>
                      <a:cxn ang="0">
                        <a:pos x="23" y="78"/>
                      </a:cxn>
                      <a:cxn ang="0">
                        <a:pos x="20" y="62"/>
                      </a:cxn>
                      <a:cxn ang="0">
                        <a:pos x="15" y="46"/>
                      </a:cxn>
                      <a:cxn ang="0">
                        <a:pos x="10" y="30"/>
                      </a:cxn>
                      <a:cxn ang="0">
                        <a:pos x="5" y="15"/>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27" name="Line 95"/>
                  <p:cNvSpPr>
                    <a:spLocks noChangeAspect="1"/>
                  </p:cNvSpPr>
                  <p:nvPr/>
                </p:nvSpPr>
                <p:spPr>
                  <a:xfrm>
                    <a:off x="2677" y="2804"/>
                    <a:ext cx="0" cy="1"/>
                  </a:xfrm>
                  <a:prstGeom prst="line">
                    <a:avLst/>
                  </a:prstGeom>
                  <a:ln w="0" cap="flat" cmpd="sng">
                    <a:solidFill>
                      <a:srgbClr val="990000"/>
                    </a:solidFill>
                    <a:prstDash val="solid"/>
                    <a:headEnd type="none" w="med" len="med"/>
                    <a:tailEnd type="none" w="med" len="med"/>
                  </a:ln>
                </p:spPr>
              </p:sp>
              <p:sp>
                <p:nvSpPr>
                  <p:cNvPr id="20528" name="Rectangle 96"/>
                  <p:cNvSpPr>
                    <a:spLocks noChangeAspect="1"/>
                  </p:cNvSpPr>
                  <p:nvPr/>
                </p:nvSpPr>
                <p:spPr>
                  <a:xfrm>
                    <a:off x="2023" y="1753"/>
                    <a:ext cx="654" cy="9"/>
                  </a:xfrm>
                  <a:prstGeom prst="rect">
                    <a:avLst/>
                  </a:prstGeom>
                  <a:solidFill>
                    <a:schemeClr val="bg1"/>
                  </a:solidFill>
                  <a:ln w="19050" cap="flat" cmpd="sng">
                    <a:solidFill>
                      <a:srgbClr val="99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0529" name="Line 97"/>
                  <p:cNvSpPr>
                    <a:spLocks noChangeAspect="1"/>
                  </p:cNvSpPr>
                  <p:nvPr/>
                </p:nvSpPr>
                <p:spPr>
                  <a:xfrm flipH="1" flipV="1">
                    <a:off x="2642" y="2145"/>
                    <a:ext cx="51" cy="80"/>
                  </a:xfrm>
                  <a:prstGeom prst="line">
                    <a:avLst/>
                  </a:prstGeom>
                  <a:ln w="9525" cap="flat" cmpd="sng">
                    <a:solidFill>
                      <a:srgbClr val="990000"/>
                    </a:solidFill>
                    <a:prstDash val="solid"/>
                    <a:headEnd type="none" w="med" len="med"/>
                    <a:tailEnd type="none" w="med" len="med"/>
                  </a:ln>
                </p:spPr>
              </p:sp>
              <p:sp>
                <p:nvSpPr>
                  <p:cNvPr id="20530" name="Line 98"/>
                  <p:cNvSpPr>
                    <a:spLocks noChangeAspect="1"/>
                  </p:cNvSpPr>
                  <p:nvPr/>
                </p:nvSpPr>
                <p:spPr>
                  <a:xfrm flipH="1" flipV="1">
                    <a:off x="2631" y="1982"/>
                    <a:ext cx="85" cy="131"/>
                  </a:xfrm>
                  <a:prstGeom prst="line">
                    <a:avLst/>
                  </a:prstGeom>
                  <a:ln w="9525" cap="flat" cmpd="sng">
                    <a:solidFill>
                      <a:srgbClr val="990000"/>
                    </a:solidFill>
                    <a:prstDash val="solid"/>
                    <a:headEnd type="none" w="med" len="med"/>
                    <a:tailEnd type="none" w="med" len="med"/>
                  </a:ln>
                </p:spPr>
              </p:sp>
              <p:sp>
                <p:nvSpPr>
                  <p:cNvPr id="20531" name="Freeform 99"/>
                  <p:cNvSpPr>
                    <a:spLocks noChangeAspect="1"/>
                  </p:cNvSpPr>
                  <p:nvPr/>
                </p:nvSpPr>
                <p:spPr>
                  <a:xfrm>
                    <a:off x="2647" y="1860"/>
                    <a:ext cx="73" cy="115"/>
                  </a:xfrm>
                  <a:custGeom>
                    <a:avLst/>
                    <a:gdLst>
                      <a:gd name="txL" fmla="*/ 0 w 885"/>
                      <a:gd name="txT" fmla="*/ 0 h 885"/>
                      <a:gd name="txR" fmla="*/ 885 w 885"/>
                      <a:gd name="txB" fmla="*/ 885 h 885"/>
                    </a:gdLst>
                    <a:ahLst/>
                    <a:cxnLst>
                      <a:cxn ang="0">
                        <a:pos x="73" y="115"/>
                      </a:cxn>
                      <a:cxn ang="0">
                        <a:pos x="35" y="55"/>
                      </a:cxn>
                      <a:cxn ang="0">
                        <a:pos x="0" y="0"/>
                      </a:cxn>
                    </a:cxnLst>
                    <a:rect l="txL" t="txT" r="txR" b="txB"/>
                    <a:pathLst>
                      <a:path w="885" h="885">
                        <a:moveTo>
                          <a:pt x="885" y="885"/>
                        </a:moveTo>
                        <a:lnTo>
                          <a:pt x="426" y="426"/>
                        </a:lnTo>
                        <a:lnTo>
                          <a:pt x="0" y="0"/>
                        </a:lnTo>
                      </a:path>
                    </a:pathLst>
                  </a:custGeom>
                  <a:solidFill>
                    <a:schemeClr val="bg1">
                      <a:alpha val="100000"/>
                    </a:schemeClr>
                  </a:solidFill>
                  <a:ln w="9525"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32" name="Freeform 100"/>
                  <p:cNvSpPr>
                    <a:spLocks noChangeAspect="1"/>
                  </p:cNvSpPr>
                  <p:nvPr/>
                </p:nvSpPr>
                <p:spPr>
                  <a:xfrm>
                    <a:off x="2672" y="1752"/>
                    <a:ext cx="10" cy="16"/>
                  </a:xfrm>
                  <a:custGeom>
                    <a:avLst/>
                    <a:gdLst>
                      <a:gd name="txL" fmla="*/ 0 w 66"/>
                      <a:gd name="txT" fmla="*/ 0 h 65"/>
                      <a:gd name="txR" fmla="*/ 66 w 66"/>
                      <a:gd name="txB" fmla="*/ 65 h 65"/>
                    </a:gdLst>
                    <a:ahLst/>
                    <a:cxnLst>
                      <a:cxn ang="0">
                        <a:pos x="10" y="16"/>
                      </a:cxn>
                      <a:cxn ang="0">
                        <a:pos x="3" y="4"/>
                      </a:cxn>
                      <a:cxn ang="0">
                        <a:pos x="0" y="0"/>
                      </a:cxn>
                    </a:cxnLst>
                    <a:rect l="txL" t="txT" r="txR" b="txB"/>
                    <a:pathLst>
                      <a:path w="66" h="65">
                        <a:moveTo>
                          <a:pt x="66" y="65"/>
                        </a:moveTo>
                        <a:lnTo>
                          <a:pt x="18" y="18"/>
                        </a:lnTo>
                        <a:lnTo>
                          <a:pt x="0" y="0"/>
                        </a:lnTo>
                      </a:path>
                    </a:pathLst>
                  </a:custGeom>
                  <a:solidFill>
                    <a:schemeClr val="bg1">
                      <a:alpha val="100000"/>
                    </a:schemeClr>
                  </a:solidFill>
                  <a:ln w="0" cap="flat" cmpd="sng">
                    <a:solidFill>
                      <a:srgbClr val="990000">
                        <a:alpha val="100000"/>
                      </a:srgbClr>
                    </a:solidFill>
                    <a:prstDash val="solid"/>
                    <a:round/>
                    <a:headEnd type="none" w="med" len="med"/>
                    <a:tailEnd type="none" w="med" len="med"/>
                  </a:ln>
                </p:spPr>
                <p:txBody>
                  <a:bodyPr/>
                  <a:lstStyle/>
                  <a:p>
                    <a:endParaRPr lang="zh-CN" altLang="en-US"/>
                  </a:p>
                </p:txBody>
              </p:sp>
              <p:sp>
                <p:nvSpPr>
                  <p:cNvPr id="20533" name="Line 101"/>
                  <p:cNvSpPr>
                    <a:spLocks noChangeAspect="1"/>
                  </p:cNvSpPr>
                  <p:nvPr/>
                </p:nvSpPr>
                <p:spPr>
                  <a:xfrm>
                    <a:off x="2019" y="2805"/>
                    <a:ext cx="655" cy="0"/>
                  </a:xfrm>
                  <a:prstGeom prst="line">
                    <a:avLst/>
                  </a:prstGeom>
                  <a:ln w="28575" cap="flat" cmpd="sng">
                    <a:solidFill>
                      <a:srgbClr val="990000"/>
                    </a:solidFill>
                    <a:prstDash val="solid"/>
                    <a:headEnd type="none" w="sm" len="med"/>
                    <a:tailEnd type="none" w="sm" len="med"/>
                  </a:ln>
                </p:spPr>
              </p:sp>
            </p:grpSp>
            <p:sp>
              <p:nvSpPr>
                <p:cNvPr id="20518" name="Line 102"/>
                <p:cNvSpPr>
                  <a:spLocks noChangeAspect="1"/>
                </p:cNvSpPr>
                <p:nvPr/>
              </p:nvSpPr>
              <p:spPr>
                <a:xfrm>
                  <a:off x="1059" y="1798"/>
                  <a:ext cx="0" cy="836"/>
                </a:xfrm>
                <a:prstGeom prst="line">
                  <a:avLst/>
                </a:prstGeom>
                <a:ln w="9525" cap="flat" cmpd="sng">
                  <a:solidFill>
                    <a:srgbClr val="0000FF"/>
                  </a:solidFill>
                  <a:prstDash val="solid"/>
                  <a:headEnd type="triangle" w="med" len="med"/>
                  <a:tailEnd type="triangle" w="med" len="med"/>
                </a:ln>
              </p:spPr>
            </p:sp>
            <p:grpSp>
              <p:nvGrpSpPr>
                <p:cNvPr id="20519" name="Group 103"/>
                <p:cNvGrpSpPr>
                  <a:grpSpLocks noChangeAspect="1"/>
                </p:cNvGrpSpPr>
                <p:nvPr/>
              </p:nvGrpSpPr>
              <p:grpSpPr>
                <a:xfrm rot="-5400000">
                  <a:off x="623" y="2030"/>
                  <a:ext cx="618" cy="326"/>
                  <a:chOff x="1748" y="2841"/>
                  <a:chExt cx="771" cy="407"/>
                </a:xfrm>
              </p:grpSpPr>
              <p:sp>
                <p:nvSpPr>
                  <p:cNvPr id="20520" name="Text Box 104"/>
                  <p:cNvSpPr txBox="1">
                    <a:spLocks noChangeAspect="1"/>
                  </p:cNvSpPr>
                  <p:nvPr/>
                </p:nvSpPr>
                <p:spPr>
                  <a:xfrm>
                    <a:off x="1748" y="2931"/>
                    <a:ext cx="681" cy="24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φ18</a:t>
                    </a:r>
                  </a:p>
                </p:txBody>
              </p:sp>
              <p:sp>
                <p:nvSpPr>
                  <p:cNvPr id="20521" name="Text Box 105"/>
                  <p:cNvSpPr txBox="1">
                    <a:spLocks noChangeAspect="1"/>
                  </p:cNvSpPr>
                  <p:nvPr/>
                </p:nvSpPr>
                <p:spPr>
                  <a:xfrm>
                    <a:off x="2110" y="2841"/>
                    <a:ext cx="409" cy="407"/>
                  </a:xfrm>
                  <a:prstGeom prst="rect">
                    <a:avLst/>
                  </a:prstGeom>
                  <a:noFill/>
                  <a:ln w="9525">
                    <a:noFill/>
                  </a:ln>
                </p:spPr>
                <p:txBody>
                  <a:bodyPr>
                    <a:spAutoFit/>
                  </a:bodyPr>
                  <a:lstStyle/>
                  <a:p>
                    <a:pPr algn="l"/>
                    <a:r>
                      <a:rPr lang="en-US" altLang="zh-CN" sz="1400" b="0" i="0" dirty="0">
                        <a:latin typeface="Arial" panose="020B0604020202020204" pitchFamily="34" charset="0"/>
                        <a:ea typeface="宋体" panose="02010600030101010101" pitchFamily="2" charset="-122"/>
                      </a:rPr>
                      <a:t>H7</a:t>
                    </a:r>
                  </a:p>
                  <a:p>
                    <a:pPr algn="l"/>
                    <a:r>
                      <a:rPr lang="en-US" altLang="zh-CN" sz="1400" b="0" i="0" dirty="0">
                        <a:latin typeface="Arial" panose="020B0604020202020204" pitchFamily="34" charset="0"/>
                        <a:ea typeface="宋体" panose="02010600030101010101" pitchFamily="2" charset="-122"/>
                      </a:rPr>
                      <a:t>f6</a:t>
                    </a:r>
                  </a:p>
                </p:txBody>
              </p:sp>
              <p:sp>
                <p:nvSpPr>
                  <p:cNvPr id="20522" name="Line 106"/>
                  <p:cNvSpPr>
                    <a:spLocks noChangeAspect="1"/>
                  </p:cNvSpPr>
                  <p:nvPr/>
                </p:nvSpPr>
                <p:spPr>
                  <a:xfrm>
                    <a:off x="2109" y="3031"/>
                    <a:ext cx="272" cy="0"/>
                  </a:xfrm>
                  <a:prstGeom prst="line">
                    <a:avLst/>
                  </a:prstGeom>
                  <a:ln w="9525" cap="flat" cmpd="sng">
                    <a:solidFill>
                      <a:schemeClr val="tx1"/>
                    </a:solidFill>
                    <a:prstDash val="solid"/>
                    <a:headEnd type="none" w="sm" len="med"/>
                    <a:tailEnd type="none" w="sm" len="med"/>
                  </a:ln>
                </p:spPr>
              </p:sp>
            </p:grpSp>
          </p:grpSp>
          <p:grpSp>
            <p:nvGrpSpPr>
              <p:cNvPr id="20506" name="Group 107"/>
              <p:cNvGrpSpPr/>
              <p:nvPr/>
            </p:nvGrpSpPr>
            <p:grpSpPr>
              <a:xfrm>
                <a:off x="666" y="1344"/>
                <a:ext cx="856" cy="1867"/>
                <a:chOff x="1882" y="1298"/>
                <a:chExt cx="856" cy="1867"/>
              </a:xfrm>
            </p:grpSpPr>
            <p:sp>
              <p:nvSpPr>
                <p:cNvPr id="20507" name="Rectangle 108" descr="浅色上对角线"/>
                <p:cNvSpPr/>
                <p:nvPr/>
              </p:nvSpPr>
              <p:spPr>
                <a:xfrm>
                  <a:off x="1882" y="1484"/>
                  <a:ext cx="635" cy="276"/>
                </a:xfrm>
                <a:prstGeom prst="rect">
                  <a:avLst/>
                </a:prstGeom>
                <a:pattFill prst="ltUpDiag">
                  <a:fgClr>
                    <a:schemeClr val="tx2"/>
                  </a:fgClr>
                  <a:bgClr>
                    <a:schemeClr val="bg1"/>
                  </a:bgClr>
                </a:pattFill>
                <a:ln w="28575"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08" name="Rectangle 109" descr="浅色上对角线"/>
                <p:cNvSpPr/>
                <p:nvPr/>
              </p:nvSpPr>
              <p:spPr>
                <a:xfrm>
                  <a:off x="1882" y="2593"/>
                  <a:ext cx="635" cy="276"/>
                </a:xfrm>
                <a:prstGeom prst="rect">
                  <a:avLst/>
                </a:prstGeom>
                <a:pattFill prst="ltUpDiag">
                  <a:fgClr>
                    <a:schemeClr val="tx2"/>
                  </a:fgClr>
                  <a:bgClr>
                    <a:schemeClr val="bg1"/>
                  </a:bgClr>
                </a:pattFill>
                <a:ln w="28575" cap="flat" cmpd="sng">
                  <a:solidFill>
                    <a:schemeClr val="tx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09" name="Rectangle 110" descr="浅色下对角线"/>
                <p:cNvSpPr/>
                <p:nvPr/>
              </p:nvSpPr>
              <p:spPr>
                <a:xfrm>
                  <a:off x="2245" y="1298"/>
                  <a:ext cx="272" cy="318"/>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0" name="Rectangle 111" descr="浅色下对角线"/>
                <p:cNvSpPr/>
                <p:nvPr/>
              </p:nvSpPr>
              <p:spPr>
                <a:xfrm>
                  <a:off x="2245" y="2745"/>
                  <a:ext cx="272" cy="318"/>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1" name="Rectangle 112" descr="浅色下对角线"/>
                <p:cNvSpPr/>
                <p:nvPr/>
              </p:nvSpPr>
              <p:spPr>
                <a:xfrm>
                  <a:off x="2018" y="2992"/>
                  <a:ext cx="681" cy="136"/>
                </a:xfrm>
                <a:prstGeom prst="rect">
                  <a:avLst/>
                </a:prstGeom>
                <a:pattFill prst="ltDnDiag">
                  <a:fgClr>
                    <a:srgbClr val="0000FF"/>
                  </a:fgClr>
                  <a:bgClr>
                    <a:schemeClr val="bg1"/>
                  </a:bgClr>
                </a:patt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2" name="Rectangle 113" descr="浅色下对角线"/>
                <p:cNvSpPr/>
                <p:nvPr/>
              </p:nvSpPr>
              <p:spPr>
                <a:xfrm>
                  <a:off x="2253" y="2959"/>
                  <a:ext cx="254" cy="45"/>
                </a:xfrm>
                <a:prstGeom prst="rect">
                  <a:avLst/>
                </a:prstGeom>
                <a:pattFill prst="ltDnDiag">
                  <a:fgClr>
                    <a:srgbClr val="0000FF"/>
                  </a:fgClr>
                  <a:bgClr>
                    <a:schemeClr val="bg1"/>
                  </a:bgClr>
                </a:pattFill>
                <a:ln w="9525" cap="flat" cmpd="sng">
                  <a:pattFill prst="ltDnDiag">
                    <a:fgClr>
                      <a:srgbClr val="990000"/>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3" name="Rectangle 114"/>
                <p:cNvSpPr/>
                <p:nvPr/>
              </p:nvSpPr>
              <p:spPr>
                <a:xfrm>
                  <a:off x="2693" y="2959"/>
                  <a:ext cx="45" cy="18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4" name="Freeform 115"/>
                <p:cNvSpPr/>
                <p:nvPr/>
              </p:nvSpPr>
              <p:spPr>
                <a:xfrm>
                  <a:off x="2683" y="2992"/>
                  <a:ext cx="15" cy="141"/>
                </a:xfrm>
                <a:custGeom>
                  <a:avLst/>
                  <a:gdLst>
                    <a:gd name="txL" fmla="*/ 0 w 15"/>
                    <a:gd name="txT" fmla="*/ 0 h 141"/>
                    <a:gd name="txR" fmla="*/ 15 w 15"/>
                    <a:gd name="txB" fmla="*/ 141 h 141"/>
                  </a:gdLst>
                  <a:ahLst/>
                  <a:cxnLst>
                    <a:cxn ang="0">
                      <a:pos x="0" y="0"/>
                    </a:cxn>
                    <a:cxn ang="0">
                      <a:pos x="12" y="16"/>
                    </a:cxn>
                    <a:cxn ang="0">
                      <a:pos x="4" y="81"/>
                    </a:cxn>
                    <a:cxn ang="0">
                      <a:pos x="0" y="96"/>
                    </a:cxn>
                    <a:cxn ang="0">
                      <a:pos x="0" y="126"/>
                    </a:cxn>
                    <a:cxn ang="0">
                      <a:pos x="1" y="141"/>
                    </a:cxn>
                  </a:cxnLst>
                  <a:rect l="txL" t="txT" r="txR" b="txB"/>
                  <a:pathLst>
                    <a:path w="15" h="141">
                      <a:moveTo>
                        <a:pt x="0" y="0"/>
                      </a:moveTo>
                      <a:cubicBezTo>
                        <a:pt x="6" y="4"/>
                        <a:pt x="9" y="10"/>
                        <a:pt x="12" y="16"/>
                      </a:cubicBezTo>
                      <a:cubicBezTo>
                        <a:pt x="15" y="41"/>
                        <a:pt x="13" y="60"/>
                        <a:pt x="4" y="81"/>
                      </a:cubicBezTo>
                      <a:cubicBezTo>
                        <a:pt x="3" y="86"/>
                        <a:pt x="1" y="91"/>
                        <a:pt x="0" y="96"/>
                      </a:cubicBezTo>
                      <a:cubicBezTo>
                        <a:pt x="2" y="124"/>
                        <a:pt x="0" y="89"/>
                        <a:pt x="0" y="126"/>
                      </a:cubicBezTo>
                      <a:cubicBezTo>
                        <a:pt x="0" y="131"/>
                        <a:pt x="1" y="141"/>
                        <a:pt x="1" y="141"/>
                      </a:cubicBezTo>
                    </a:path>
                  </a:pathLst>
                </a:custGeom>
                <a:noFill/>
                <a:ln w="9525" cap="flat" cmpd="sng">
                  <a:solidFill>
                    <a:srgbClr val="990000">
                      <a:alpha val="100000"/>
                    </a:srgbClr>
                  </a:solidFill>
                  <a:prstDash val="solid"/>
                  <a:round/>
                  <a:headEnd type="none" w="sm" len="med"/>
                  <a:tailEnd type="none" w="sm" len="med"/>
                </a:ln>
              </p:spPr>
              <p:txBody>
                <a:bodyPr/>
                <a:lstStyle/>
                <a:p>
                  <a:endParaRPr lang="zh-CN" altLang="en-US"/>
                </a:p>
              </p:txBody>
            </p:sp>
            <p:sp>
              <p:nvSpPr>
                <p:cNvPr id="20515" name="Rectangle 116"/>
                <p:cNvSpPr/>
                <p:nvPr/>
              </p:nvSpPr>
              <p:spPr>
                <a:xfrm>
                  <a:off x="1983" y="2983"/>
                  <a:ext cx="45" cy="182"/>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0516" name="Freeform 117"/>
                <p:cNvSpPr/>
                <p:nvPr/>
              </p:nvSpPr>
              <p:spPr>
                <a:xfrm>
                  <a:off x="2030" y="2992"/>
                  <a:ext cx="15" cy="141"/>
                </a:xfrm>
                <a:custGeom>
                  <a:avLst/>
                  <a:gdLst>
                    <a:gd name="txL" fmla="*/ 0 w 15"/>
                    <a:gd name="txT" fmla="*/ 0 h 141"/>
                    <a:gd name="txR" fmla="*/ 15 w 15"/>
                    <a:gd name="txB" fmla="*/ 141 h 141"/>
                  </a:gdLst>
                  <a:ahLst/>
                  <a:cxnLst>
                    <a:cxn ang="0">
                      <a:pos x="0" y="0"/>
                    </a:cxn>
                    <a:cxn ang="0">
                      <a:pos x="12" y="16"/>
                    </a:cxn>
                    <a:cxn ang="0">
                      <a:pos x="4" y="81"/>
                    </a:cxn>
                    <a:cxn ang="0">
                      <a:pos x="0" y="96"/>
                    </a:cxn>
                    <a:cxn ang="0">
                      <a:pos x="0" y="126"/>
                    </a:cxn>
                    <a:cxn ang="0">
                      <a:pos x="1" y="141"/>
                    </a:cxn>
                  </a:cxnLst>
                  <a:rect l="txL" t="txT" r="txR" b="txB"/>
                  <a:pathLst>
                    <a:path w="15" h="141">
                      <a:moveTo>
                        <a:pt x="0" y="0"/>
                      </a:moveTo>
                      <a:cubicBezTo>
                        <a:pt x="6" y="4"/>
                        <a:pt x="9" y="10"/>
                        <a:pt x="12" y="16"/>
                      </a:cubicBezTo>
                      <a:cubicBezTo>
                        <a:pt x="15" y="41"/>
                        <a:pt x="13" y="60"/>
                        <a:pt x="4" y="81"/>
                      </a:cubicBezTo>
                      <a:cubicBezTo>
                        <a:pt x="3" y="86"/>
                        <a:pt x="1" y="91"/>
                        <a:pt x="0" y="96"/>
                      </a:cubicBezTo>
                      <a:cubicBezTo>
                        <a:pt x="2" y="124"/>
                        <a:pt x="0" y="89"/>
                        <a:pt x="0" y="126"/>
                      </a:cubicBezTo>
                      <a:cubicBezTo>
                        <a:pt x="0" y="131"/>
                        <a:pt x="1" y="141"/>
                        <a:pt x="1" y="141"/>
                      </a:cubicBezTo>
                    </a:path>
                  </a:pathLst>
                </a:custGeom>
                <a:noFill/>
                <a:ln w="9525" cap="flat" cmpd="sng">
                  <a:solidFill>
                    <a:srgbClr val="990000">
                      <a:alpha val="100000"/>
                    </a:srgbClr>
                  </a:solidFill>
                  <a:prstDash val="solid"/>
                  <a:round/>
                  <a:headEnd type="none" w="sm" len="med"/>
                  <a:tailEnd type="none" w="sm" len="med"/>
                </a:ln>
              </p:spPr>
              <p:txBody>
                <a:bodyPr/>
                <a:lstStyle/>
                <a:p>
                  <a:endParaRPr lang="zh-CN" altLang="en-US"/>
                </a:p>
              </p:txBody>
            </p:sp>
          </p:grpSp>
        </p:grpSp>
        <p:sp>
          <p:nvSpPr>
            <p:cNvPr id="20495" name="Text Box 118"/>
            <p:cNvSpPr txBox="1"/>
            <p:nvPr/>
          </p:nvSpPr>
          <p:spPr>
            <a:xfrm>
              <a:off x="521" y="1933"/>
              <a:ext cx="272" cy="231"/>
            </a:xfrm>
            <a:prstGeom prst="rect">
              <a:avLst/>
            </a:prstGeom>
            <a:noFill/>
            <a:ln w="9525">
              <a:noFill/>
            </a:ln>
          </p:spPr>
          <p:txBody>
            <a:bodyPr>
              <a:spAutoFit/>
            </a:bodyPr>
            <a:lstStyle/>
            <a:p>
              <a:pPr algn="l">
                <a:spcBef>
                  <a:spcPct val="50000"/>
                </a:spcBef>
              </a:pPr>
              <a:r>
                <a:rPr lang="zh-CN" altLang="en-US" sz="1800" i="0" dirty="0">
                  <a:solidFill>
                    <a:srgbClr val="990000"/>
                  </a:solidFill>
                  <a:latin typeface="Arial" panose="020B0604020202020204" pitchFamily="34" charset="0"/>
                  <a:ea typeface="宋体" panose="02010600030101010101" pitchFamily="2" charset="-122"/>
                </a:rPr>
                <a:t>轴</a:t>
              </a:r>
            </a:p>
          </p:txBody>
        </p:sp>
        <p:sp>
          <p:nvSpPr>
            <p:cNvPr id="20496" name="Text Box 119"/>
            <p:cNvSpPr txBox="1"/>
            <p:nvPr/>
          </p:nvSpPr>
          <p:spPr>
            <a:xfrm>
              <a:off x="249" y="1434"/>
              <a:ext cx="408" cy="231"/>
            </a:xfrm>
            <a:prstGeom prst="rect">
              <a:avLst/>
            </a:prstGeom>
            <a:noFill/>
            <a:ln w="9525">
              <a:noFill/>
            </a:ln>
          </p:spPr>
          <p:txBody>
            <a:bodyPr>
              <a:spAutoFit/>
            </a:bodyPr>
            <a:lstStyle/>
            <a:p>
              <a:pPr algn="l">
                <a:spcBef>
                  <a:spcPct val="50000"/>
                </a:spcBef>
              </a:pPr>
              <a:r>
                <a:rPr lang="zh-CN" altLang="en-US" sz="1800" i="0" dirty="0">
                  <a:solidFill>
                    <a:schemeClr val="tx2"/>
                  </a:solidFill>
                  <a:latin typeface="Arial" panose="020B0604020202020204" pitchFamily="34" charset="0"/>
                  <a:ea typeface="宋体" panose="02010600030101010101" pitchFamily="2" charset="-122"/>
                </a:rPr>
                <a:t>轴套</a:t>
              </a:r>
            </a:p>
          </p:txBody>
        </p:sp>
        <p:sp>
          <p:nvSpPr>
            <p:cNvPr id="20497" name="Text Box 120"/>
            <p:cNvSpPr txBox="1"/>
            <p:nvPr/>
          </p:nvSpPr>
          <p:spPr>
            <a:xfrm>
              <a:off x="1383" y="1389"/>
              <a:ext cx="408" cy="231"/>
            </a:xfrm>
            <a:prstGeom prst="rect">
              <a:avLst/>
            </a:prstGeom>
            <a:noFill/>
            <a:ln w="9525">
              <a:noFill/>
            </a:ln>
          </p:spPr>
          <p:txBody>
            <a:bodyPr>
              <a:spAutoFit/>
            </a:bodyPr>
            <a:lstStyle/>
            <a:p>
              <a:pPr algn="l">
                <a:spcBef>
                  <a:spcPct val="50000"/>
                </a:spcBef>
              </a:pPr>
              <a:r>
                <a:rPr lang="zh-CN" altLang="en-US" sz="1800" i="0" dirty="0">
                  <a:solidFill>
                    <a:srgbClr val="0000FF"/>
                  </a:solidFill>
                  <a:latin typeface="Arial" panose="020B0604020202020204" pitchFamily="34" charset="0"/>
                  <a:ea typeface="宋体" panose="02010600030101010101" pitchFamily="2" charset="-122"/>
                </a:rPr>
                <a:t>轴座</a:t>
              </a:r>
            </a:p>
          </p:txBody>
        </p:sp>
        <p:sp>
          <p:nvSpPr>
            <p:cNvPr id="20498" name="Line 121"/>
            <p:cNvSpPr/>
            <p:nvPr/>
          </p:nvSpPr>
          <p:spPr>
            <a:xfrm>
              <a:off x="1247" y="1661"/>
              <a:ext cx="590" cy="0"/>
            </a:xfrm>
            <a:prstGeom prst="line">
              <a:avLst/>
            </a:prstGeom>
            <a:ln w="9525" cap="flat" cmpd="sng">
              <a:solidFill>
                <a:schemeClr val="tx1"/>
              </a:solidFill>
              <a:prstDash val="solid"/>
              <a:headEnd type="none" w="sm" len="med"/>
              <a:tailEnd type="none" w="sm" len="med"/>
            </a:ln>
          </p:spPr>
        </p:sp>
        <p:sp>
          <p:nvSpPr>
            <p:cNvPr id="20499" name="Line 122"/>
            <p:cNvSpPr/>
            <p:nvPr/>
          </p:nvSpPr>
          <p:spPr>
            <a:xfrm>
              <a:off x="1278" y="2791"/>
              <a:ext cx="590" cy="0"/>
            </a:xfrm>
            <a:prstGeom prst="line">
              <a:avLst/>
            </a:prstGeom>
            <a:ln w="9525" cap="flat" cmpd="sng">
              <a:solidFill>
                <a:schemeClr val="tx1"/>
              </a:solidFill>
              <a:prstDash val="solid"/>
              <a:headEnd type="none" w="sm" len="med"/>
              <a:tailEnd type="none" w="sm" len="med"/>
            </a:ln>
          </p:spPr>
        </p:sp>
        <p:sp>
          <p:nvSpPr>
            <p:cNvPr id="20500" name="Line 123"/>
            <p:cNvSpPr/>
            <p:nvPr/>
          </p:nvSpPr>
          <p:spPr>
            <a:xfrm>
              <a:off x="1746" y="1661"/>
              <a:ext cx="0" cy="1134"/>
            </a:xfrm>
            <a:prstGeom prst="line">
              <a:avLst/>
            </a:prstGeom>
            <a:ln w="9525" cap="flat" cmpd="sng">
              <a:solidFill>
                <a:schemeClr val="tx1"/>
              </a:solidFill>
              <a:prstDash val="solid"/>
              <a:headEnd type="triangle" w="med" len="med"/>
              <a:tailEnd type="triangle" w="med" len="med"/>
            </a:ln>
          </p:spPr>
        </p:sp>
        <p:grpSp>
          <p:nvGrpSpPr>
            <p:cNvPr id="20501" name="Group 124"/>
            <p:cNvGrpSpPr>
              <a:grpSpLocks noChangeAspect="1"/>
            </p:cNvGrpSpPr>
            <p:nvPr/>
          </p:nvGrpSpPr>
          <p:grpSpPr>
            <a:xfrm rot="-5400000">
              <a:off x="1328" y="2079"/>
              <a:ext cx="618" cy="326"/>
              <a:chOff x="1748" y="2841"/>
              <a:chExt cx="771" cy="407"/>
            </a:xfrm>
          </p:grpSpPr>
          <p:sp>
            <p:nvSpPr>
              <p:cNvPr id="20502" name="Text Box 125"/>
              <p:cNvSpPr txBox="1">
                <a:spLocks noChangeAspect="1"/>
              </p:cNvSpPr>
              <p:nvPr/>
            </p:nvSpPr>
            <p:spPr>
              <a:xfrm>
                <a:off x="1748" y="2931"/>
                <a:ext cx="681" cy="240"/>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φ26</a:t>
                </a:r>
              </a:p>
            </p:txBody>
          </p:sp>
          <p:sp>
            <p:nvSpPr>
              <p:cNvPr id="20503" name="Text Box 126"/>
              <p:cNvSpPr txBox="1">
                <a:spLocks noChangeAspect="1"/>
              </p:cNvSpPr>
              <p:nvPr/>
            </p:nvSpPr>
            <p:spPr>
              <a:xfrm>
                <a:off x="2110" y="2841"/>
                <a:ext cx="409" cy="407"/>
              </a:xfrm>
              <a:prstGeom prst="rect">
                <a:avLst/>
              </a:prstGeom>
              <a:noFill/>
              <a:ln w="9525">
                <a:noFill/>
              </a:ln>
            </p:spPr>
            <p:txBody>
              <a:bodyPr>
                <a:spAutoFit/>
              </a:bodyPr>
              <a:lstStyle/>
              <a:p>
                <a:pPr algn="l"/>
                <a:r>
                  <a:rPr lang="en-US" altLang="zh-CN" sz="1400" b="0" i="0" dirty="0">
                    <a:latin typeface="Arial" panose="020B0604020202020204" pitchFamily="34" charset="0"/>
                    <a:ea typeface="宋体" panose="02010600030101010101" pitchFamily="2" charset="-122"/>
                  </a:rPr>
                  <a:t>H7</a:t>
                </a:r>
              </a:p>
              <a:p>
                <a:pPr algn="l"/>
                <a:r>
                  <a:rPr lang="en-US" altLang="zh-CN" sz="1400" b="0" i="0" dirty="0">
                    <a:latin typeface="Arial" panose="020B0604020202020204" pitchFamily="34" charset="0"/>
                    <a:ea typeface="宋体" panose="02010600030101010101" pitchFamily="2" charset="-122"/>
                  </a:rPr>
                  <a:t>n6</a:t>
                </a:r>
              </a:p>
            </p:txBody>
          </p:sp>
          <p:sp>
            <p:nvSpPr>
              <p:cNvPr id="20504" name="Line 127"/>
              <p:cNvSpPr>
                <a:spLocks noChangeAspect="1"/>
              </p:cNvSpPr>
              <p:nvPr/>
            </p:nvSpPr>
            <p:spPr>
              <a:xfrm>
                <a:off x="2109" y="3031"/>
                <a:ext cx="272" cy="0"/>
              </a:xfrm>
              <a:prstGeom prst="line">
                <a:avLst/>
              </a:prstGeom>
              <a:ln w="9525" cap="flat" cmpd="sng">
                <a:solidFill>
                  <a:schemeClr val="tx1"/>
                </a:solidFill>
                <a:prstDash val="solid"/>
                <a:headEnd type="none" w="sm" len="med"/>
                <a:tailEnd type="none" w="sm" len="med"/>
              </a:ln>
            </p:spPr>
          </p:sp>
        </p:grpSp>
      </p:grpSp>
      <p:sp>
        <p:nvSpPr>
          <p:cNvPr id="552064" name="AutoShape 128"/>
          <p:cNvSpPr/>
          <p:nvPr/>
        </p:nvSpPr>
        <p:spPr>
          <a:xfrm>
            <a:off x="222250" y="5051425"/>
            <a:ext cx="3240088" cy="1287463"/>
          </a:xfrm>
          <a:prstGeom prst="wedgeRoundRectCallout">
            <a:avLst>
              <a:gd name="adj1" fmla="val -18792"/>
              <a:gd name="adj2" fmla="val -184648"/>
              <a:gd name="adj3" fmla="val 16667"/>
            </a:avLst>
          </a:prstGeom>
          <a:noFill/>
          <a:ln w="9525" cap="flat" cmpd="sng">
            <a:solidFill>
              <a:srgbClr val="FF0000"/>
            </a:solidFill>
            <a:prstDash val="solid"/>
            <a:miter/>
            <a:headEnd type="none" w="sm" len="med"/>
            <a:tailEnd type="none" w="sm" len="med"/>
          </a:ln>
        </p:spPr>
        <p:txBody>
          <a:bodyPr/>
          <a:lstStyle/>
          <a:p>
            <a:pPr algn="l"/>
            <a:r>
              <a:rPr lang="en-US" altLang="zh-CN" sz="1800" i="0" dirty="0">
                <a:latin typeface="仿宋_GB2312" pitchFamily="49" charset="-122"/>
                <a:ea typeface="仿宋_GB2312" pitchFamily="49" charset="-122"/>
              </a:rPr>
              <a:t>H7/f6</a:t>
            </a:r>
            <a:r>
              <a:rPr lang="zh-CN" altLang="en-US" sz="1800" i="0" dirty="0">
                <a:latin typeface="仿宋_GB2312" pitchFamily="49" charset="-122"/>
                <a:ea typeface="仿宋_GB2312" pitchFamily="49" charset="-122"/>
              </a:rPr>
              <a:t>表示基孔制配合，孔为公差等级</a:t>
            </a:r>
            <a:r>
              <a:rPr lang="en-US" altLang="zh-CN" sz="1800" i="0" dirty="0">
                <a:latin typeface="仿宋_GB2312" pitchFamily="49" charset="-122"/>
                <a:ea typeface="仿宋_GB2312" pitchFamily="49" charset="-122"/>
              </a:rPr>
              <a:t>7</a:t>
            </a:r>
            <a:r>
              <a:rPr lang="zh-CN" altLang="en-US" sz="1800" i="0" dirty="0">
                <a:latin typeface="仿宋_GB2312" pitchFamily="49" charset="-122"/>
                <a:ea typeface="仿宋_GB2312" pitchFamily="49" charset="-122"/>
              </a:rPr>
              <a:t>级的基准孔</a:t>
            </a:r>
            <a:r>
              <a:rPr lang="en-US" altLang="zh-CN" sz="1800" i="0" dirty="0">
                <a:latin typeface="仿宋_GB2312" pitchFamily="49" charset="-122"/>
                <a:ea typeface="仿宋_GB2312" pitchFamily="49" charset="-122"/>
              </a:rPr>
              <a:t>H</a:t>
            </a:r>
            <a:r>
              <a:rPr lang="zh-CN" altLang="en-US" sz="1800" i="0" dirty="0">
                <a:latin typeface="仿宋_GB2312" pitchFamily="49" charset="-122"/>
                <a:ea typeface="仿宋_GB2312" pitchFamily="49" charset="-122"/>
              </a:rPr>
              <a:t>，轴的基本偏差代号为</a:t>
            </a:r>
            <a:r>
              <a:rPr lang="en-US" altLang="zh-CN" sz="1800" i="0" dirty="0">
                <a:latin typeface="仿宋_GB2312" pitchFamily="49" charset="-122"/>
                <a:ea typeface="仿宋_GB2312" pitchFamily="49" charset="-122"/>
              </a:rPr>
              <a:t>f</a:t>
            </a:r>
            <a:r>
              <a:rPr lang="zh-CN" altLang="en-US" sz="1800" i="0" dirty="0">
                <a:latin typeface="仿宋_GB2312" pitchFamily="49" charset="-122"/>
                <a:ea typeface="仿宋_GB2312" pitchFamily="49" charset="-122"/>
              </a:rPr>
              <a:t>，公差等级为</a:t>
            </a:r>
            <a:r>
              <a:rPr lang="en-US" altLang="zh-CN" sz="1800" i="0" dirty="0">
                <a:latin typeface="仿宋_GB2312" pitchFamily="49" charset="-122"/>
                <a:ea typeface="仿宋_GB2312" pitchFamily="49" charset="-122"/>
              </a:rPr>
              <a:t>6</a:t>
            </a:r>
            <a:r>
              <a:rPr lang="zh-CN" altLang="en-US" sz="1800" i="0" dirty="0">
                <a:latin typeface="仿宋_GB2312" pitchFamily="49" charset="-122"/>
                <a:ea typeface="仿宋_GB2312" pitchFamily="49" charset="-122"/>
              </a:rPr>
              <a:t>级，间隙配合。</a:t>
            </a:r>
          </a:p>
        </p:txBody>
      </p:sp>
      <p:sp>
        <p:nvSpPr>
          <p:cNvPr id="20493" name="Rectangle 12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11.1.10 </a:t>
            </a:r>
            <a:r>
              <a:rPr lang="zh-CN" altLang="en-US" i="0" dirty="0">
                <a:solidFill>
                  <a:srgbClr val="000066"/>
                </a:solidFill>
                <a:latin typeface="仿宋_GB2312" pitchFamily="49" charset="-122"/>
                <a:ea typeface="仿宋_GB2312" pitchFamily="49" charset="-122"/>
              </a:rPr>
              <a:t>极限偏差值的应用及在机械图样上的标注举例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2064"/>
                                        </p:tgtEl>
                                        <p:attrNameLst>
                                          <p:attrName>style.visibility</p:attrName>
                                        </p:attrNameLst>
                                      </p:cBhvr>
                                      <p:to>
                                        <p:strVal val="visible"/>
                                      </p:to>
                                    </p:set>
                                    <p:animEffect transition="in" filter="blinds(horizontal)">
                                      <p:cBhvr>
                                        <p:cTn id="12" dur="500"/>
                                        <p:tgtEl>
                                          <p:spTgt spid="5520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2011"/>
                                        </p:tgtEl>
                                        <p:attrNameLst>
                                          <p:attrName>style.visibility</p:attrName>
                                        </p:attrNameLst>
                                      </p:cBhvr>
                                      <p:to>
                                        <p:strVal val="visible"/>
                                      </p:to>
                                    </p:set>
                                    <p:animEffect transition="in" filter="blinds(horizontal)">
                                      <p:cBhvr>
                                        <p:cTn id="17" dur="500"/>
                                        <p:tgtEl>
                                          <p:spTgt spid="55201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checkerboard(across)">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011" grpId="0" animBg="1"/>
      <p:bldP spid="55206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4D00542-6382-412A-A378-91E5AE10251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83"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18</a:t>
            </a:fld>
            <a:endParaRPr lang="en-US" altLang="zh-CN" sz="1400" b="0" i="0" dirty="0">
              <a:ea typeface="宋体" panose="02010600030101010101" pitchFamily="2" charset="-122"/>
            </a:endParaRPr>
          </a:p>
        </p:txBody>
      </p:sp>
      <p:grpSp>
        <p:nvGrpSpPr>
          <p:cNvPr id="21509" name="Group 2"/>
          <p:cNvGrpSpPr/>
          <p:nvPr/>
        </p:nvGrpSpPr>
        <p:grpSpPr>
          <a:xfrm>
            <a:off x="395288" y="958850"/>
            <a:ext cx="2592387" cy="3046413"/>
            <a:chOff x="113" y="514"/>
            <a:chExt cx="1633" cy="1919"/>
          </a:xfrm>
        </p:grpSpPr>
        <p:grpSp>
          <p:nvGrpSpPr>
            <p:cNvPr id="21625" name="Group 3"/>
            <p:cNvGrpSpPr/>
            <p:nvPr/>
          </p:nvGrpSpPr>
          <p:grpSpPr>
            <a:xfrm rot="-5400000">
              <a:off x="1054" y="827"/>
              <a:ext cx="952" cy="326"/>
              <a:chOff x="431" y="2523"/>
              <a:chExt cx="952" cy="326"/>
            </a:xfrm>
          </p:grpSpPr>
          <p:sp>
            <p:nvSpPr>
              <p:cNvPr id="21685" name="Text Box 4"/>
              <p:cNvSpPr txBox="1"/>
              <p:nvPr/>
            </p:nvSpPr>
            <p:spPr>
              <a:xfrm>
                <a:off x="431" y="2600"/>
                <a:ext cx="680" cy="192"/>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25</a:t>
                </a:r>
              </a:p>
            </p:txBody>
          </p:sp>
          <p:sp>
            <p:nvSpPr>
              <p:cNvPr id="21686" name="Text Box 5"/>
              <p:cNvSpPr txBox="1"/>
              <p:nvPr/>
            </p:nvSpPr>
            <p:spPr>
              <a:xfrm>
                <a:off x="748" y="2523"/>
                <a:ext cx="635" cy="326"/>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H7</a:t>
                </a:r>
              </a:p>
              <a:p>
                <a:pPr algn="l"/>
                <a:r>
                  <a:rPr lang="en-US" altLang="zh-CN" sz="1400" b="0" i="0" dirty="0">
                    <a:latin typeface="Arial" panose="020B0604020202020204" pitchFamily="34" charset="0"/>
                    <a:ea typeface="宋体" panose="02010600030101010101" pitchFamily="2" charset="-122"/>
                  </a:rPr>
                  <a:t>h6</a:t>
                </a:r>
              </a:p>
            </p:txBody>
          </p:sp>
          <p:sp>
            <p:nvSpPr>
              <p:cNvPr id="21687" name="Line 6"/>
              <p:cNvSpPr/>
              <p:nvPr/>
            </p:nvSpPr>
            <p:spPr>
              <a:xfrm>
                <a:off x="755" y="2690"/>
                <a:ext cx="227" cy="0"/>
              </a:xfrm>
              <a:prstGeom prst="line">
                <a:avLst/>
              </a:prstGeom>
              <a:ln w="9525" cap="flat" cmpd="sng">
                <a:solidFill>
                  <a:schemeClr val="tx1"/>
                </a:solidFill>
                <a:prstDash val="solid"/>
                <a:headEnd type="none" w="sm" len="med"/>
                <a:tailEnd type="none" w="sm" len="med"/>
              </a:ln>
            </p:spPr>
          </p:sp>
        </p:grpSp>
        <p:grpSp>
          <p:nvGrpSpPr>
            <p:cNvPr id="21626" name="Group 7"/>
            <p:cNvGrpSpPr/>
            <p:nvPr/>
          </p:nvGrpSpPr>
          <p:grpSpPr>
            <a:xfrm>
              <a:off x="113" y="890"/>
              <a:ext cx="1633" cy="1543"/>
              <a:chOff x="793" y="1071"/>
              <a:chExt cx="1633" cy="1543"/>
            </a:xfrm>
          </p:grpSpPr>
          <p:grpSp>
            <p:nvGrpSpPr>
              <p:cNvPr id="21627" name="Group 8"/>
              <p:cNvGrpSpPr/>
              <p:nvPr/>
            </p:nvGrpSpPr>
            <p:grpSpPr>
              <a:xfrm>
                <a:off x="1338" y="1253"/>
                <a:ext cx="544" cy="1361"/>
                <a:chOff x="1338" y="1253"/>
                <a:chExt cx="544" cy="1361"/>
              </a:xfrm>
            </p:grpSpPr>
            <p:sp>
              <p:nvSpPr>
                <p:cNvPr id="21678" name="Rectangle 9" descr="浅色上对角线"/>
                <p:cNvSpPr/>
                <p:nvPr/>
              </p:nvSpPr>
              <p:spPr>
                <a:xfrm>
                  <a:off x="1383" y="1253"/>
                  <a:ext cx="454" cy="1361"/>
                </a:xfrm>
                <a:prstGeom prst="rect">
                  <a:avLst/>
                </a:prstGeom>
                <a:pattFill prst="ltUpDiag">
                  <a:fgClr>
                    <a:srgbClr val="990000"/>
                  </a:fgClr>
                  <a:bgClr>
                    <a:schemeClr val="bg1"/>
                  </a:bgClr>
                </a:patt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21679" name="Group 10"/>
                <p:cNvGrpSpPr/>
                <p:nvPr/>
              </p:nvGrpSpPr>
              <p:grpSpPr>
                <a:xfrm>
                  <a:off x="1338" y="1253"/>
                  <a:ext cx="544" cy="91"/>
                  <a:chOff x="1338" y="1253"/>
                  <a:chExt cx="544" cy="91"/>
                </a:xfrm>
              </p:grpSpPr>
              <p:sp>
                <p:nvSpPr>
                  <p:cNvPr id="21683" name="Rectangle 11"/>
                  <p:cNvSpPr/>
                  <p:nvPr/>
                </p:nvSpPr>
                <p:spPr>
                  <a:xfrm>
                    <a:off x="1383" y="1253"/>
                    <a:ext cx="454" cy="91"/>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84" name="Line 12"/>
                  <p:cNvSpPr/>
                  <p:nvPr/>
                </p:nvSpPr>
                <p:spPr>
                  <a:xfrm>
                    <a:off x="1338" y="1298"/>
                    <a:ext cx="544" cy="0"/>
                  </a:xfrm>
                  <a:prstGeom prst="line">
                    <a:avLst/>
                  </a:prstGeom>
                  <a:ln w="9525" cap="flat" cmpd="sng">
                    <a:solidFill>
                      <a:srgbClr val="990000"/>
                    </a:solidFill>
                    <a:prstDash val="lgDashDot"/>
                    <a:headEnd type="none" w="sm" len="med"/>
                    <a:tailEnd type="none" w="sm" len="med"/>
                  </a:ln>
                </p:spPr>
              </p:sp>
            </p:grpSp>
            <p:grpSp>
              <p:nvGrpSpPr>
                <p:cNvPr id="21680" name="Group 13"/>
                <p:cNvGrpSpPr/>
                <p:nvPr/>
              </p:nvGrpSpPr>
              <p:grpSpPr>
                <a:xfrm>
                  <a:off x="1338" y="2523"/>
                  <a:ext cx="544" cy="91"/>
                  <a:chOff x="1338" y="1253"/>
                  <a:chExt cx="544" cy="91"/>
                </a:xfrm>
              </p:grpSpPr>
              <p:sp>
                <p:nvSpPr>
                  <p:cNvPr id="21681" name="Rectangle 14"/>
                  <p:cNvSpPr/>
                  <p:nvPr/>
                </p:nvSpPr>
                <p:spPr>
                  <a:xfrm>
                    <a:off x="1383" y="1253"/>
                    <a:ext cx="454" cy="91"/>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82" name="Line 15"/>
                  <p:cNvSpPr/>
                  <p:nvPr/>
                </p:nvSpPr>
                <p:spPr>
                  <a:xfrm>
                    <a:off x="1338" y="1298"/>
                    <a:ext cx="544" cy="0"/>
                  </a:xfrm>
                  <a:prstGeom prst="line">
                    <a:avLst/>
                  </a:prstGeom>
                  <a:ln w="9525" cap="flat" cmpd="sng">
                    <a:solidFill>
                      <a:srgbClr val="990000"/>
                    </a:solidFill>
                    <a:prstDash val="lgDashDot"/>
                    <a:headEnd type="none" w="sm" len="med"/>
                    <a:tailEnd type="none" w="sm" len="med"/>
                  </a:ln>
                </p:spPr>
              </p:sp>
            </p:grpSp>
          </p:grpSp>
          <p:grpSp>
            <p:nvGrpSpPr>
              <p:cNvPr id="21628" name="Group 16"/>
              <p:cNvGrpSpPr/>
              <p:nvPr/>
            </p:nvGrpSpPr>
            <p:grpSpPr>
              <a:xfrm>
                <a:off x="793" y="1546"/>
                <a:ext cx="1587" cy="771"/>
                <a:chOff x="793" y="1546"/>
                <a:chExt cx="1587" cy="771"/>
              </a:xfrm>
            </p:grpSpPr>
            <p:sp>
              <p:nvSpPr>
                <p:cNvPr id="21638" name="Rectangle 17"/>
                <p:cNvSpPr/>
                <p:nvPr/>
              </p:nvSpPr>
              <p:spPr>
                <a:xfrm>
                  <a:off x="1202" y="1546"/>
                  <a:ext cx="181" cy="771"/>
                </a:xfrm>
                <a:prstGeom prst="rect">
                  <a:avLst/>
                </a:prstGeom>
                <a:no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39" name="Rectangle 18"/>
                <p:cNvSpPr/>
                <p:nvPr/>
              </p:nvSpPr>
              <p:spPr>
                <a:xfrm>
                  <a:off x="1380" y="1637"/>
                  <a:ext cx="544" cy="589"/>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40" name="Line 19"/>
                <p:cNvSpPr/>
                <p:nvPr/>
              </p:nvSpPr>
              <p:spPr>
                <a:xfrm>
                  <a:off x="793" y="1933"/>
                  <a:ext cx="1587" cy="0"/>
                </a:xfrm>
                <a:prstGeom prst="line">
                  <a:avLst/>
                </a:prstGeom>
                <a:ln w="19050" cap="flat" cmpd="sng">
                  <a:solidFill>
                    <a:srgbClr val="0000FF"/>
                  </a:solidFill>
                  <a:prstDash val="lgDashDot"/>
                  <a:headEnd type="none" w="sm" len="med"/>
                  <a:tailEnd type="none" w="sm" len="med"/>
                </a:ln>
              </p:spPr>
            </p:sp>
            <p:sp>
              <p:nvSpPr>
                <p:cNvPr id="21641" name="AutoShape 20"/>
                <p:cNvSpPr>
                  <a:spLocks noChangeAspect="1"/>
                </p:cNvSpPr>
                <p:nvPr/>
              </p:nvSpPr>
              <p:spPr>
                <a:xfrm>
                  <a:off x="1441" y="1873"/>
                  <a:ext cx="413" cy="114"/>
                </a:xfrm>
                <a:prstGeom prst="flowChartTerminator">
                  <a:avLst/>
                </a:prstGeom>
                <a:noFill/>
                <a:ln w="19050"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21642" name="Group 21"/>
                <p:cNvGrpSpPr/>
                <p:nvPr/>
              </p:nvGrpSpPr>
              <p:grpSpPr>
                <a:xfrm>
                  <a:off x="1924" y="1694"/>
                  <a:ext cx="338" cy="478"/>
                  <a:chOff x="2587" y="1706"/>
                  <a:chExt cx="708" cy="682"/>
                </a:xfrm>
              </p:grpSpPr>
              <p:sp>
                <p:nvSpPr>
                  <p:cNvPr id="21661" name="Freeform 22"/>
                  <p:cNvSpPr/>
                  <p:nvPr/>
                </p:nvSpPr>
                <p:spPr>
                  <a:xfrm>
                    <a:off x="2587" y="1711"/>
                    <a:ext cx="8" cy="676"/>
                  </a:xfrm>
                  <a:custGeom>
                    <a:avLst/>
                    <a:gdLst>
                      <a:gd name="txL" fmla="*/ 0 w 52"/>
                      <a:gd name="txT" fmla="*/ 0 h 4176"/>
                      <a:gd name="txR" fmla="*/ 52 w 52"/>
                      <a:gd name="txB" fmla="*/ 4176 h 4176"/>
                    </a:gdLst>
                    <a:ahLst/>
                    <a:cxnLst>
                      <a:cxn ang="0">
                        <a:pos x="0" y="676"/>
                      </a:cxn>
                      <a:cxn ang="0">
                        <a:pos x="8" y="676"/>
                      </a:cxn>
                      <a:cxn ang="0">
                        <a:pos x="0" y="0"/>
                      </a:cxn>
                      <a:cxn ang="0">
                        <a:pos x="0" y="676"/>
                      </a:cxn>
                    </a:cxnLst>
                    <a:rect l="txL" t="txT" r="txR" b="txB"/>
                    <a:pathLst>
                      <a:path w="52" h="4176">
                        <a:moveTo>
                          <a:pt x="0" y="4176"/>
                        </a:moveTo>
                        <a:lnTo>
                          <a:pt x="52" y="4176"/>
                        </a:lnTo>
                        <a:lnTo>
                          <a:pt x="0" y="0"/>
                        </a:lnTo>
                        <a:lnTo>
                          <a:pt x="0"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2" name="Freeform 23"/>
                  <p:cNvSpPr/>
                  <p:nvPr/>
                </p:nvSpPr>
                <p:spPr>
                  <a:xfrm>
                    <a:off x="2587" y="1711"/>
                    <a:ext cx="8" cy="676"/>
                  </a:xfrm>
                  <a:custGeom>
                    <a:avLst/>
                    <a:gdLst>
                      <a:gd name="txL" fmla="*/ 0 w 52"/>
                      <a:gd name="txT" fmla="*/ 0 h 4176"/>
                      <a:gd name="txR" fmla="*/ 52 w 52"/>
                      <a:gd name="txB" fmla="*/ 4176 h 4176"/>
                    </a:gdLst>
                    <a:ahLst/>
                    <a:cxnLst>
                      <a:cxn ang="0">
                        <a:pos x="8" y="676"/>
                      </a:cxn>
                      <a:cxn ang="0">
                        <a:pos x="0" y="0"/>
                      </a:cxn>
                      <a:cxn ang="0">
                        <a:pos x="8" y="0"/>
                      </a:cxn>
                      <a:cxn ang="0">
                        <a:pos x="8" y="676"/>
                      </a:cxn>
                    </a:cxnLst>
                    <a:rect l="txL" t="txT" r="txR" b="txB"/>
                    <a:pathLst>
                      <a:path w="52" h="4176">
                        <a:moveTo>
                          <a:pt x="52" y="4176"/>
                        </a:moveTo>
                        <a:lnTo>
                          <a:pt x="0" y="0"/>
                        </a:lnTo>
                        <a:lnTo>
                          <a:pt x="52" y="0"/>
                        </a:lnTo>
                        <a:lnTo>
                          <a:pt x="52"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3" name="Rectangle 24"/>
                  <p:cNvSpPr/>
                  <p:nvPr/>
                </p:nvSpPr>
                <p:spPr>
                  <a:xfrm>
                    <a:off x="2587" y="1711"/>
                    <a:ext cx="8" cy="676"/>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664" name="Freeform 25"/>
                  <p:cNvSpPr/>
                  <p:nvPr/>
                </p:nvSpPr>
                <p:spPr>
                  <a:xfrm>
                    <a:off x="3197" y="1711"/>
                    <a:ext cx="46" cy="338"/>
                  </a:xfrm>
                  <a:custGeom>
                    <a:avLst/>
                    <a:gdLst>
                      <a:gd name="txL" fmla="*/ 0 w 279"/>
                      <a:gd name="txT" fmla="*/ 0 h 2088"/>
                      <a:gd name="txR" fmla="*/ 279 w 279"/>
                      <a:gd name="txB" fmla="*/ 2088 h 2088"/>
                    </a:gdLst>
                    <a:ahLst/>
                    <a:cxnLst>
                      <a:cxn ang="0">
                        <a:pos x="46" y="0"/>
                      </a:cxn>
                      <a:cxn ang="0">
                        <a:pos x="41" y="10"/>
                      </a:cxn>
                      <a:cxn ang="0">
                        <a:pos x="35" y="19"/>
                      </a:cxn>
                      <a:cxn ang="0">
                        <a:pos x="31" y="29"/>
                      </a:cxn>
                      <a:cxn ang="0">
                        <a:pos x="26" y="40"/>
                      </a:cxn>
                      <a:cxn ang="0">
                        <a:pos x="22" y="50"/>
                      </a:cxn>
                      <a:cxn ang="0">
                        <a:pos x="18" y="60"/>
                      </a:cxn>
                      <a:cxn ang="0">
                        <a:pos x="15" y="71"/>
                      </a:cxn>
                      <a:cxn ang="0">
                        <a:pos x="12" y="82"/>
                      </a:cxn>
                      <a:cxn ang="0">
                        <a:pos x="9" y="92"/>
                      </a:cxn>
                      <a:cxn ang="0">
                        <a:pos x="7" y="103"/>
                      </a:cxn>
                      <a:cxn ang="0">
                        <a:pos x="5" y="114"/>
                      </a:cxn>
                      <a:cxn ang="0">
                        <a:pos x="3" y="125"/>
                      </a:cxn>
                      <a:cxn ang="0">
                        <a:pos x="2" y="136"/>
                      </a:cxn>
                      <a:cxn ang="0">
                        <a:pos x="1" y="147"/>
                      </a:cxn>
                      <a:cxn ang="0">
                        <a:pos x="0" y="158"/>
                      </a:cxn>
                      <a:cxn ang="0">
                        <a:pos x="0" y="169"/>
                      </a:cxn>
                      <a:cxn ang="0">
                        <a:pos x="0" y="180"/>
                      </a:cxn>
                      <a:cxn ang="0">
                        <a:pos x="1" y="191"/>
                      </a:cxn>
                      <a:cxn ang="0">
                        <a:pos x="2" y="202"/>
                      </a:cxn>
                      <a:cxn ang="0">
                        <a:pos x="3" y="213"/>
                      </a:cxn>
                      <a:cxn ang="0">
                        <a:pos x="5" y="224"/>
                      </a:cxn>
                      <a:cxn ang="0">
                        <a:pos x="7" y="235"/>
                      </a:cxn>
                      <a:cxn ang="0">
                        <a:pos x="9" y="246"/>
                      </a:cxn>
                      <a:cxn ang="0">
                        <a:pos x="12" y="256"/>
                      </a:cxn>
                      <a:cxn ang="0">
                        <a:pos x="15" y="267"/>
                      </a:cxn>
                      <a:cxn ang="0">
                        <a:pos x="18" y="278"/>
                      </a:cxn>
                      <a:cxn ang="0">
                        <a:pos x="22" y="288"/>
                      </a:cxn>
                      <a:cxn ang="0">
                        <a:pos x="26" y="298"/>
                      </a:cxn>
                      <a:cxn ang="0">
                        <a:pos x="31" y="309"/>
                      </a:cxn>
                      <a:cxn ang="0">
                        <a:pos x="35" y="318"/>
                      </a:cxn>
                      <a:cxn ang="0">
                        <a:pos x="41" y="328"/>
                      </a:cxn>
                      <a:cxn ang="0">
                        <a:pos x="46" y="338"/>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5" name="Freeform 26"/>
                  <p:cNvSpPr/>
                  <p:nvPr/>
                </p:nvSpPr>
                <p:spPr>
                  <a:xfrm>
                    <a:off x="3243" y="1711"/>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9"/>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2"/>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6" name="Freeform 27"/>
                  <p:cNvSpPr/>
                  <p:nvPr/>
                </p:nvSpPr>
                <p:spPr>
                  <a:xfrm>
                    <a:off x="3243" y="2049"/>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8"/>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1"/>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7" name="Line 28"/>
                  <p:cNvSpPr/>
                  <p:nvPr/>
                </p:nvSpPr>
                <p:spPr>
                  <a:xfrm>
                    <a:off x="3243" y="2387"/>
                    <a:ext cx="0" cy="1"/>
                  </a:xfrm>
                  <a:prstGeom prst="line">
                    <a:avLst/>
                  </a:prstGeom>
                  <a:ln w="0" cap="flat" cmpd="sng">
                    <a:solidFill>
                      <a:srgbClr val="0000FF"/>
                    </a:solidFill>
                    <a:prstDash val="solid"/>
                    <a:headEnd type="none" w="med" len="med"/>
                    <a:tailEnd type="none" w="med" len="med"/>
                  </a:ln>
                </p:spPr>
              </p:sp>
              <p:sp>
                <p:nvSpPr>
                  <p:cNvPr id="21668" name="Freeform 29"/>
                  <p:cNvSpPr/>
                  <p:nvPr/>
                </p:nvSpPr>
                <p:spPr>
                  <a:xfrm>
                    <a:off x="2591" y="1706"/>
                    <a:ext cx="652" cy="9"/>
                  </a:xfrm>
                  <a:custGeom>
                    <a:avLst/>
                    <a:gdLst>
                      <a:gd name="txL" fmla="*/ 0 w 4022"/>
                      <a:gd name="txT" fmla="*/ 0 h 52"/>
                      <a:gd name="txR" fmla="*/ 4022 w 4022"/>
                      <a:gd name="txB" fmla="*/ 52 h 52"/>
                    </a:gdLst>
                    <a:ahLst/>
                    <a:cxnLst>
                      <a:cxn ang="0">
                        <a:pos x="0" y="0"/>
                      </a:cxn>
                      <a:cxn ang="0">
                        <a:pos x="0" y="9"/>
                      </a:cxn>
                      <a:cxn ang="0">
                        <a:pos x="652"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69" name="Freeform 30"/>
                  <p:cNvSpPr/>
                  <p:nvPr/>
                </p:nvSpPr>
                <p:spPr>
                  <a:xfrm>
                    <a:off x="2591" y="1706"/>
                    <a:ext cx="652" cy="9"/>
                  </a:xfrm>
                  <a:custGeom>
                    <a:avLst/>
                    <a:gdLst>
                      <a:gd name="txL" fmla="*/ 0 w 4022"/>
                      <a:gd name="txT" fmla="*/ 0 h 52"/>
                      <a:gd name="txR" fmla="*/ 4022 w 4022"/>
                      <a:gd name="txB" fmla="*/ 52 h 52"/>
                    </a:gdLst>
                    <a:ahLst/>
                    <a:cxnLst>
                      <a:cxn ang="0">
                        <a:pos x="0" y="9"/>
                      </a:cxn>
                      <a:cxn ang="0">
                        <a:pos x="652" y="0"/>
                      </a:cxn>
                      <a:cxn ang="0">
                        <a:pos x="652" y="9"/>
                      </a:cxn>
                      <a:cxn ang="0">
                        <a:pos x="0" y="9"/>
                      </a:cxn>
                    </a:cxnLst>
                    <a:rect l="txL" t="txT" r="txR" b="txB"/>
                    <a:pathLst>
                      <a:path w="4022" h="52">
                        <a:moveTo>
                          <a:pt x="0" y="52"/>
                        </a:moveTo>
                        <a:lnTo>
                          <a:pt x="4022" y="0"/>
                        </a:lnTo>
                        <a:lnTo>
                          <a:pt x="4022" y="52"/>
                        </a:lnTo>
                        <a:lnTo>
                          <a:pt x="0" y="52"/>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70" name="Rectangle 31"/>
                  <p:cNvSpPr/>
                  <p:nvPr/>
                </p:nvSpPr>
                <p:spPr>
                  <a:xfrm>
                    <a:off x="2591" y="1706"/>
                    <a:ext cx="652" cy="9"/>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671" name="Line 32"/>
                  <p:cNvSpPr/>
                  <p:nvPr/>
                </p:nvSpPr>
                <p:spPr>
                  <a:xfrm flipH="1" flipV="1">
                    <a:off x="3208" y="1964"/>
                    <a:ext cx="51" cy="51"/>
                  </a:xfrm>
                  <a:prstGeom prst="line">
                    <a:avLst/>
                  </a:prstGeom>
                  <a:ln w="9525" cap="flat" cmpd="sng">
                    <a:solidFill>
                      <a:srgbClr val="0000FF"/>
                    </a:solidFill>
                    <a:prstDash val="solid"/>
                    <a:headEnd type="none" w="med" len="med"/>
                    <a:tailEnd type="none" w="med" len="med"/>
                  </a:ln>
                </p:spPr>
              </p:sp>
              <p:sp>
                <p:nvSpPr>
                  <p:cNvPr id="21672" name="Line 33"/>
                  <p:cNvSpPr/>
                  <p:nvPr/>
                </p:nvSpPr>
                <p:spPr>
                  <a:xfrm flipH="1" flipV="1">
                    <a:off x="3197" y="1859"/>
                    <a:ext cx="85" cy="84"/>
                  </a:xfrm>
                  <a:prstGeom prst="line">
                    <a:avLst/>
                  </a:prstGeom>
                  <a:ln w="9525" cap="flat" cmpd="sng">
                    <a:solidFill>
                      <a:srgbClr val="0000FF"/>
                    </a:solidFill>
                    <a:prstDash val="solid"/>
                    <a:headEnd type="none" w="med" len="med"/>
                    <a:tailEnd type="none" w="med" len="med"/>
                  </a:ln>
                </p:spPr>
              </p:sp>
              <p:sp>
                <p:nvSpPr>
                  <p:cNvPr id="21673" name="Freeform 34"/>
                  <p:cNvSpPr/>
                  <p:nvPr/>
                </p:nvSpPr>
                <p:spPr>
                  <a:xfrm>
                    <a:off x="3238" y="1711"/>
                    <a:ext cx="10" cy="10"/>
                  </a:xfrm>
                  <a:custGeom>
                    <a:avLst/>
                    <a:gdLst>
                      <a:gd name="txL" fmla="*/ 0 w 66"/>
                      <a:gd name="txT" fmla="*/ 0 h 65"/>
                      <a:gd name="txR" fmla="*/ 66 w 66"/>
                      <a:gd name="txB" fmla="*/ 65 h 65"/>
                    </a:gdLst>
                    <a:ahLst/>
                    <a:cxnLst>
                      <a:cxn ang="0">
                        <a:pos x="10" y="10"/>
                      </a:cxn>
                      <a:cxn ang="0">
                        <a:pos x="3" y="3"/>
                      </a:cxn>
                      <a:cxn ang="0">
                        <a:pos x="0" y="0"/>
                      </a:cxn>
                    </a:cxnLst>
                    <a:rect l="txL" t="txT" r="txR" b="txB"/>
                    <a:pathLst>
                      <a:path w="66" h="65">
                        <a:moveTo>
                          <a:pt x="66" y="65"/>
                        </a:moveTo>
                        <a:lnTo>
                          <a:pt x="18" y="18"/>
                        </a:lnTo>
                        <a:lnTo>
                          <a:pt x="0" y="0"/>
                        </a:lnTo>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74" name="Line 35"/>
                  <p:cNvSpPr/>
                  <p:nvPr/>
                </p:nvSpPr>
                <p:spPr>
                  <a:xfrm>
                    <a:off x="3200" y="1836"/>
                    <a:ext cx="1" cy="1"/>
                  </a:xfrm>
                  <a:prstGeom prst="line">
                    <a:avLst/>
                  </a:prstGeom>
                  <a:ln w="0" cap="flat" cmpd="sng">
                    <a:solidFill>
                      <a:srgbClr val="0000FF"/>
                    </a:solidFill>
                    <a:prstDash val="solid"/>
                    <a:headEnd type="none" w="med" len="med"/>
                    <a:tailEnd type="none" w="med" len="med"/>
                  </a:ln>
                </p:spPr>
              </p:sp>
              <p:sp>
                <p:nvSpPr>
                  <p:cNvPr id="21675" name="Line 36"/>
                  <p:cNvSpPr/>
                  <p:nvPr/>
                </p:nvSpPr>
                <p:spPr>
                  <a:xfrm>
                    <a:off x="3243" y="1711"/>
                    <a:ext cx="0" cy="1"/>
                  </a:xfrm>
                  <a:prstGeom prst="line">
                    <a:avLst/>
                  </a:prstGeom>
                  <a:ln w="0" cap="flat" cmpd="sng">
                    <a:solidFill>
                      <a:srgbClr val="0000FF"/>
                    </a:solidFill>
                    <a:prstDash val="solid"/>
                    <a:headEnd type="none" w="med" len="med"/>
                    <a:tailEnd type="none" w="med" len="med"/>
                  </a:ln>
                </p:spPr>
              </p:sp>
              <p:sp>
                <p:nvSpPr>
                  <p:cNvPr id="21676" name="Line 37"/>
                  <p:cNvSpPr/>
                  <p:nvPr/>
                </p:nvSpPr>
                <p:spPr>
                  <a:xfrm>
                    <a:off x="2587" y="2388"/>
                    <a:ext cx="653" cy="0"/>
                  </a:xfrm>
                  <a:prstGeom prst="line">
                    <a:avLst/>
                  </a:prstGeom>
                  <a:ln w="28575" cap="flat" cmpd="sng">
                    <a:solidFill>
                      <a:srgbClr val="0000FF"/>
                    </a:solidFill>
                    <a:prstDash val="solid"/>
                    <a:headEnd type="none" w="sm" len="med"/>
                    <a:tailEnd type="none" w="sm" len="med"/>
                  </a:ln>
                </p:spPr>
              </p:sp>
              <p:sp>
                <p:nvSpPr>
                  <p:cNvPr id="21677" name="Line 38"/>
                  <p:cNvSpPr/>
                  <p:nvPr/>
                </p:nvSpPr>
                <p:spPr>
                  <a:xfrm flipH="1" flipV="1">
                    <a:off x="3210" y="1776"/>
                    <a:ext cx="85" cy="84"/>
                  </a:xfrm>
                  <a:prstGeom prst="line">
                    <a:avLst/>
                  </a:prstGeom>
                  <a:ln w="9525" cap="flat" cmpd="sng">
                    <a:solidFill>
                      <a:srgbClr val="0000FF"/>
                    </a:solidFill>
                    <a:prstDash val="solid"/>
                    <a:headEnd type="none" w="med" len="med"/>
                    <a:tailEnd type="none" w="med" len="med"/>
                  </a:ln>
                </p:spPr>
              </p:sp>
            </p:grpSp>
            <p:grpSp>
              <p:nvGrpSpPr>
                <p:cNvPr id="21643" name="Group 39"/>
                <p:cNvGrpSpPr>
                  <a:grpSpLocks noChangeAspect="1"/>
                </p:cNvGrpSpPr>
                <p:nvPr/>
              </p:nvGrpSpPr>
              <p:grpSpPr>
                <a:xfrm flipH="1">
                  <a:off x="884" y="1603"/>
                  <a:ext cx="318" cy="659"/>
                  <a:chOff x="2587" y="1706"/>
                  <a:chExt cx="708" cy="682"/>
                </a:xfrm>
              </p:grpSpPr>
              <p:sp>
                <p:nvSpPr>
                  <p:cNvPr id="21644" name="Freeform 40"/>
                  <p:cNvSpPr>
                    <a:spLocks noChangeAspect="1"/>
                  </p:cNvSpPr>
                  <p:nvPr/>
                </p:nvSpPr>
                <p:spPr>
                  <a:xfrm>
                    <a:off x="2587" y="1711"/>
                    <a:ext cx="8" cy="676"/>
                  </a:xfrm>
                  <a:custGeom>
                    <a:avLst/>
                    <a:gdLst>
                      <a:gd name="txL" fmla="*/ 0 w 52"/>
                      <a:gd name="txT" fmla="*/ 0 h 4176"/>
                      <a:gd name="txR" fmla="*/ 52 w 52"/>
                      <a:gd name="txB" fmla="*/ 4176 h 4176"/>
                    </a:gdLst>
                    <a:ahLst/>
                    <a:cxnLst>
                      <a:cxn ang="0">
                        <a:pos x="0" y="676"/>
                      </a:cxn>
                      <a:cxn ang="0">
                        <a:pos x="8" y="676"/>
                      </a:cxn>
                      <a:cxn ang="0">
                        <a:pos x="0" y="0"/>
                      </a:cxn>
                      <a:cxn ang="0">
                        <a:pos x="0" y="676"/>
                      </a:cxn>
                    </a:cxnLst>
                    <a:rect l="txL" t="txT" r="txR" b="txB"/>
                    <a:pathLst>
                      <a:path w="52" h="4176">
                        <a:moveTo>
                          <a:pt x="0" y="4176"/>
                        </a:moveTo>
                        <a:lnTo>
                          <a:pt x="52" y="4176"/>
                        </a:lnTo>
                        <a:lnTo>
                          <a:pt x="0" y="0"/>
                        </a:lnTo>
                        <a:lnTo>
                          <a:pt x="0"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45" name="Freeform 41"/>
                  <p:cNvSpPr>
                    <a:spLocks noChangeAspect="1"/>
                  </p:cNvSpPr>
                  <p:nvPr/>
                </p:nvSpPr>
                <p:spPr>
                  <a:xfrm>
                    <a:off x="2587" y="1711"/>
                    <a:ext cx="8" cy="676"/>
                  </a:xfrm>
                  <a:custGeom>
                    <a:avLst/>
                    <a:gdLst>
                      <a:gd name="txL" fmla="*/ 0 w 52"/>
                      <a:gd name="txT" fmla="*/ 0 h 4176"/>
                      <a:gd name="txR" fmla="*/ 52 w 52"/>
                      <a:gd name="txB" fmla="*/ 4176 h 4176"/>
                    </a:gdLst>
                    <a:ahLst/>
                    <a:cxnLst>
                      <a:cxn ang="0">
                        <a:pos x="8" y="676"/>
                      </a:cxn>
                      <a:cxn ang="0">
                        <a:pos x="0" y="0"/>
                      </a:cxn>
                      <a:cxn ang="0">
                        <a:pos x="8" y="0"/>
                      </a:cxn>
                      <a:cxn ang="0">
                        <a:pos x="8" y="676"/>
                      </a:cxn>
                    </a:cxnLst>
                    <a:rect l="txL" t="txT" r="txR" b="txB"/>
                    <a:pathLst>
                      <a:path w="52" h="4176">
                        <a:moveTo>
                          <a:pt x="52" y="4176"/>
                        </a:moveTo>
                        <a:lnTo>
                          <a:pt x="0" y="0"/>
                        </a:lnTo>
                        <a:lnTo>
                          <a:pt x="52" y="0"/>
                        </a:lnTo>
                        <a:lnTo>
                          <a:pt x="52"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46" name="Rectangle 42"/>
                  <p:cNvSpPr>
                    <a:spLocks noChangeAspect="1"/>
                  </p:cNvSpPr>
                  <p:nvPr/>
                </p:nvSpPr>
                <p:spPr>
                  <a:xfrm>
                    <a:off x="2587" y="1711"/>
                    <a:ext cx="8" cy="676"/>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647" name="Freeform 43"/>
                  <p:cNvSpPr>
                    <a:spLocks noChangeAspect="1"/>
                  </p:cNvSpPr>
                  <p:nvPr/>
                </p:nvSpPr>
                <p:spPr>
                  <a:xfrm>
                    <a:off x="3197" y="1711"/>
                    <a:ext cx="46" cy="338"/>
                  </a:xfrm>
                  <a:custGeom>
                    <a:avLst/>
                    <a:gdLst>
                      <a:gd name="txL" fmla="*/ 0 w 279"/>
                      <a:gd name="txT" fmla="*/ 0 h 2088"/>
                      <a:gd name="txR" fmla="*/ 279 w 279"/>
                      <a:gd name="txB" fmla="*/ 2088 h 2088"/>
                    </a:gdLst>
                    <a:ahLst/>
                    <a:cxnLst>
                      <a:cxn ang="0">
                        <a:pos x="46" y="0"/>
                      </a:cxn>
                      <a:cxn ang="0">
                        <a:pos x="41" y="10"/>
                      </a:cxn>
                      <a:cxn ang="0">
                        <a:pos x="35" y="19"/>
                      </a:cxn>
                      <a:cxn ang="0">
                        <a:pos x="31" y="29"/>
                      </a:cxn>
                      <a:cxn ang="0">
                        <a:pos x="26" y="40"/>
                      </a:cxn>
                      <a:cxn ang="0">
                        <a:pos x="22" y="50"/>
                      </a:cxn>
                      <a:cxn ang="0">
                        <a:pos x="18" y="60"/>
                      </a:cxn>
                      <a:cxn ang="0">
                        <a:pos x="15" y="71"/>
                      </a:cxn>
                      <a:cxn ang="0">
                        <a:pos x="12" y="82"/>
                      </a:cxn>
                      <a:cxn ang="0">
                        <a:pos x="9" y="92"/>
                      </a:cxn>
                      <a:cxn ang="0">
                        <a:pos x="7" y="103"/>
                      </a:cxn>
                      <a:cxn ang="0">
                        <a:pos x="5" y="114"/>
                      </a:cxn>
                      <a:cxn ang="0">
                        <a:pos x="3" y="125"/>
                      </a:cxn>
                      <a:cxn ang="0">
                        <a:pos x="2" y="136"/>
                      </a:cxn>
                      <a:cxn ang="0">
                        <a:pos x="1" y="147"/>
                      </a:cxn>
                      <a:cxn ang="0">
                        <a:pos x="0" y="158"/>
                      </a:cxn>
                      <a:cxn ang="0">
                        <a:pos x="0" y="169"/>
                      </a:cxn>
                      <a:cxn ang="0">
                        <a:pos x="0" y="180"/>
                      </a:cxn>
                      <a:cxn ang="0">
                        <a:pos x="1" y="191"/>
                      </a:cxn>
                      <a:cxn ang="0">
                        <a:pos x="2" y="202"/>
                      </a:cxn>
                      <a:cxn ang="0">
                        <a:pos x="3" y="213"/>
                      </a:cxn>
                      <a:cxn ang="0">
                        <a:pos x="5" y="224"/>
                      </a:cxn>
                      <a:cxn ang="0">
                        <a:pos x="7" y="235"/>
                      </a:cxn>
                      <a:cxn ang="0">
                        <a:pos x="9" y="246"/>
                      </a:cxn>
                      <a:cxn ang="0">
                        <a:pos x="12" y="256"/>
                      </a:cxn>
                      <a:cxn ang="0">
                        <a:pos x="15" y="267"/>
                      </a:cxn>
                      <a:cxn ang="0">
                        <a:pos x="18" y="278"/>
                      </a:cxn>
                      <a:cxn ang="0">
                        <a:pos x="22" y="288"/>
                      </a:cxn>
                      <a:cxn ang="0">
                        <a:pos x="26" y="298"/>
                      </a:cxn>
                      <a:cxn ang="0">
                        <a:pos x="31" y="309"/>
                      </a:cxn>
                      <a:cxn ang="0">
                        <a:pos x="35" y="318"/>
                      </a:cxn>
                      <a:cxn ang="0">
                        <a:pos x="41" y="328"/>
                      </a:cxn>
                      <a:cxn ang="0">
                        <a:pos x="46" y="338"/>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48" name="Freeform 44"/>
                  <p:cNvSpPr>
                    <a:spLocks noChangeAspect="1"/>
                  </p:cNvSpPr>
                  <p:nvPr/>
                </p:nvSpPr>
                <p:spPr>
                  <a:xfrm>
                    <a:off x="3243" y="1711"/>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9"/>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2"/>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49" name="Freeform 45"/>
                  <p:cNvSpPr>
                    <a:spLocks noChangeAspect="1"/>
                  </p:cNvSpPr>
                  <p:nvPr/>
                </p:nvSpPr>
                <p:spPr>
                  <a:xfrm>
                    <a:off x="3243" y="2049"/>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8"/>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1"/>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50" name="Line 46"/>
                  <p:cNvSpPr>
                    <a:spLocks noChangeAspect="1"/>
                  </p:cNvSpPr>
                  <p:nvPr/>
                </p:nvSpPr>
                <p:spPr>
                  <a:xfrm>
                    <a:off x="3243" y="2387"/>
                    <a:ext cx="0" cy="1"/>
                  </a:xfrm>
                  <a:prstGeom prst="line">
                    <a:avLst/>
                  </a:prstGeom>
                  <a:ln w="0" cap="flat" cmpd="sng">
                    <a:solidFill>
                      <a:srgbClr val="0000FF"/>
                    </a:solidFill>
                    <a:prstDash val="solid"/>
                    <a:headEnd type="none" w="med" len="med"/>
                    <a:tailEnd type="none" w="med" len="med"/>
                  </a:ln>
                </p:spPr>
              </p:sp>
              <p:sp>
                <p:nvSpPr>
                  <p:cNvPr id="21651" name="Freeform 47"/>
                  <p:cNvSpPr>
                    <a:spLocks noChangeAspect="1"/>
                  </p:cNvSpPr>
                  <p:nvPr/>
                </p:nvSpPr>
                <p:spPr>
                  <a:xfrm>
                    <a:off x="2591" y="1706"/>
                    <a:ext cx="652" cy="9"/>
                  </a:xfrm>
                  <a:custGeom>
                    <a:avLst/>
                    <a:gdLst>
                      <a:gd name="txL" fmla="*/ 0 w 4022"/>
                      <a:gd name="txT" fmla="*/ 0 h 52"/>
                      <a:gd name="txR" fmla="*/ 4022 w 4022"/>
                      <a:gd name="txB" fmla="*/ 52 h 52"/>
                    </a:gdLst>
                    <a:ahLst/>
                    <a:cxnLst>
                      <a:cxn ang="0">
                        <a:pos x="0" y="0"/>
                      </a:cxn>
                      <a:cxn ang="0">
                        <a:pos x="0" y="9"/>
                      </a:cxn>
                      <a:cxn ang="0">
                        <a:pos x="652"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52" name="Freeform 48"/>
                  <p:cNvSpPr>
                    <a:spLocks noChangeAspect="1"/>
                  </p:cNvSpPr>
                  <p:nvPr/>
                </p:nvSpPr>
                <p:spPr>
                  <a:xfrm>
                    <a:off x="2591" y="1706"/>
                    <a:ext cx="652" cy="9"/>
                  </a:xfrm>
                  <a:custGeom>
                    <a:avLst/>
                    <a:gdLst>
                      <a:gd name="txL" fmla="*/ 0 w 4022"/>
                      <a:gd name="txT" fmla="*/ 0 h 52"/>
                      <a:gd name="txR" fmla="*/ 4022 w 4022"/>
                      <a:gd name="txB" fmla="*/ 52 h 52"/>
                    </a:gdLst>
                    <a:ahLst/>
                    <a:cxnLst>
                      <a:cxn ang="0">
                        <a:pos x="0" y="9"/>
                      </a:cxn>
                      <a:cxn ang="0">
                        <a:pos x="652" y="0"/>
                      </a:cxn>
                      <a:cxn ang="0">
                        <a:pos x="652" y="9"/>
                      </a:cxn>
                      <a:cxn ang="0">
                        <a:pos x="0" y="9"/>
                      </a:cxn>
                    </a:cxnLst>
                    <a:rect l="txL" t="txT" r="txR" b="txB"/>
                    <a:pathLst>
                      <a:path w="4022" h="52">
                        <a:moveTo>
                          <a:pt x="0" y="52"/>
                        </a:moveTo>
                        <a:lnTo>
                          <a:pt x="4022" y="0"/>
                        </a:lnTo>
                        <a:lnTo>
                          <a:pt x="4022" y="52"/>
                        </a:lnTo>
                        <a:lnTo>
                          <a:pt x="0" y="52"/>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53" name="Rectangle 49"/>
                  <p:cNvSpPr>
                    <a:spLocks noChangeAspect="1"/>
                  </p:cNvSpPr>
                  <p:nvPr/>
                </p:nvSpPr>
                <p:spPr>
                  <a:xfrm>
                    <a:off x="2591" y="1706"/>
                    <a:ext cx="652" cy="9"/>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654" name="Line 50"/>
                  <p:cNvSpPr>
                    <a:spLocks noChangeAspect="1"/>
                  </p:cNvSpPr>
                  <p:nvPr/>
                </p:nvSpPr>
                <p:spPr>
                  <a:xfrm flipH="1" flipV="1">
                    <a:off x="3208" y="1964"/>
                    <a:ext cx="51" cy="51"/>
                  </a:xfrm>
                  <a:prstGeom prst="line">
                    <a:avLst/>
                  </a:prstGeom>
                  <a:ln w="9525" cap="flat" cmpd="sng">
                    <a:solidFill>
                      <a:srgbClr val="0000FF"/>
                    </a:solidFill>
                    <a:prstDash val="solid"/>
                    <a:headEnd type="none" w="med" len="med"/>
                    <a:tailEnd type="none" w="med" len="med"/>
                  </a:ln>
                </p:spPr>
              </p:sp>
              <p:sp>
                <p:nvSpPr>
                  <p:cNvPr id="21655" name="Line 51"/>
                  <p:cNvSpPr>
                    <a:spLocks noChangeAspect="1"/>
                  </p:cNvSpPr>
                  <p:nvPr/>
                </p:nvSpPr>
                <p:spPr>
                  <a:xfrm flipH="1" flipV="1">
                    <a:off x="3197" y="1859"/>
                    <a:ext cx="85" cy="84"/>
                  </a:xfrm>
                  <a:prstGeom prst="line">
                    <a:avLst/>
                  </a:prstGeom>
                  <a:ln w="9525" cap="flat" cmpd="sng">
                    <a:solidFill>
                      <a:srgbClr val="0000FF"/>
                    </a:solidFill>
                    <a:prstDash val="solid"/>
                    <a:headEnd type="none" w="med" len="med"/>
                    <a:tailEnd type="none" w="med" len="med"/>
                  </a:ln>
                </p:spPr>
              </p:sp>
              <p:sp>
                <p:nvSpPr>
                  <p:cNvPr id="21656" name="Freeform 52"/>
                  <p:cNvSpPr>
                    <a:spLocks noChangeAspect="1"/>
                  </p:cNvSpPr>
                  <p:nvPr/>
                </p:nvSpPr>
                <p:spPr>
                  <a:xfrm>
                    <a:off x="3238" y="1711"/>
                    <a:ext cx="10" cy="10"/>
                  </a:xfrm>
                  <a:custGeom>
                    <a:avLst/>
                    <a:gdLst>
                      <a:gd name="txL" fmla="*/ 0 w 66"/>
                      <a:gd name="txT" fmla="*/ 0 h 65"/>
                      <a:gd name="txR" fmla="*/ 66 w 66"/>
                      <a:gd name="txB" fmla="*/ 65 h 65"/>
                    </a:gdLst>
                    <a:ahLst/>
                    <a:cxnLst>
                      <a:cxn ang="0">
                        <a:pos x="10" y="10"/>
                      </a:cxn>
                      <a:cxn ang="0">
                        <a:pos x="3" y="3"/>
                      </a:cxn>
                      <a:cxn ang="0">
                        <a:pos x="0" y="0"/>
                      </a:cxn>
                    </a:cxnLst>
                    <a:rect l="txL" t="txT" r="txR" b="txB"/>
                    <a:pathLst>
                      <a:path w="66" h="65">
                        <a:moveTo>
                          <a:pt x="66" y="65"/>
                        </a:moveTo>
                        <a:lnTo>
                          <a:pt x="18" y="18"/>
                        </a:lnTo>
                        <a:lnTo>
                          <a:pt x="0" y="0"/>
                        </a:lnTo>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657" name="Line 53"/>
                  <p:cNvSpPr>
                    <a:spLocks noChangeAspect="1"/>
                  </p:cNvSpPr>
                  <p:nvPr/>
                </p:nvSpPr>
                <p:spPr>
                  <a:xfrm>
                    <a:off x="3200" y="1836"/>
                    <a:ext cx="1" cy="1"/>
                  </a:xfrm>
                  <a:prstGeom prst="line">
                    <a:avLst/>
                  </a:prstGeom>
                  <a:ln w="0" cap="flat" cmpd="sng">
                    <a:solidFill>
                      <a:srgbClr val="0000FF"/>
                    </a:solidFill>
                    <a:prstDash val="solid"/>
                    <a:headEnd type="none" w="med" len="med"/>
                    <a:tailEnd type="none" w="med" len="med"/>
                  </a:ln>
                </p:spPr>
              </p:sp>
              <p:sp>
                <p:nvSpPr>
                  <p:cNvPr id="21658" name="Line 54"/>
                  <p:cNvSpPr>
                    <a:spLocks noChangeAspect="1"/>
                  </p:cNvSpPr>
                  <p:nvPr/>
                </p:nvSpPr>
                <p:spPr>
                  <a:xfrm>
                    <a:off x="3243" y="1711"/>
                    <a:ext cx="0" cy="1"/>
                  </a:xfrm>
                  <a:prstGeom prst="line">
                    <a:avLst/>
                  </a:prstGeom>
                  <a:ln w="0" cap="flat" cmpd="sng">
                    <a:solidFill>
                      <a:srgbClr val="0000FF"/>
                    </a:solidFill>
                    <a:prstDash val="solid"/>
                    <a:headEnd type="none" w="med" len="med"/>
                    <a:tailEnd type="none" w="med" len="med"/>
                  </a:ln>
                </p:spPr>
              </p:sp>
              <p:sp>
                <p:nvSpPr>
                  <p:cNvPr id="21659" name="Line 55"/>
                  <p:cNvSpPr>
                    <a:spLocks noChangeAspect="1"/>
                  </p:cNvSpPr>
                  <p:nvPr/>
                </p:nvSpPr>
                <p:spPr>
                  <a:xfrm>
                    <a:off x="2587" y="2388"/>
                    <a:ext cx="653" cy="0"/>
                  </a:xfrm>
                  <a:prstGeom prst="line">
                    <a:avLst/>
                  </a:prstGeom>
                  <a:ln w="28575" cap="flat" cmpd="sng">
                    <a:solidFill>
                      <a:srgbClr val="0000FF"/>
                    </a:solidFill>
                    <a:prstDash val="solid"/>
                    <a:headEnd type="none" w="sm" len="med"/>
                    <a:tailEnd type="none" w="sm" len="med"/>
                  </a:ln>
                </p:spPr>
              </p:sp>
              <p:sp>
                <p:nvSpPr>
                  <p:cNvPr id="21660" name="Line 56"/>
                  <p:cNvSpPr>
                    <a:spLocks noChangeAspect="1"/>
                  </p:cNvSpPr>
                  <p:nvPr/>
                </p:nvSpPr>
                <p:spPr>
                  <a:xfrm flipH="1" flipV="1">
                    <a:off x="3210" y="1776"/>
                    <a:ext cx="85" cy="84"/>
                  </a:xfrm>
                  <a:prstGeom prst="line">
                    <a:avLst/>
                  </a:prstGeom>
                  <a:ln w="9525" cap="flat" cmpd="sng">
                    <a:solidFill>
                      <a:srgbClr val="0000FF"/>
                    </a:solidFill>
                    <a:prstDash val="solid"/>
                    <a:headEnd type="none" w="med" len="med"/>
                    <a:tailEnd type="none" w="med" len="med"/>
                  </a:ln>
                </p:spPr>
              </p:sp>
            </p:grpSp>
          </p:grpSp>
          <p:sp>
            <p:nvSpPr>
              <p:cNvPr id="21629" name="Line 57"/>
              <p:cNvSpPr/>
              <p:nvPr/>
            </p:nvSpPr>
            <p:spPr>
              <a:xfrm>
                <a:off x="1817" y="1631"/>
                <a:ext cx="589" cy="0"/>
              </a:xfrm>
              <a:prstGeom prst="line">
                <a:avLst/>
              </a:prstGeom>
              <a:ln w="9525" cap="flat" cmpd="sng">
                <a:solidFill>
                  <a:schemeClr val="tx1"/>
                </a:solidFill>
                <a:prstDash val="solid"/>
                <a:headEnd type="none" w="sm" len="med"/>
                <a:tailEnd type="none" w="sm" len="med"/>
              </a:ln>
            </p:spPr>
          </p:sp>
          <p:sp>
            <p:nvSpPr>
              <p:cNvPr id="21630" name="Line 58"/>
              <p:cNvSpPr/>
              <p:nvPr/>
            </p:nvSpPr>
            <p:spPr>
              <a:xfrm>
                <a:off x="1837" y="2225"/>
                <a:ext cx="589" cy="0"/>
              </a:xfrm>
              <a:prstGeom prst="line">
                <a:avLst/>
              </a:prstGeom>
              <a:ln w="9525" cap="flat" cmpd="sng">
                <a:solidFill>
                  <a:schemeClr val="tx1"/>
                </a:solidFill>
                <a:prstDash val="solid"/>
                <a:headEnd type="none" w="sm" len="med"/>
                <a:tailEnd type="none" w="sm" len="med"/>
              </a:ln>
            </p:spPr>
          </p:sp>
          <p:sp>
            <p:nvSpPr>
              <p:cNvPr id="21631" name="Line 59"/>
              <p:cNvSpPr/>
              <p:nvPr/>
            </p:nvSpPr>
            <p:spPr>
              <a:xfrm>
                <a:off x="2381" y="1632"/>
                <a:ext cx="0" cy="589"/>
              </a:xfrm>
              <a:prstGeom prst="line">
                <a:avLst/>
              </a:prstGeom>
              <a:ln w="9525" cap="flat" cmpd="sng">
                <a:solidFill>
                  <a:schemeClr val="tx1"/>
                </a:solidFill>
                <a:prstDash val="solid"/>
                <a:headEnd type="triangle" w="med" len="med"/>
                <a:tailEnd type="triangle" w="med" len="med"/>
              </a:ln>
            </p:spPr>
          </p:sp>
          <p:sp>
            <p:nvSpPr>
              <p:cNvPr id="21632" name="Line 60"/>
              <p:cNvSpPr/>
              <p:nvPr/>
            </p:nvSpPr>
            <p:spPr>
              <a:xfrm flipV="1">
                <a:off x="2381" y="1071"/>
                <a:ext cx="0" cy="590"/>
              </a:xfrm>
              <a:prstGeom prst="line">
                <a:avLst/>
              </a:prstGeom>
              <a:ln w="9525" cap="flat" cmpd="sng">
                <a:solidFill>
                  <a:schemeClr val="tx1"/>
                </a:solidFill>
                <a:prstDash val="solid"/>
                <a:headEnd type="none" w="sm" len="med"/>
                <a:tailEnd type="none" w="sm" len="med"/>
              </a:ln>
            </p:spPr>
          </p:sp>
          <p:sp>
            <p:nvSpPr>
              <p:cNvPr id="21633" name="Text Box 61"/>
              <p:cNvSpPr txBox="1"/>
              <p:nvPr/>
            </p:nvSpPr>
            <p:spPr>
              <a:xfrm>
                <a:off x="930" y="2024"/>
                <a:ext cx="318" cy="192"/>
              </a:xfrm>
              <a:prstGeom prst="rect">
                <a:avLst/>
              </a:prstGeom>
              <a:noFill/>
              <a:ln w="9525">
                <a:noFill/>
              </a:ln>
            </p:spPr>
            <p:txBody>
              <a:bodyPr>
                <a:spAutoFit/>
              </a:bodyPr>
              <a:lstStyle/>
              <a:p>
                <a:pPr algn="l">
                  <a:spcBef>
                    <a:spcPct val="50000"/>
                  </a:spcBef>
                </a:pPr>
                <a:r>
                  <a:rPr lang="zh-CN" altLang="en-US" sz="1400" b="0" i="0" dirty="0">
                    <a:latin typeface="Arial" panose="020B0604020202020204" pitchFamily="34" charset="0"/>
                    <a:ea typeface="宋体" panose="02010600030101010101" pitchFamily="2" charset="-122"/>
                  </a:rPr>
                  <a:t>轴</a:t>
                </a:r>
              </a:p>
            </p:txBody>
          </p:sp>
          <p:sp>
            <p:nvSpPr>
              <p:cNvPr id="21634" name="Text Box 62"/>
              <p:cNvSpPr txBox="1"/>
              <p:nvPr/>
            </p:nvSpPr>
            <p:spPr>
              <a:xfrm>
                <a:off x="1973" y="2341"/>
                <a:ext cx="408" cy="192"/>
              </a:xfrm>
              <a:prstGeom prst="rect">
                <a:avLst/>
              </a:prstGeom>
              <a:noFill/>
              <a:ln w="9525">
                <a:noFill/>
              </a:ln>
            </p:spPr>
            <p:txBody>
              <a:bodyPr>
                <a:spAutoFit/>
              </a:bodyPr>
              <a:lstStyle/>
              <a:p>
                <a:pPr algn="l">
                  <a:spcBef>
                    <a:spcPct val="50000"/>
                  </a:spcBef>
                </a:pPr>
                <a:r>
                  <a:rPr lang="zh-CN" altLang="en-US" sz="1400" b="0" i="0" dirty="0">
                    <a:latin typeface="Arial" panose="020B0604020202020204" pitchFamily="34" charset="0"/>
                    <a:ea typeface="宋体" panose="02010600030101010101" pitchFamily="2" charset="-122"/>
                  </a:rPr>
                  <a:t>平键</a:t>
                </a:r>
              </a:p>
            </p:txBody>
          </p:sp>
          <p:sp>
            <p:nvSpPr>
              <p:cNvPr id="21635" name="Text Box 63"/>
              <p:cNvSpPr txBox="1"/>
              <p:nvPr/>
            </p:nvSpPr>
            <p:spPr>
              <a:xfrm>
                <a:off x="839" y="1253"/>
                <a:ext cx="408" cy="192"/>
              </a:xfrm>
              <a:prstGeom prst="rect">
                <a:avLst/>
              </a:prstGeom>
              <a:noFill/>
              <a:ln w="9525">
                <a:noFill/>
              </a:ln>
            </p:spPr>
            <p:txBody>
              <a:bodyPr>
                <a:spAutoFit/>
              </a:bodyPr>
              <a:lstStyle/>
              <a:p>
                <a:pPr algn="l">
                  <a:spcBef>
                    <a:spcPct val="50000"/>
                  </a:spcBef>
                </a:pPr>
                <a:r>
                  <a:rPr lang="zh-CN" altLang="en-US" sz="1400" b="0" i="0" dirty="0">
                    <a:latin typeface="Arial" panose="020B0604020202020204" pitchFamily="34" charset="0"/>
                    <a:ea typeface="宋体" panose="02010600030101010101" pitchFamily="2" charset="-122"/>
                  </a:rPr>
                  <a:t>齿轮</a:t>
                </a:r>
              </a:p>
            </p:txBody>
          </p:sp>
          <p:sp>
            <p:nvSpPr>
              <p:cNvPr id="21636" name="Line 64"/>
              <p:cNvSpPr/>
              <p:nvPr/>
            </p:nvSpPr>
            <p:spPr>
              <a:xfrm>
                <a:off x="1701" y="1979"/>
                <a:ext cx="272" cy="317"/>
              </a:xfrm>
              <a:prstGeom prst="line">
                <a:avLst/>
              </a:prstGeom>
              <a:ln w="9525" cap="flat" cmpd="sng">
                <a:solidFill>
                  <a:schemeClr val="tx1"/>
                </a:solidFill>
                <a:prstDash val="solid"/>
                <a:headEnd type="none" w="sm" len="med"/>
                <a:tailEnd type="none" w="sm" len="med"/>
              </a:ln>
            </p:spPr>
          </p:sp>
          <p:sp>
            <p:nvSpPr>
              <p:cNvPr id="21637" name="Line 65"/>
              <p:cNvSpPr/>
              <p:nvPr/>
            </p:nvSpPr>
            <p:spPr>
              <a:xfrm>
                <a:off x="1156" y="1389"/>
                <a:ext cx="273" cy="91"/>
              </a:xfrm>
              <a:prstGeom prst="line">
                <a:avLst/>
              </a:prstGeom>
              <a:ln w="9525" cap="flat" cmpd="sng">
                <a:solidFill>
                  <a:schemeClr val="tx1"/>
                </a:solidFill>
                <a:prstDash val="solid"/>
                <a:headEnd type="none" w="sm" len="med"/>
                <a:tailEnd type="none" w="sm" len="med"/>
              </a:ln>
            </p:spPr>
          </p:sp>
        </p:grpSp>
      </p:grpSp>
      <p:grpSp>
        <p:nvGrpSpPr>
          <p:cNvPr id="11" name="Group 66"/>
          <p:cNvGrpSpPr/>
          <p:nvPr/>
        </p:nvGrpSpPr>
        <p:grpSpPr>
          <a:xfrm>
            <a:off x="6227763" y="1822450"/>
            <a:ext cx="1079500" cy="2160588"/>
            <a:chOff x="4401" y="1344"/>
            <a:chExt cx="680" cy="1361"/>
          </a:xfrm>
        </p:grpSpPr>
        <p:grpSp>
          <p:nvGrpSpPr>
            <p:cNvPr id="21613" name="Group 67"/>
            <p:cNvGrpSpPr/>
            <p:nvPr/>
          </p:nvGrpSpPr>
          <p:grpSpPr>
            <a:xfrm>
              <a:off x="4401" y="1344"/>
              <a:ext cx="680" cy="1361"/>
              <a:chOff x="4401" y="1344"/>
              <a:chExt cx="680" cy="1361"/>
            </a:xfrm>
          </p:grpSpPr>
          <p:grpSp>
            <p:nvGrpSpPr>
              <p:cNvPr id="21615" name="Group 68"/>
              <p:cNvGrpSpPr/>
              <p:nvPr/>
            </p:nvGrpSpPr>
            <p:grpSpPr>
              <a:xfrm>
                <a:off x="4468" y="1344"/>
                <a:ext cx="544" cy="1361"/>
                <a:chOff x="1338" y="1253"/>
                <a:chExt cx="544" cy="1361"/>
              </a:xfrm>
            </p:grpSpPr>
            <p:sp>
              <p:nvSpPr>
                <p:cNvPr id="21618" name="Rectangle 69" descr="浅色上对角线"/>
                <p:cNvSpPr/>
                <p:nvPr/>
              </p:nvSpPr>
              <p:spPr>
                <a:xfrm>
                  <a:off x="1383" y="1253"/>
                  <a:ext cx="454" cy="1361"/>
                </a:xfrm>
                <a:prstGeom prst="rect">
                  <a:avLst/>
                </a:prstGeom>
                <a:pattFill prst="ltUpDiag">
                  <a:fgClr>
                    <a:srgbClr val="990000"/>
                  </a:fgClr>
                  <a:bgClr>
                    <a:schemeClr val="bg1"/>
                  </a:bgClr>
                </a:patt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21619" name="Group 70"/>
                <p:cNvGrpSpPr/>
                <p:nvPr/>
              </p:nvGrpSpPr>
              <p:grpSpPr>
                <a:xfrm>
                  <a:off x="1338" y="1253"/>
                  <a:ext cx="544" cy="91"/>
                  <a:chOff x="1338" y="1253"/>
                  <a:chExt cx="544" cy="91"/>
                </a:xfrm>
              </p:grpSpPr>
              <p:sp>
                <p:nvSpPr>
                  <p:cNvPr id="21623" name="Rectangle 71"/>
                  <p:cNvSpPr/>
                  <p:nvPr/>
                </p:nvSpPr>
                <p:spPr>
                  <a:xfrm>
                    <a:off x="1383" y="1253"/>
                    <a:ext cx="454" cy="91"/>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24" name="Line 72"/>
                  <p:cNvSpPr/>
                  <p:nvPr/>
                </p:nvSpPr>
                <p:spPr>
                  <a:xfrm>
                    <a:off x="1338" y="1298"/>
                    <a:ext cx="544" cy="0"/>
                  </a:xfrm>
                  <a:prstGeom prst="line">
                    <a:avLst/>
                  </a:prstGeom>
                  <a:ln w="9525" cap="flat" cmpd="sng">
                    <a:solidFill>
                      <a:srgbClr val="990000"/>
                    </a:solidFill>
                    <a:prstDash val="lgDashDot"/>
                    <a:headEnd type="none" w="sm" len="med"/>
                    <a:tailEnd type="none" w="sm" len="med"/>
                  </a:ln>
                </p:spPr>
              </p:sp>
            </p:grpSp>
            <p:grpSp>
              <p:nvGrpSpPr>
                <p:cNvPr id="21620" name="Group 73"/>
                <p:cNvGrpSpPr/>
                <p:nvPr/>
              </p:nvGrpSpPr>
              <p:grpSpPr>
                <a:xfrm>
                  <a:off x="1338" y="2523"/>
                  <a:ext cx="544" cy="91"/>
                  <a:chOff x="1338" y="1253"/>
                  <a:chExt cx="544" cy="91"/>
                </a:xfrm>
              </p:grpSpPr>
              <p:sp>
                <p:nvSpPr>
                  <p:cNvPr id="21621" name="Rectangle 74"/>
                  <p:cNvSpPr/>
                  <p:nvPr/>
                </p:nvSpPr>
                <p:spPr>
                  <a:xfrm>
                    <a:off x="1383" y="1253"/>
                    <a:ext cx="454" cy="91"/>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22" name="Line 75"/>
                  <p:cNvSpPr/>
                  <p:nvPr/>
                </p:nvSpPr>
                <p:spPr>
                  <a:xfrm>
                    <a:off x="1338" y="1298"/>
                    <a:ext cx="544" cy="0"/>
                  </a:xfrm>
                  <a:prstGeom prst="line">
                    <a:avLst/>
                  </a:prstGeom>
                  <a:ln w="9525" cap="flat" cmpd="sng">
                    <a:solidFill>
                      <a:srgbClr val="990000"/>
                    </a:solidFill>
                    <a:prstDash val="lgDashDot"/>
                    <a:headEnd type="none" w="sm" len="med"/>
                    <a:tailEnd type="none" w="sm" len="med"/>
                  </a:ln>
                </p:spPr>
              </p:sp>
            </p:grpSp>
          </p:grpSp>
          <p:sp>
            <p:nvSpPr>
              <p:cNvPr id="21616" name="Rectangle 76"/>
              <p:cNvSpPr/>
              <p:nvPr/>
            </p:nvSpPr>
            <p:spPr>
              <a:xfrm>
                <a:off x="4512" y="1729"/>
                <a:ext cx="453" cy="589"/>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17" name="Line 77"/>
              <p:cNvSpPr/>
              <p:nvPr/>
            </p:nvSpPr>
            <p:spPr>
              <a:xfrm>
                <a:off x="4401" y="2024"/>
                <a:ext cx="680" cy="0"/>
              </a:xfrm>
              <a:prstGeom prst="line">
                <a:avLst/>
              </a:prstGeom>
              <a:ln w="9525" cap="flat" cmpd="sng">
                <a:solidFill>
                  <a:srgbClr val="990000"/>
                </a:solidFill>
                <a:prstDash val="lgDashDot"/>
                <a:headEnd type="none" w="sm" len="med"/>
                <a:tailEnd type="none" w="sm" len="med"/>
              </a:ln>
            </p:spPr>
          </p:sp>
        </p:grpSp>
        <p:sp>
          <p:nvSpPr>
            <p:cNvPr id="21614" name="Rectangle 78"/>
            <p:cNvSpPr/>
            <p:nvPr/>
          </p:nvSpPr>
          <p:spPr>
            <a:xfrm>
              <a:off x="4513" y="1682"/>
              <a:ext cx="454" cy="46"/>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nvGrpSpPr>
          <p:cNvPr id="16" name="Group 79"/>
          <p:cNvGrpSpPr/>
          <p:nvPr/>
        </p:nvGrpSpPr>
        <p:grpSpPr>
          <a:xfrm>
            <a:off x="7235825" y="1831975"/>
            <a:ext cx="1852613" cy="2090738"/>
            <a:chOff x="4558" y="1154"/>
            <a:chExt cx="1167" cy="1317"/>
          </a:xfrm>
        </p:grpSpPr>
        <p:grpSp>
          <p:nvGrpSpPr>
            <p:cNvPr id="21590" name="Group 80"/>
            <p:cNvGrpSpPr/>
            <p:nvPr/>
          </p:nvGrpSpPr>
          <p:grpSpPr>
            <a:xfrm>
              <a:off x="4649" y="1449"/>
              <a:ext cx="680" cy="726"/>
              <a:chOff x="3039" y="2454"/>
              <a:chExt cx="680" cy="726"/>
            </a:xfrm>
          </p:grpSpPr>
          <p:sp>
            <p:nvSpPr>
              <p:cNvPr id="21608" name="Oval 81"/>
              <p:cNvSpPr>
                <a:spLocks noChangeAspect="1"/>
              </p:cNvSpPr>
              <p:nvPr/>
            </p:nvSpPr>
            <p:spPr>
              <a:xfrm rot="-5400000">
                <a:off x="3080" y="2551"/>
                <a:ext cx="589" cy="589"/>
              </a:xfrm>
              <a:prstGeom prst="ellipse">
                <a:avLst/>
              </a:prstGeom>
              <a:solidFill>
                <a:schemeClr val="bg1"/>
              </a:solidFill>
              <a:ln w="28575" cap="flat" cmpd="sng">
                <a:solidFill>
                  <a:srgbClr val="990000"/>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09" name="Rectangle 82"/>
              <p:cNvSpPr/>
              <p:nvPr/>
            </p:nvSpPr>
            <p:spPr>
              <a:xfrm rot="-5400000">
                <a:off x="3306" y="2500"/>
                <a:ext cx="136" cy="113"/>
              </a:xfrm>
              <a:prstGeom prst="rect">
                <a:avLst/>
              </a:prstGeom>
              <a:solidFill>
                <a:schemeClr val="bg1"/>
              </a:solidFill>
              <a:ln w="28575" cap="flat" cmpd="sng">
                <a:solidFill>
                  <a:srgbClr val="99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610" name="Line 83"/>
              <p:cNvSpPr/>
              <p:nvPr/>
            </p:nvSpPr>
            <p:spPr>
              <a:xfrm rot="-5400000">
                <a:off x="3379" y="2504"/>
                <a:ext cx="0" cy="680"/>
              </a:xfrm>
              <a:prstGeom prst="line">
                <a:avLst/>
              </a:prstGeom>
              <a:ln w="9525" cap="flat" cmpd="sng">
                <a:solidFill>
                  <a:srgbClr val="990000"/>
                </a:solidFill>
                <a:prstDash val="lgDashDot"/>
                <a:headEnd type="none" w="sm" len="med"/>
                <a:tailEnd type="none" w="sm" len="med"/>
              </a:ln>
            </p:spPr>
          </p:sp>
          <p:sp>
            <p:nvSpPr>
              <p:cNvPr id="21611" name="Rectangle 84"/>
              <p:cNvSpPr/>
              <p:nvPr/>
            </p:nvSpPr>
            <p:spPr>
              <a:xfrm rot="-5400000">
                <a:off x="3339" y="2541"/>
                <a:ext cx="70" cy="127"/>
              </a:xfrm>
              <a:prstGeom prst="rect">
                <a:avLst/>
              </a:prstGeom>
              <a:solidFill>
                <a:schemeClr val="bg1"/>
              </a:solidFill>
              <a:ln w="9525">
                <a:noFill/>
              </a:ln>
            </p:spPr>
            <p:txBody>
              <a:bodyPr wrap="none" anchor="ctr" anchorCtr="0"/>
              <a:lstStyle/>
              <a:p>
                <a:endParaRPr lang="zh-CN" altLang="en-US" dirty="0">
                  <a:latin typeface="Times New Roman" panose="02020603050405020304" pitchFamily="18" charset="0"/>
                </a:endParaRPr>
              </a:p>
            </p:txBody>
          </p:sp>
          <p:sp>
            <p:nvSpPr>
              <p:cNvPr id="21612" name="Line 85"/>
              <p:cNvSpPr/>
              <p:nvPr/>
            </p:nvSpPr>
            <p:spPr>
              <a:xfrm rot="-5400000">
                <a:off x="3012" y="2817"/>
                <a:ext cx="726" cy="0"/>
              </a:xfrm>
              <a:prstGeom prst="line">
                <a:avLst/>
              </a:prstGeom>
              <a:ln w="9525" cap="flat" cmpd="sng">
                <a:solidFill>
                  <a:srgbClr val="990000"/>
                </a:solidFill>
                <a:prstDash val="lgDashDot"/>
                <a:headEnd type="none" w="sm" len="med"/>
                <a:tailEnd type="none" w="sm" len="med"/>
              </a:ln>
            </p:spPr>
          </p:sp>
        </p:grpSp>
        <p:sp>
          <p:nvSpPr>
            <p:cNvPr id="21591" name="Line 86"/>
            <p:cNvSpPr/>
            <p:nvPr/>
          </p:nvSpPr>
          <p:spPr>
            <a:xfrm>
              <a:off x="4989" y="1483"/>
              <a:ext cx="544" cy="0"/>
            </a:xfrm>
            <a:prstGeom prst="line">
              <a:avLst/>
            </a:prstGeom>
            <a:ln w="9525" cap="flat" cmpd="sng">
              <a:solidFill>
                <a:schemeClr val="tx1"/>
              </a:solidFill>
              <a:prstDash val="solid"/>
              <a:headEnd type="none" w="sm" len="med"/>
              <a:tailEnd type="none" w="sm" len="med"/>
            </a:ln>
          </p:spPr>
        </p:sp>
        <p:sp>
          <p:nvSpPr>
            <p:cNvPr id="21592" name="Line 87"/>
            <p:cNvSpPr/>
            <p:nvPr/>
          </p:nvSpPr>
          <p:spPr>
            <a:xfrm>
              <a:off x="4979" y="2138"/>
              <a:ext cx="567" cy="0"/>
            </a:xfrm>
            <a:prstGeom prst="line">
              <a:avLst/>
            </a:prstGeom>
            <a:ln w="9525" cap="flat" cmpd="sng">
              <a:solidFill>
                <a:schemeClr val="tx1"/>
              </a:solidFill>
              <a:prstDash val="solid"/>
              <a:headEnd type="none" w="sm" len="med"/>
              <a:tailEnd type="none" w="sm" len="med"/>
            </a:ln>
          </p:spPr>
        </p:sp>
        <p:grpSp>
          <p:nvGrpSpPr>
            <p:cNvPr id="21593" name="Group 88"/>
            <p:cNvGrpSpPr/>
            <p:nvPr/>
          </p:nvGrpSpPr>
          <p:grpSpPr>
            <a:xfrm>
              <a:off x="5255" y="1154"/>
              <a:ext cx="288" cy="895"/>
              <a:chOff x="3696" y="2157"/>
              <a:chExt cx="288" cy="895"/>
            </a:xfrm>
          </p:grpSpPr>
          <p:sp>
            <p:nvSpPr>
              <p:cNvPr id="21606" name="Text Box 89"/>
              <p:cNvSpPr txBox="1"/>
              <p:nvPr/>
            </p:nvSpPr>
            <p:spPr>
              <a:xfrm rot="-5400000">
                <a:off x="3605" y="2730"/>
                <a:ext cx="452"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28.3</a:t>
                </a:r>
              </a:p>
            </p:txBody>
          </p:sp>
          <p:sp>
            <p:nvSpPr>
              <p:cNvPr id="21607" name="Text Box 90"/>
              <p:cNvSpPr txBox="1"/>
              <p:nvPr/>
            </p:nvSpPr>
            <p:spPr>
              <a:xfrm rot="-5400000">
                <a:off x="3522" y="2330"/>
                <a:ext cx="635"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-0.2</a:t>
                </a:r>
              </a:p>
              <a:p>
                <a:pPr algn="l"/>
                <a:r>
                  <a:rPr lang="en-US" altLang="zh-CN" sz="1200" b="0" i="0" dirty="0">
                    <a:latin typeface="Arial" panose="020B0604020202020204" pitchFamily="34" charset="0"/>
                    <a:ea typeface="宋体" panose="02010600030101010101" pitchFamily="2" charset="-122"/>
                  </a:rPr>
                  <a:t> 0</a:t>
                </a:r>
              </a:p>
            </p:txBody>
          </p:sp>
        </p:grpSp>
        <p:sp>
          <p:nvSpPr>
            <p:cNvPr id="21594" name="Line 91"/>
            <p:cNvSpPr/>
            <p:nvPr/>
          </p:nvSpPr>
          <p:spPr>
            <a:xfrm>
              <a:off x="5510" y="1485"/>
              <a:ext cx="0" cy="657"/>
            </a:xfrm>
            <a:prstGeom prst="line">
              <a:avLst/>
            </a:prstGeom>
            <a:ln w="9525" cap="flat" cmpd="sng">
              <a:solidFill>
                <a:schemeClr val="tx1"/>
              </a:solidFill>
              <a:prstDash val="solid"/>
              <a:headEnd type="triangle" w="med" len="med"/>
              <a:tailEnd type="triangle" w="med" len="med"/>
            </a:ln>
          </p:spPr>
        </p:sp>
        <p:sp>
          <p:nvSpPr>
            <p:cNvPr id="21595" name="Line 92"/>
            <p:cNvSpPr/>
            <p:nvPr/>
          </p:nvSpPr>
          <p:spPr>
            <a:xfrm flipV="1">
              <a:off x="4926" y="1336"/>
              <a:ext cx="0" cy="182"/>
            </a:xfrm>
            <a:prstGeom prst="line">
              <a:avLst/>
            </a:prstGeom>
            <a:ln w="9525" cap="flat" cmpd="sng">
              <a:solidFill>
                <a:schemeClr val="tx1"/>
              </a:solidFill>
              <a:prstDash val="solid"/>
              <a:headEnd type="none" w="sm" len="med"/>
              <a:tailEnd type="none" w="sm" len="med"/>
            </a:ln>
          </p:spPr>
        </p:sp>
        <p:sp>
          <p:nvSpPr>
            <p:cNvPr id="21596" name="Line 93"/>
            <p:cNvSpPr/>
            <p:nvPr/>
          </p:nvSpPr>
          <p:spPr>
            <a:xfrm flipV="1">
              <a:off x="5046" y="1336"/>
              <a:ext cx="0" cy="182"/>
            </a:xfrm>
            <a:prstGeom prst="line">
              <a:avLst/>
            </a:prstGeom>
            <a:ln w="9525" cap="flat" cmpd="sng">
              <a:solidFill>
                <a:schemeClr val="tx1"/>
              </a:solidFill>
              <a:prstDash val="solid"/>
              <a:headEnd type="none" w="sm" len="med"/>
              <a:tailEnd type="none" w="sm" len="med"/>
            </a:ln>
          </p:spPr>
        </p:sp>
        <p:sp>
          <p:nvSpPr>
            <p:cNvPr id="21597" name="Line 94"/>
            <p:cNvSpPr/>
            <p:nvPr/>
          </p:nvSpPr>
          <p:spPr>
            <a:xfrm>
              <a:off x="4835" y="1382"/>
              <a:ext cx="91" cy="0"/>
            </a:xfrm>
            <a:prstGeom prst="line">
              <a:avLst/>
            </a:prstGeom>
            <a:ln w="9525" cap="flat" cmpd="sng">
              <a:solidFill>
                <a:schemeClr val="tx1"/>
              </a:solidFill>
              <a:prstDash val="solid"/>
              <a:headEnd type="none" w="sm" len="med"/>
              <a:tailEnd type="triangle" w="med" len="med"/>
            </a:ln>
          </p:spPr>
        </p:sp>
        <p:sp>
          <p:nvSpPr>
            <p:cNvPr id="21598" name="Line 95"/>
            <p:cNvSpPr/>
            <p:nvPr/>
          </p:nvSpPr>
          <p:spPr>
            <a:xfrm>
              <a:off x="5048" y="1382"/>
              <a:ext cx="409" cy="0"/>
            </a:xfrm>
            <a:prstGeom prst="line">
              <a:avLst/>
            </a:prstGeom>
            <a:ln w="9525" cap="flat" cmpd="sng">
              <a:solidFill>
                <a:schemeClr val="tx1"/>
              </a:solidFill>
              <a:prstDash val="solid"/>
              <a:headEnd type="triangle" w="med" len="med"/>
              <a:tailEnd type="none" w="sm" len="med"/>
            </a:ln>
          </p:spPr>
        </p:sp>
        <p:sp>
          <p:nvSpPr>
            <p:cNvPr id="21599" name="Text Box 96"/>
            <p:cNvSpPr txBox="1"/>
            <p:nvPr/>
          </p:nvSpPr>
          <p:spPr>
            <a:xfrm>
              <a:off x="5044" y="1202"/>
              <a:ext cx="681"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8±0.018</a:t>
              </a:r>
            </a:p>
          </p:txBody>
        </p:sp>
        <p:sp>
          <p:nvSpPr>
            <p:cNvPr id="21600" name="Line 97"/>
            <p:cNvSpPr/>
            <p:nvPr/>
          </p:nvSpPr>
          <p:spPr>
            <a:xfrm rot="-1307202" flipV="1">
              <a:off x="4758" y="1664"/>
              <a:ext cx="454" cy="363"/>
            </a:xfrm>
            <a:prstGeom prst="line">
              <a:avLst/>
            </a:prstGeom>
            <a:ln w="9525" cap="flat" cmpd="sng">
              <a:solidFill>
                <a:schemeClr val="tx1"/>
              </a:solidFill>
              <a:prstDash val="solid"/>
              <a:headEnd type="triangle" w="med" len="med"/>
              <a:tailEnd type="triangle" w="med" len="med"/>
            </a:ln>
          </p:spPr>
        </p:sp>
        <p:sp>
          <p:nvSpPr>
            <p:cNvPr id="21601" name="Line 98"/>
            <p:cNvSpPr/>
            <p:nvPr/>
          </p:nvSpPr>
          <p:spPr>
            <a:xfrm rot="-1307202" flipV="1">
              <a:off x="4558" y="2016"/>
              <a:ext cx="454" cy="363"/>
            </a:xfrm>
            <a:prstGeom prst="line">
              <a:avLst/>
            </a:prstGeom>
            <a:ln w="9525" cap="flat" cmpd="sng">
              <a:solidFill>
                <a:schemeClr val="tx1"/>
              </a:solidFill>
              <a:prstDash val="solid"/>
              <a:headEnd type="none" w="med" len="med"/>
              <a:tailEnd type="none" w="med" len="med"/>
            </a:ln>
          </p:spPr>
        </p:sp>
        <p:sp>
          <p:nvSpPr>
            <p:cNvPr id="21602" name="Line 99"/>
            <p:cNvSpPr/>
            <p:nvPr/>
          </p:nvSpPr>
          <p:spPr>
            <a:xfrm flipH="1">
              <a:off x="4642" y="2451"/>
              <a:ext cx="453" cy="0"/>
            </a:xfrm>
            <a:prstGeom prst="line">
              <a:avLst/>
            </a:prstGeom>
            <a:ln w="9525" cap="flat" cmpd="sng">
              <a:solidFill>
                <a:schemeClr val="tx1"/>
              </a:solidFill>
              <a:prstDash val="solid"/>
              <a:headEnd type="none" w="sm" len="med"/>
              <a:tailEnd type="none" w="sm" len="med"/>
            </a:ln>
          </p:spPr>
        </p:sp>
        <p:grpSp>
          <p:nvGrpSpPr>
            <p:cNvPr id="21603" name="Group 100"/>
            <p:cNvGrpSpPr/>
            <p:nvPr/>
          </p:nvGrpSpPr>
          <p:grpSpPr>
            <a:xfrm>
              <a:off x="4654" y="2183"/>
              <a:ext cx="908" cy="288"/>
              <a:chOff x="2200" y="2887"/>
              <a:chExt cx="908" cy="288"/>
            </a:xfrm>
          </p:grpSpPr>
          <p:sp>
            <p:nvSpPr>
              <p:cNvPr id="21604" name="Text Box 101"/>
              <p:cNvSpPr txBox="1"/>
              <p:nvPr/>
            </p:nvSpPr>
            <p:spPr>
              <a:xfrm>
                <a:off x="2200" y="2970"/>
                <a:ext cx="908" cy="192"/>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25H7(         )</a:t>
                </a:r>
              </a:p>
            </p:txBody>
          </p:sp>
          <p:sp>
            <p:nvSpPr>
              <p:cNvPr id="21605" name="Text Box 102"/>
              <p:cNvSpPr txBox="1"/>
              <p:nvPr/>
            </p:nvSpPr>
            <p:spPr>
              <a:xfrm>
                <a:off x="2625" y="2887"/>
                <a:ext cx="482"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+0.021</a:t>
                </a:r>
              </a:p>
              <a:p>
                <a:pPr algn="l"/>
                <a:r>
                  <a:rPr lang="en-US" altLang="zh-CN" sz="1200" b="0" i="0" dirty="0">
                    <a:latin typeface="Arial" panose="020B0604020202020204" pitchFamily="34" charset="0"/>
                    <a:ea typeface="宋体" panose="02010600030101010101" pitchFamily="2" charset="-122"/>
                  </a:rPr>
                  <a:t> 0</a:t>
                </a:r>
              </a:p>
            </p:txBody>
          </p:sp>
        </p:grpSp>
      </p:grpSp>
      <p:sp>
        <p:nvSpPr>
          <p:cNvPr id="553063" name="AutoShape 103"/>
          <p:cNvSpPr/>
          <p:nvPr/>
        </p:nvSpPr>
        <p:spPr>
          <a:xfrm>
            <a:off x="4787900" y="4508500"/>
            <a:ext cx="2532063" cy="1358900"/>
          </a:xfrm>
          <a:prstGeom prst="wedgeRoundRectCallout">
            <a:avLst>
              <a:gd name="adj1" fmla="val -33574"/>
              <a:gd name="adj2" fmla="val -264486"/>
              <a:gd name="adj3" fmla="val 16667"/>
            </a:avLst>
          </a:prstGeom>
          <a:noFill/>
          <a:ln w="9525" cap="flat" cmpd="sng">
            <a:solidFill>
              <a:srgbClr val="FF0000"/>
            </a:solidFill>
            <a:prstDash val="solid"/>
            <a:miter/>
            <a:headEnd type="none" w="sm" len="med"/>
            <a:tailEnd type="none" w="sm" len="med"/>
          </a:ln>
        </p:spPr>
        <p:txBody>
          <a:bodyPr/>
          <a:lstStyle/>
          <a:p>
            <a:pPr>
              <a:lnSpc>
                <a:spcPct val="110000"/>
              </a:lnSpc>
            </a:pPr>
            <a:r>
              <a:rPr lang="zh-CN" altLang="en-US" sz="2000" i="0" dirty="0">
                <a:latin typeface="仿宋_GB2312" pitchFamily="49" charset="-122"/>
                <a:ea typeface="仿宋_GB2312" pitchFamily="49" charset="-122"/>
              </a:rPr>
              <a:t>平键键槽的极限偏差根据轴的公称尺寸查手册获得。</a:t>
            </a:r>
          </a:p>
        </p:txBody>
      </p:sp>
      <p:sp>
        <p:nvSpPr>
          <p:cNvPr id="553064" name="AutoShape 104"/>
          <p:cNvSpPr/>
          <p:nvPr/>
        </p:nvSpPr>
        <p:spPr>
          <a:xfrm>
            <a:off x="693738" y="4292600"/>
            <a:ext cx="3446462" cy="2016125"/>
          </a:xfrm>
          <a:prstGeom prst="wedgeRoundRectCallout">
            <a:avLst>
              <a:gd name="adj1" fmla="val 8315"/>
              <a:gd name="adj2" fmla="val -151102"/>
              <a:gd name="adj3" fmla="val 16667"/>
            </a:avLst>
          </a:prstGeom>
          <a:noFill/>
          <a:ln w="9525" cap="flat" cmpd="sng">
            <a:solidFill>
              <a:srgbClr val="FF0000"/>
            </a:solidFill>
            <a:prstDash val="solid"/>
            <a:miter/>
            <a:headEnd type="none" w="sm" len="med"/>
            <a:tailEnd type="none" w="sm" len="med"/>
          </a:ln>
        </p:spPr>
        <p:txBody>
          <a:bodyPr/>
          <a:lstStyle/>
          <a:p>
            <a:pPr algn="l"/>
            <a:r>
              <a:rPr lang="zh-CN" altLang="en-US" sz="2000" i="0" dirty="0">
                <a:latin typeface="仿宋_GB2312" pitchFamily="49" charset="-122"/>
                <a:ea typeface="仿宋_GB2312" pitchFamily="49" charset="-122"/>
              </a:rPr>
              <a:t>轴与孔的基本偏差分别为</a:t>
            </a:r>
            <a:r>
              <a:rPr lang="en-US" altLang="zh-CN" sz="2000" i="0" dirty="0">
                <a:latin typeface="仿宋_GB2312" pitchFamily="49" charset="-122"/>
                <a:ea typeface="仿宋_GB2312" pitchFamily="49" charset="-122"/>
              </a:rPr>
              <a:t>H</a:t>
            </a:r>
            <a:r>
              <a:rPr lang="zh-CN" altLang="en-US" sz="2000" i="0" dirty="0">
                <a:latin typeface="仿宋_GB2312" pitchFamily="49" charset="-122"/>
                <a:ea typeface="仿宋_GB2312" pitchFamily="49" charset="-122"/>
              </a:rPr>
              <a:t>和</a:t>
            </a:r>
            <a:r>
              <a:rPr lang="en-US" altLang="zh-CN" sz="2000" i="0" dirty="0">
                <a:latin typeface="仿宋_GB2312" pitchFamily="49" charset="-122"/>
                <a:ea typeface="仿宋_GB2312" pitchFamily="49" charset="-122"/>
              </a:rPr>
              <a:t>h</a:t>
            </a:r>
            <a:r>
              <a:rPr lang="zh-CN" altLang="en-US" sz="2000" i="0" dirty="0">
                <a:latin typeface="仿宋_GB2312" pitchFamily="49" charset="-122"/>
                <a:ea typeface="仿宋_GB2312" pitchFamily="49" charset="-122"/>
              </a:rPr>
              <a:t>，即基准孔与基准轴的配合。即可以理解为基孔制也可以理解为基轴制。这种配合仍为间隙配合，最小间隙为</a:t>
            </a:r>
            <a:r>
              <a:rPr lang="en-US" altLang="zh-CN" sz="2000" i="0" dirty="0">
                <a:latin typeface="仿宋_GB2312" pitchFamily="49" charset="-122"/>
                <a:ea typeface="仿宋_GB2312" pitchFamily="49" charset="-122"/>
              </a:rPr>
              <a:t>0</a:t>
            </a:r>
            <a:r>
              <a:rPr lang="zh-CN" altLang="en-US" sz="2000" i="0" dirty="0">
                <a:latin typeface="仿宋_GB2312" pitchFamily="49" charset="-122"/>
                <a:ea typeface="仿宋_GB2312" pitchFamily="49" charset="-122"/>
              </a:rPr>
              <a:t>。</a:t>
            </a:r>
          </a:p>
        </p:txBody>
      </p:sp>
      <p:grpSp>
        <p:nvGrpSpPr>
          <p:cNvPr id="20" name="Group 105"/>
          <p:cNvGrpSpPr/>
          <p:nvPr/>
        </p:nvGrpSpPr>
        <p:grpSpPr>
          <a:xfrm>
            <a:off x="3132138" y="490538"/>
            <a:ext cx="2981325" cy="3205162"/>
            <a:chOff x="1973" y="309"/>
            <a:chExt cx="1878" cy="2019"/>
          </a:xfrm>
        </p:grpSpPr>
        <p:grpSp>
          <p:nvGrpSpPr>
            <p:cNvPr id="21516" name="Group 106"/>
            <p:cNvGrpSpPr/>
            <p:nvPr/>
          </p:nvGrpSpPr>
          <p:grpSpPr>
            <a:xfrm>
              <a:off x="1973" y="500"/>
              <a:ext cx="1878" cy="1828"/>
              <a:chOff x="1973" y="500"/>
              <a:chExt cx="1878" cy="1828"/>
            </a:xfrm>
          </p:grpSpPr>
          <p:grpSp>
            <p:nvGrpSpPr>
              <p:cNvPr id="21520" name="Group 107"/>
              <p:cNvGrpSpPr/>
              <p:nvPr/>
            </p:nvGrpSpPr>
            <p:grpSpPr>
              <a:xfrm>
                <a:off x="1973" y="616"/>
                <a:ext cx="1878" cy="1712"/>
                <a:chOff x="2136" y="616"/>
                <a:chExt cx="1878" cy="1712"/>
              </a:xfrm>
            </p:grpSpPr>
            <p:grpSp>
              <p:nvGrpSpPr>
                <p:cNvPr id="21531" name="Group 108"/>
                <p:cNvGrpSpPr/>
                <p:nvPr/>
              </p:nvGrpSpPr>
              <p:grpSpPr>
                <a:xfrm>
                  <a:off x="2136" y="1450"/>
                  <a:ext cx="1587" cy="771"/>
                  <a:chOff x="793" y="1546"/>
                  <a:chExt cx="1587" cy="771"/>
                </a:xfrm>
              </p:grpSpPr>
              <p:sp>
                <p:nvSpPr>
                  <p:cNvPr id="21550" name="Rectangle 109"/>
                  <p:cNvSpPr/>
                  <p:nvPr/>
                </p:nvSpPr>
                <p:spPr>
                  <a:xfrm>
                    <a:off x="1202" y="1546"/>
                    <a:ext cx="181" cy="771"/>
                  </a:xfrm>
                  <a:prstGeom prst="rect">
                    <a:avLst/>
                  </a:prstGeom>
                  <a:no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551" name="Rectangle 110"/>
                  <p:cNvSpPr/>
                  <p:nvPr/>
                </p:nvSpPr>
                <p:spPr>
                  <a:xfrm>
                    <a:off x="1380" y="1637"/>
                    <a:ext cx="544" cy="589"/>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552" name="Line 111"/>
                  <p:cNvSpPr/>
                  <p:nvPr/>
                </p:nvSpPr>
                <p:spPr>
                  <a:xfrm>
                    <a:off x="793" y="1933"/>
                    <a:ext cx="1587" cy="0"/>
                  </a:xfrm>
                  <a:prstGeom prst="line">
                    <a:avLst/>
                  </a:prstGeom>
                  <a:ln w="19050" cap="flat" cmpd="sng">
                    <a:solidFill>
                      <a:srgbClr val="0000FF"/>
                    </a:solidFill>
                    <a:prstDash val="lgDashDot"/>
                    <a:headEnd type="none" w="sm" len="med"/>
                    <a:tailEnd type="none" w="sm" len="med"/>
                  </a:ln>
                </p:spPr>
              </p:sp>
              <p:sp>
                <p:nvSpPr>
                  <p:cNvPr id="21553" name="AutoShape 112"/>
                  <p:cNvSpPr>
                    <a:spLocks noChangeAspect="1"/>
                  </p:cNvSpPr>
                  <p:nvPr/>
                </p:nvSpPr>
                <p:spPr>
                  <a:xfrm>
                    <a:off x="1441" y="1873"/>
                    <a:ext cx="413" cy="114"/>
                  </a:xfrm>
                  <a:prstGeom prst="flowChartTerminator">
                    <a:avLst/>
                  </a:prstGeom>
                  <a:noFill/>
                  <a:ln w="19050"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21554" name="Group 113"/>
                  <p:cNvGrpSpPr/>
                  <p:nvPr/>
                </p:nvGrpSpPr>
                <p:grpSpPr>
                  <a:xfrm>
                    <a:off x="1924" y="1694"/>
                    <a:ext cx="338" cy="478"/>
                    <a:chOff x="2587" y="1706"/>
                    <a:chExt cx="708" cy="682"/>
                  </a:xfrm>
                </p:grpSpPr>
                <p:sp>
                  <p:nvSpPr>
                    <p:cNvPr id="21573" name="Freeform 114"/>
                    <p:cNvSpPr/>
                    <p:nvPr/>
                  </p:nvSpPr>
                  <p:spPr>
                    <a:xfrm>
                      <a:off x="2587" y="1711"/>
                      <a:ext cx="8" cy="676"/>
                    </a:xfrm>
                    <a:custGeom>
                      <a:avLst/>
                      <a:gdLst>
                        <a:gd name="txL" fmla="*/ 0 w 52"/>
                        <a:gd name="txT" fmla="*/ 0 h 4176"/>
                        <a:gd name="txR" fmla="*/ 52 w 52"/>
                        <a:gd name="txB" fmla="*/ 4176 h 4176"/>
                      </a:gdLst>
                      <a:ahLst/>
                      <a:cxnLst>
                        <a:cxn ang="0">
                          <a:pos x="0" y="676"/>
                        </a:cxn>
                        <a:cxn ang="0">
                          <a:pos x="8" y="676"/>
                        </a:cxn>
                        <a:cxn ang="0">
                          <a:pos x="0" y="0"/>
                        </a:cxn>
                        <a:cxn ang="0">
                          <a:pos x="0" y="676"/>
                        </a:cxn>
                      </a:cxnLst>
                      <a:rect l="txL" t="txT" r="txR" b="txB"/>
                      <a:pathLst>
                        <a:path w="52" h="4176">
                          <a:moveTo>
                            <a:pt x="0" y="4176"/>
                          </a:moveTo>
                          <a:lnTo>
                            <a:pt x="52" y="4176"/>
                          </a:lnTo>
                          <a:lnTo>
                            <a:pt x="0" y="0"/>
                          </a:lnTo>
                          <a:lnTo>
                            <a:pt x="0"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74" name="Freeform 115"/>
                    <p:cNvSpPr/>
                    <p:nvPr/>
                  </p:nvSpPr>
                  <p:spPr>
                    <a:xfrm>
                      <a:off x="2587" y="1711"/>
                      <a:ext cx="8" cy="676"/>
                    </a:xfrm>
                    <a:custGeom>
                      <a:avLst/>
                      <a:gdLst>
                        <a:gd name="txL" fmla="*/ 0 w 52"/>
                        <a:gd name="txT" fmla="*/ 0 h 4176"/>
                        <a:gd name="txR" fmla="*/ 52 w 52"/>
                        <a:gd name="txB" fmla="*/ 4176 h 4176"/>
                      </a:gdLst>
                      <a:ahLst/>
                      <a:cxnLst>
                        <a:cxn ang="0">
                          <a:pos x="8" y="676"/>
                        </a:cxn>
                        <a:cxn ang="0">
                          <a:pos x="0" y="0"/>
                        </a:cxn>
                        <a:cxn ang="0">
                          <a:pos x="8" y="0"/>
                        </a:cxn>
                        <a:cxn ang="0">
                          <a:pos x="8" y="676"/>
                        </a:cxn>
                      </a:cxnLst>
                      <a:rect l="txL" t="txT" r="txR" b="txB"/>
                      <a:pathLst>
                        <a:path w="52" h="4176">
                          <a:moveTo>
                            <a:pt x="52" y="4176"/>
                          </a:moveTo>
                          <a:lnTo>
                            <a:pt x="0" y="0"/>
                          </a:lnTo>
                          <a:lnTo>
                            <a:pt x="52" y="0"/>
                          </a:lnTo>
                          <a:lnTo>
                            <a:pt x="52"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75" name="Rectangle 116"/>
                    <p:cNvSpPr/>
                    <p:nvPr/>
                  </p:nvSpPr>
                  <p:spPr>
                    <a:xfrm>
                      <a:off x="2587" y="1711"/>
                      <a:ext cx="8" cy="676"/>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576" name="Freeform 117"/>
                    <p:cNvSpPr/>
                    <p:nvPr/>
                  </p:nvSpPr>
                  <p:spPr>
                    <a:xfrm>
                      <a:off x="3197" y="1711"/>
                      <a:ext cx="46" cy="338"/>
                    </a:xfrm>
                    <a:custGeom>
                      <a:avLst/>
                      <a:gdLst>
                        <a:gd name="txL" fmla="*/ 0 w 279"/>
                        <a:gd name="txT" fmla="*/ 0 h 2088"/>
                        <a:gd name="txR" fmla="*/ 279 w 279"/>
                        <a:gd name="txB" fmla="*/ 2088 h 2088"/>
                      </a:gdLst>
                      <a:ahLst/>
                      <a:cxnLst>
                        <a:cxn ang="0">
                          <a:pos x="46" y="0"/>
                        </a:cxn>
                        <a:cxn ang="0">
                          <a:pos x="41" y="10"/>
                        </a:cxn>
                        <a:cxn ang="0">
                          <a:pos x="35" y="19"/>
                        </a:cxn>
                        <a:cxn ang="0">
                          <a:pos x="31" y="29"/>
                        </a:cxn>
                        <a:cxn ang="0">
                          <a:pos x="26" y="40"/>
                        </a:cxn>
                        <a:cxn ang="0">
                          <a:pos x="22" y="50"/>
                        </a:cxn>
                        <a:cxn ang="0">
                          <a:pos x="18" y="60"/>
                        </a:cxn>
                        <a:cxn ang="0">
                          <a:pos x="15" y="71"/>
                        </a:cxn>
                        <a:cxn ang="0">
                          <a:pos x="12" y="82"/>
                        </a:cxn>
                        <a:cxn ang="0">
                          <a:pos x="9" y="92"/>
                        </a:cxn>
                        <a:cxn ang="0">
                          <a:pos x="7" y="103"/>
                        </a:cxn>
                        <a:cxn ang="0">
                          <a:pos x="5" y="114"/>
                        </a:cxn>
                        <a:cxn ang="0">
                          <a:pos x="3" y="125"/>
                        </a:cxn>
                        <a:cxn ang="0">
                          <a:pos x="2" y="136"/>
                        </a:cxn>
                        <a:cxn ang="0">
                          <a:pos x="1" y="147"/>
                        </a:cxn>
                        <a:cxn ang="0">
                          <a:pos x="0" y="158"/>
                        </a:cxn>
                        <a:cxn ang="0">
                          <a:pos x="0" y="169"/>
                        </a:cxn>
                        <a:cxn ang="0">
                          <a:pos x="0" y="180"/>
                        </a:cxn>
                        <a:cxn ang="0">
                          <a:pos x="1" y="191"/>
                        </a:cxn>
                        <a:cxn ang="0">
                          <a:pos x="2" y="202"/>
                        </a:cxn>
                        <a:cxn ang="0">
                          <a:pos x="3" y="213"/>
                        </a:cxn>
                        <a:cxn ang="0">
                          <a:pos x="5" y="224"/>
                        </a:cxn>
                        <a:cxn ang="0">
                          <a:pos x="7" y="235"/>
                        </a:cxn>
                        <a:cxn ang="0">
                          <a:pos x="9" y="246"/>
                        </a:cxn>
                        <a:cxn ang="0">
                          <a:pos x="12" y="256"/>
                        </a:cxn>
                        <a:cxn ang="0">
                          <a:pos x="15" y="267"/>
                        </a:cxn>
                        <a:cxn ang="0">
                          <a:pos x="18" y="278"/>
                        </a:cxn>
                        <a:cxn ang="0">
                          <a:pos x="22" y="288"/>
                        </a:cxn>
                        <a:cxn ang="0">
                          <a:pos x="26" y="298"/>
                        </a:cxn>
                        <a:cxn ang="0">
                          <a:pos x="31" y="309"/>
                        </a:cxn>
                        <a:cxn ang="0">
                          <a:pos x="35" y="318"/>
                        </a:cxn>
                        <a:cxn ang="0">
                          <a:pos x="41" y="328"/>
                        </a:cxn>
                        <a:cxn ang="0">
                          <a:pos x="46" y="338"/>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77" name="Freeform 118"/>
                    <p:cNvSpPr/>
                    <p:nvPr/>
                  </p:nvSpPr>
                  <p:spPr>
                    <a:xfrm>
                      <a:off x="3243" y="1711"/>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9"/>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2"/>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78" name="Freeform 119"/>
                    <p:cNvSpPr/>
                    <p:nvPr/>
                  </p:nvSpPr>
                  <p:spPr>
                    <a:xfrm>
                      <a:off x="3243" y="2049"/>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8"/>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1"/>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79" name="Line 120"/>
                    <p:cNvSpPr/>
                    <p:nvPr/>
                  </p:nvSpPr>
                  <p:spPr>
                    <a:xfrm>
                      <a:off x="3243" y="2387"/>
                      <a:ext cx="0" cy="1"/>
                    </a:xfrm>
                    <a:prstGeom prst="line">
                      <a:avLst/>
                    </a:prstGeom>
                    <a:ln w="0" cap="flat" cmpd="sng">
                      <a:solidFill>
                        <a:srgbClr val="0000FF"/>
                      </a:solidFill>
                      <a:prstDash val="solid"/>
                      <a:headEnd type="none" w="med" len="med"/>
                      <a:tailEnd type="none" w="med" len="med"/>
                    </a:ln>
                  </p:spPr>
                </p:sp>
                <p:sp>
                  <p:nvSpPr>
                    <p:cNvPr id="21580" name="Freeform 121"/>
                    <p:cNvSpPr/>
                    <p:nvPr/>
                  </p:nvSpPr>
                  <p:spPr>
                    <a:xfrm>
                      <a:off x="2591" y="1706"/>
                      <a:ext cx="652" cy="9"/>
                    </a:xfrm>
                    <a:custGeom>
                      <a:avLst/>
                      <a:gdLst>
                        <a:gd name="txL" fmla="*/ 0 w 4022"/>
                        <a:gd name="txT" fmla="*/ 0 h 52"/>
                        <a:gd name="txR" fmla="*/ 4022 w 4022"/>
                        <a:gd name="txB" fmla="*/ 52 h 52"/>
                      </a:gdLst>
                      <a:ahLst/>
                      <a:cxnLst>
                        <a:cxn ang="0">
                          <a:pos x="0" y="0"/>
                        </a:cxn>
                        <a:cxn ang="0">
                          <a:pos x="0" y="9"/>
                        </a:cxn>
                        <a:cxn ang="0">
                          <a:pos x="652"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81" name="Freeform 122"/>
                    <p:cNvSpPr/>
                    <p:nvPr/>
                  </p:nvSpPr>
                  <p:spPr>
                    <a:xfrm>
                      <a:off x="2591" y="1706"/>
                      <a:ext cx="652" cy="9"/>
                    </a:xfrm>
                    <a:custGeom>
                      <a:avLst/>
                      <a:gdLst>
                        <a:gd name="txL" fmla="*/ 0 w 4022"/>
                        <a:gd name="txT" fmla="*/ 0 h 52"/>
                        <a:gd name="txR" fmla="*/ 4022 w 4022"/>
                        <a:gd name="txB" fmla="*/ 52 h 52"/>
                      </a:gdLst>
                      <a:ahLst/>
                      <a:cxnLst>
                        <a:cxn ang="0">
                          <a:pos x="0" y="9"/>
                        </a:cxn>
                        <a:cxn ang="0">
                          <a:pos x="652" y="0"/>
                        </a:cxn>
                        <a:cxn ang="0">
                          <a:pos x="652" y="9"/>
                        </a:cxn>
                        <a:cxn ang="0">
                          <a:pos x="0" y="9"/>
                        </a:cxn>
                      </a:cxnLst>
                      <a:rect l="txL" t="txT" r="txR" b="txB"/>
                      <a:pathLst>
                        <a:path w="4022" h="52">
                          <a:moveTo>
                            <a:pt x="0" y="52"/>
                          </a:moveTo>
                          <a:lnTo>
                            <a:pt x="4022" y="0"/>
                          </a:lnTo>
                          <a:lnTo>
                            <a:pt x="4022" y="52"/>
                          </a:lnTo>
                          <a:lnTo>
                            <a:pt x="0" y="52"/>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82" name="Rectangle 123"/>
                    <p:cNvSpPr/>
                    <p:nvPr/>
                  </p:nvSpPr>
                  <p:spPr>
                    <a:xfrm>
                      <a:off x="2591" y="1706"/>
                      <a:ext cx="652" cy="9"/>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583" name="Line 124"/>
                    <p:cNvSpPr/>
                    <p:nvPr/>
                  </p:nvSpPr>
                  <p:spPr>
                    <a:xfrm flipH="1" flipV="1">
                      <a:off x="3208" y="1964"/>
                      <a:ext cx="51" cy="51"/>
                    </a:xfrm>
                    <a:prstGeom prst="line">
                      <a:avLst/>
                    </a:prstGeom>
                    <a:ln w="9525" cap="flat" cmpd="sng">
                      <a:solidFill>
                        <a:srgbClr val="0000FF"/>
                      </a:solidFill>
                      <a:prstDash val="solid"/>
                      <a:headEnd type="none" w="med" len="med"/>
                      <a:tailEnd type="none" w="med" len="med"/>
                    </a:ln>
                  </p:spPr>
                </p:sp>
                <p:sp>
                  <p:nvSpPr>
                    <p:cNvPr id="21584" name="Line 125"/>
                    <p:cNvSpPr/>
                    <p:nvPr/>
                  </p:nvSpPr>
                  <p:spPr>
                    <a:xfrm flipH="1" flipV="1">
                      <a:off x="3197" y="1859"/>
                      <a:ext cx="85" cy="84"/>
                    </a:xfrm>
                    <a:prstGeom prst="line">
                      <a:avLst/>
                    </a:prstGeom>
                    <a:ln w="9525" cap="flat" cmpd="sng">
                      <a:solidFill>
                        <a:srgbClr val="0000FF"/>
                      </a:solidFill>
                      <a:prstDash val="solid"/>
                      <a:headEnd type="none" w="med" len="med"/>
                      <a:tailEnd type="none" w="med" len="med"/>
                    </a:ln>
                  </p:spPr>
                </p:sp>
                <p:sp>
                  <p:nvSpPr>
                    <p:cNvPr id="21585" name="Freeform 126"/>
                    <p:cNvSpPr/>
                    <p:nvPr/>
                  </p:nvSpPr>
                  <p:spPr>
                    <a:xfrm>
                      <a:off x="3238" y="1711"/>
                      <a:ext cx="10" cy="10"/>
                    </a:xfrm>
                    <a:custGeom>
                      <a:avLst/>
                      <a:gdLst>
                        <a:gd name="txL" fmla="*/ 0 w 66"/>
                        <a:gd name="txT" fmla="*/ 0 h 65"/>
                        <a:gd name="txR" fmla="*/ 66 w 66"/>
                        <a:gd name="txB" fmla="*/ 65 h 65"/>
                      </a:gdLst>
                      <a:ahLst/>
                      <a:cxnLst>
                        <a:cxn ang="0">
                          <a:pos x="10" y="10"/>
                        </a:cxn>
                        <a:cxn ang="0">
                          <a:pos x="3" y="3"/>
                        </a:cxn>
                        <a:cxn ang="0">
                          <a:pos x="0" y="0"/>
                        </a:cxn>
                      </a:cxnLst>
                      <a:rect l="txL" t="txT" r="txR" b="txB"/>
                      <a:pathLst>
                        <a:path w="66" h="65">
                          <a:moveTo>
                            <a:pt x="66" y="65"/>
                          </a:moveTo>
                          <a:lnTo>
                            <a:pt x="18" y="18"/>
                          </a:lnTo>
                          <a:lnTo>
                            <a:pt x="0" y="0"/>
                          </a:lnTo>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86" name="Line 127"/>
                    <p:cNvSpPr/>
                    <p:nvPr/>
                  </p:nvSpPr>
                  <p:spPr>
                    <a:xfrm>
                      <a:off x="3200" y="1836"/>
                      <a:ext cx="1" cy="1"/>
                    </a:xfrm>
                    <a:prstGeom prst="line">
                      <a:avLst/>
                    </a:prstGeom>
                    <a:ln w="0" cap="flat" cmpd="sng">
                      <a:solidFill>
                        <a:srgbClr val="0000FF"/>
                      </a:solidFill>
                      <a:prstDash val="solid"/>
                      <a:headEnd type="none" w="med" len="med"/>
                      <a:tailEnd type="none" w="med" len="med"/>
                    </a:ln>
                  </p:spPr>
                </p:sp>
                <p:sp>
                  <p:nvSpPr>
                    <p:cNvPr id="21587" name="Line 128"/>
                    <p:cNvSpPr/>
                    <p:nvPr/>
                  </p:nvSpPr>
                  <p:spPr>
                    <a:xfrm>
                      <a:off x="3243" y="1711"/>
                      <a:ext cx="0" cy="1"/>
                    </a:xfrm>
                    <a:prstGeom prst="line">
                      <a:avLst/>
                    </a:prstGeom>
                    <a:ln w="0" cap="flat" cmpd="sng">
                      <a:solidFill>
                        <a:srgbClr val="0000FF"/>
                      </a:solidFill>
                      <a:prstDash val="solid"/>
                      <a:headEnd type="none" w="med" len="med"/>
                      <a:tailEnd type="none" w="med" len="med"/>
                    </a:ln>
                  </p:spPr>
                </p:sp>
                <p:sp>
                  <p:nvSpPr>
                    <p:cNvPr id="21588" name="Line 129"/>
                    <p:cNvSpPr/>
                    <p:nvPr/>
                  </p:nvSpPr>
                  <p:spPr>
                    <a:xfrm>
                      <a:off x="2587" y="2388"/>
                      <a:ext cx="653" cy="0"/>
                    </a:xfrm>
                    <a:prstGeom prst="line">
                      <a:avLst/>
                    </a:prstGeom>
                    <a:ln w="28575" cap="flat" cmpd="sng">
                      <a:solidFill>
                        <a:srgbClr val="0000FF"/>
                      </a:solidFill>
                      <a:prstDash val="solid"/>
                      <a:headEnd type="none" w="sm" len="med"/>
                      <a:tailEnd type="none" w="sm" len="med"/>
                    </a:ln>
                  </p:spPr>
                </p:sp>
                <p:sp>
                  <p:nvSpPr>
                    <p:cNvPr id="21589" name="Line 130"/>
                    <p:cNvSpPr/>
                    <p:nvPr/>
                  </p:nvSpPr>
                  <p:spPr>
                    <a:xfrm flipH="1" flipV="1">
                      <a:off x="3210" y="1776"/>
                      <a:ext cx="85" cy="84"/>
                    </a:xfrm>
                    <a:prstGeom prst="line">
                      <a:avLst/>
                    </a:prstGeom>
                    <a:ln w="9525" cap="flat" cmpd="sng">
                      <a:solidFill>
                        <a:srgbClr val="0000FF"/>
                      </a:solidFill>
                      <a:prstDash val="solid"/>
                      <a:headEnd type="none" w="med" len="med"/>
                      <a:tailEnd type="none" w="med" len="med"/>
                    </a:ln>
                  </p:spPr>
                </p:sp>
              </p:grpSp>
              <p:grpSp>
                <p:nvGrpSpPr>
                  <p:cNvPr id="21555" name="Group 131"/>
                  <p:cNvGrpSpPr>
                    <a:grpSpLocks noChangeAspect="1"/>
                  </p:cNvGrpSpPr>
                  <p:nvPr/>
                </p:nvGrpSpPr>
                <p:grpSpPr>
                  <a:xfrm flipH="1">
                    <a:off x="884" y="1603"/>
                    <a:ext cx="318" cy="659"/>
                    <a:chOff x="2587" y="1706"/>
                    <a:chExt cx="708" cy="682"/>
                  </a:xfrm>
                </p:grpSpPr>
                <p:sp>
                  <p:nvSpPr>
                    <p:cNvPr id="21556" name="Freeform 132"/>
                    <p:cNvSpPr>
                      <a:spLocks noChangeAspect="1"/>
                    </p:cNvSpPr>
                    <p:nvPr/>
                  </p:nvSpPr>
                  <p:spPr>
                    <a:xfrm>
                      <a:off x="2587" y="1711"/>
                      <a:ext cx="8" cy="676"/>
                    </a:xfrm>
                    <a:custGeom>
                      <a:avLst/>
                      <a:gdLst>
                        <a:gd name="txL" fmla="*/ 0 w 52"/>
                        <a:gd name="txT" fmla="*/ 0 h 4176"/>
                        <a:gd name="txR" fmla="*/ 52 w 52"/>
                        <a:gd name="txB" fmla="*/ 4176 h 4176"/>
                      </a:gdLst>
                      <a:ahLst/>
                      <a:cxnLst>
                        <a:cxn ang="0">
                          <a:pos x="0" y="676"/>
                        </a:cxn>
                        <a:cxn ang="0">
                          <a:pos x="8" y="676"/>
                        </a:cxn>
                        <a:cxn ang="0">
                          <a:pos x="0" y="0"/>
                        </a:cxn>
                        <a:cxn ang="0">
                          <a:pos x="0" y="676"/>
                        </a:cxn>
                      </a:cxnLst>
                      <a:rect l="txL" t="txT" r="txR" b="txB"/>
                      <a:pathLst>
                        <a:path w="52" h="4176">
                          <a:moveTo>
                            <a:pt x="0" y="4176"/>
                          </a:moveTo>
                          <a:lnTo>
                            <a:pt x="52" y="4176"/>
                          </a:lnTo>
                          <a:lnTo>
                            <a:pt x="0" y="0"/>
                          </a:lnTo>
                          <a:lnTo>
                            <a:pt x="0"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57" name="Freeform 133"/>
                    <p:cNvSpPr>
                      <a:spLocks noChangeAspect="1"/>
                    </p:cNvSpPr>
                    <p:nvPr/>
                  </p:nvSpPr>
                  <p:spPr>
                    <a:xfrm>
                      <a:off x="2587" y="1711"/>
                      <a:ext cx="8" cy="676"/>
                    </a:xfrm>
                    <a:custGeom>
                      <a:avLst/>
                      <a:gdLst>
                        <a:gd name="txL" fmla="*/ 0 w 52"/>
                        <a:gd name="txT" fmla="*/ 0 h 4176"/>
                        <a:gd name="txR" fmla="*/ 52 w 52"/>
                        <a:gd name="txB" fmla="*/ 4176 h 4176"/>
                      </a:gdLst>
                      <a:ahLst/>
                      <a:cxnLst>
                        <a:cxn ang="0">
                          <a:pos x="8" y="676"/>
                        </a:cxn>
                        <a:cxn ang="0">
                          <a:pos x="0" y="0"/>
                        </a:cxn>
                        <a:cxn ang="0">
                          <a:pos x="8" y="0"/>
                        </a:cxn>
                        <a:cxn ang="0">
                          <a:pos x="8" y="676"/>
                        </a:cxn>
                      </a:cxnLst>
                      <a:rect l="txL" t="txT" r="txR" b="txB"/>
                      <a:pathLst>
                        <a:path w="52" h="4176">
                          <a:moveTo>
                            <a:pt x="52" y="4176"/>
                          </a:moveTo>
                          <a:lnTo>
                            <a:pt x="0" y="0"/>
                          </a:lnTo>
                          <a:lnTo>
                            <a:pt x="52" y="0"/>
                          </a:lnTo>
                          <a:lnTo>
                            <a:pt x="52" y="4176"/>
                          </a:lnTo>
                          <a:close/>
                        </a:path>
                      </a:pathLst>
                    </a:custGeom>
                    <a:solidFill>
                      <a:srgbClr val="00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58" name="Rectangle 134"/>
                    <p:cNvSpPr>
                      <a:spLocks noChangeAspect="1"/>
                    </p:cNvSpPr>
                    <p:nvPr/>
                  </p:nvSpPr>
                  <p:spPr>
                    <a:xfrm>
                      <a:off x="2587" y="1711"/>
                      <a:ext cx="8" cy="676"/>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559" name="Freeform 135"/>
                    <p:cNvSpPr>
                      <a:spLocks noChangeAspect="1"/>
                    </p:cNvSpPr>
                    <p:nvPr/>
                  </p:nvSpPr>
                  <p:spPr>
                    <a:xfrm>
                      <a:off x="3197" y="1711"/>
                      <a:ext cx="46" cy="338"/>
                    </a:xfrm>
                    <a:custGeom>
                      <a:avLst/>
                      <a:gdLst>
                        <a:gd name="txL" fmla="*/ 0 w 279"/>
                        <a:gd name="txT" fmla="*/ 0 h 2088"/>
                        <a:gd name="txR" fmla="*/ 279 w 279"/>
                        <a:gd name="txB" fmla="*/ 2088 h 2088"/>
                      </a:gdLst>
                      <a:ahLst/>
                      <a:cxnLst>
                        <a:cxn ang="0">
                          <a:pos x="46" y="0"/>
                        </a:cxn>
                        <a:cxn ang="0">
                          <a:pos x="41" y="10"/>
                        </a:cxn>
                        <a:cxn ang="0">
                          <a:pos x="35" y="19"/>
                        </a:cxn>
                        <a:cxn ang="0">
                          <a:pos x="31" y="29"/>
                        </a:cxn>
                        <a:cxn ang="0">
                          <a:pos x="26" y="40"/>
                        </a:cxn>
                        <a:cxn ang="0">
                          <a:pos x="22" y="50"/>
                        </a:cxn>
                        <a:cxn ang="0">
                          <a:pos x="18" y="60"/>
                        </a:cxn>
                        <a:cxn ang="0">
                          <a:pos x="15" y="71"/>
                        </a:cxn>
                        <a:cxn ang="0">
                          <a:pos x="12" y="82"/>
                        </a:cxn>
                        <a:cxn ang="0">
                          <a:pos x="9" y="92"/>
                        </a:cxn>
                        <a:cxn ang="0">
                          <a:pos x="7" y="103"/>
                        </a:cxn>
                        <a:cxn ang="0">
                          <a:pos x="5" y="114"/>
                        </a:cxn>
                        <a:cxn ang="0">
                          <a:pos x="3" y="125"/>
                        </a:cxn>
                        <a:cxn ang="0">
                          <a:pos x="2" y="136"/>
                        </a:cxn>
                        <a:cxn ang="0">
                          <a:pos x="1" y="147"/>
                        </a:cxn>
                        <a:cxn ang="0">
                          <a:pos x="0" y="158"/>
                        </a:cxn>
                        <a:cxn ang="0">
                          <a:pos x="0" y="169"/>
                        </a:cxn>
                        <a:cxn ang="0">
                          <a:pos x="0" y="180"/>
                        </a:cxn>
                        <a:cxn ang="0">
                          <a:pos x="1" y="191"/>
                        </a:cxn>
                        <a:cxn ang="0">
                          <a:pos x="2" y="202"/>
                        </a:cxn>
                        <a:cxn ang="0">
                          <a:pos x="3" y="213"/>
                        </a:cxn>
                        <a:cxn ang="0">
                          <a:pos x="5" y="224"/>
                        </a:cxn>
                        <a:cxn ang="0">
                          <a:pos x="7" y="235"/>
                        </a:cxn>
                        <a:cxn ang="0">
                          <a:pos x="9" y="246"/>
                        </a:cxn>
                        <a:cxn ang="0">
                          <a:pos x="12" y="256"/>
                        </a:cxn>
                        <a:cxn ang="0">
                          <a:pos x="15" y="267"/>
                        </a:cxn>
                        <a:cxn ang="0">
                          <a:pos x="18" y="278"/>
                        </a:cxn>
                        <a:cxn ang="0">
                          <a:pos x="22" y="288"/>
                        </a:cxn>
                        <a:cxn ang="0">
                          <a:pos x="26" y="298"/>
                        </a:cxn>
                        <a:cxn ang="0">
                          <a:pos x="31" y="309"/>
                        </a:cxn>
                        <a:cxn ang="0">
                          <a:pos x="35" y="318"/>
                        </a:cxn>
                        <a:cxn ang="0">
                          <a:pos x="41" y="328"/>
                        </a:cxn>
                        <a:cxn ang="0">
                          <a:pos x="46" y="338"/>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0" name="Freeform 136"/>
                    <p:cNvSpPr>
                      <a:spLocks noChangeAspect="1"/>
                    </p:cNvSpPr>
                    <p:nvPr/>
                  </p:nvSpPr>
                  <p:spPr>
                    <a:xfrm>
                      <a:off x="3243" y="1711"/>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9"/>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2"/>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1" name="Freeform 137"/>
                    <p:cNvSpPr>
                      <a:spLocks noChangeAspect="1"/>
                    </p:cNvSpPr>
                    <p:nvPr/>
                  </p:nvSpPr>
                  <p:spPr>
                    <a:xfrm>
                      <a:off x="3243" y="2049"/>
                      <a:ext cx="45" cy="338"/>
                    </a:xfrm>
                    <a:custGeom>
                      <a:avLst/>
                      <a:gdLst>
                        <a:gd name="txL" fmla="*/ 0 w 280"/>
                        <a:gd name="txT" fmla="*/ 0 h 2088"/>
                        <a:gd name="txR" fmla="*/ 280 w 280"/>
                        <a:gd name="txB" fmla="*/ 2088 h 2088"/>
                      </a:gdLst>
                      <a:ahLst/>
                      <a:cxnLst>
                        <a:cxn ang="0">
                          <a:pos x="0" y="338"/>
                        </a:cxn>
                        <a:cxn ang="0">
                          <a:pos x="5" y="328"/>
                        </a:cxn>
                        <a:cxn ang="0">
                          <a:pos x="10" y="318"/>
                        </a:cxn>
                        <a:cxn ang="0">
                          <a:pos x="15" y="308"/>
                        </a:cxn>
                        <a:cxn ang="0">
                          <a:pos x="20" y="298"/>
                        </a:cxn>
                        <a:cxn ang="0">
                          <a:pos x="23" y="288"/>
                        </a:cxn>
                        <a:cxn ang="0">
                          <a:pos x="27" y="278"/>
                        </a:cxn>
                        <a:cxn ang="0">
                          <a:pos x="31" y="267"/>
                        </a:cxn>
                        <a:cxn ang="0">
                          <a:pos x="33" y="256"/>
                        </a:cxn>
                        <a:cxn ang="0">
                          <a:pos x="36" y="246"/>
                        </a:cxn>
                        <a:cxn ang="0">
                          <a:pos x="38" y="235"/>
                        </a:cxn>
                        <a:cxn ang="0">
                          <a:pos x="40" y="224"/>
                        </a:cxn>
                        <a:cxn ang="0">
                          <a:pos x="42" y="213"/>
                        </a:cxn>
                        <a:cxn ang="0">
                          <a:pos x="43" y="202"/>
                        </a:cxn>
                        <a:cxn ang="0">
                          <a:pos x="44" y="191"/>
                        </a:cxn>
                        <a:cxn ang="0">
                          <a:pos x="45" y="180"/>
                        </a:cxn>
                        <a:cxn ang="0">
                          <a:pos x="45" y="169"/>
                        </a:cxn>
                        <a:cxn ang="0">
                          <a:pos x="45" y="158"/>
                        </a:cxn>
                        <a:cxn ang="0">
                          <a:pos x="44" y="147"/>
                        </a:cxn>
                        <a:cxn ang="0">
                          <a:pos x="43" y="136"/>
                        </a:cxn>
                        <a:cxn ang="0">
                          <a:pos x="42" y="125"/>
                        </a:cxn>
                        <a:cxn ang="0">
                          <a:pos x="40" y="114"/>
                        </a:cxn>
                        <a:cxn ang="0">
                          <a:pos x="38" y="103"/>
                        </a:cxn>
                        <a:cxn ang="0">
                          <a:pos x="36" y="92"/>
                        </a:cxn>
                        <a:cxn ang="0">
                          <a:pos x="33" y="81"/>
                        </a:cxn>
                        <a:cxn ang="0">
                          <a:pos x="31" y="71"/>
                        </a:cxn>
                        <a:cxn ang="0">
                          <a:pos x="27" y="60"/>
                        </a:cxn>
                        <a:cxn ang="0">
                          <a:pos x="23" y="50"/>
                        </a:cxn>
                        <a:cxn ang="0">
                          <a:pos x="20" y="40"/>
                        </a:cxn>
                        <a:cxn ang="0">
                          <a:pos x="15" y="29"/>
                        </a:cxn>
                        <a:cxn ang="0">
                          <a:pos x="10" y="19"/>
                        </a:cxn>
                        <a:cxn ang="0">
                          <a:pos x="5" y="10"/>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2" name="Line 138"/>
                    <p:cNvSpPr>
                      <a:spLocks noChangeAspect="1"/>
                    </p:cNvSpPr>
                    <p:nvPr/>
                  </p:nvSpPr>
                  <p:spPr>
                    <a:xfrm>
                      <a:off x="3243" y="2387"/>
                      <a:ext cx="0" cy="1"/>
                    </a:xfrm>
                    <a:prstGeom prst="line">
                      <a:avLst/>
                    </a:prstGeom>
                    <a:ln w="0" cap="flat" cmpd="sng">
                      <a:solidFill>
                        <a:srgbClr val="0000FF"/>
                      </a:solidFill>
                      <a:prstDash val="solid"/>
                      <a:headEnd type="none" w="med" len="med"/>
                      <a:tailEnd type="none" w="med" len="med"/>
                    </a:ln>
                  </p:spPr>
                </p:sp>
                <p:sp>
                  <p:nvSpPr>
                    <p:cNvPr id="21563" name="Freeform 139"/>
                    <p:cNvSpPr>
                      <a:spLocks noChangeAspect="1"/>
                    </p:cNvSpPr>
                    <p:nvPr/>
                  </p:nvSpPr>
                  <p:spPr>
                    <a:xfrm>
                      <a:off x="2591" y="1706"/>
                      <a:ext cx="652" cy="9"/>
                    </a:xfrm>
                    <a:custGeom>
                      <a:avLst/>
                      <a:gdLst>
                        <a:gd name="txL" fmla="*/ 0 w 4022"/>
                        <a:gd name="txT" fmla="*/ 0 h 52"/>
                        <a:gd name="txR" fmla="*/ 4022 w 4022"/>
                        <a:gd name="txB" fmla="*/ 52 h 52"/>
                      </a:gdLst>
                      <a:ahLst/>
                      <a:cxnLst>
                        <a:cxn ang="0">
                          <a:pos x="0" y="0"/>
                        </a:cxn>
                        <a:cxn ang="0">
                          <a:pos x="0" y="9"/>
                        </a:cxn>
                        <a:cxn ang="0">
                          <a:pos x="652"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4" name="Freeform 140"/>
                    <p:cNvSpPr>
                      <a:spLocks noChangeAspect="1"/>
                    </p:cNvSpPr>
                    <p:nvPr/>
                  </p:nvSpPr>
                  <p:spPr>
                    <a:xfrm>
                      <a:off x="2591" y="1706"/>
                      <a:ext cx="652" cy="9"/>
                    </a:xfrm>
                    <a:custGeom>
                      <a:avLst/>
                      <a:gdLst>
                        <a:gd name="txL" fmla="*/ 0 w 4022"/>
                        <a:gd name="txT" fmla="*/ 0 h 52"/>
                        <a:gd name="txR" fmla="*/ 4022 w 4022"/>
                        <a:gd name="txB" fmla="*/ 52 h 52"/>
                      </a:gdLst>
                      <a:ahLst/>
                      <a:cxnLst>
                        <a:cxn ang="0">
                          <a:pos x="0" y="9"/>
                        </a:cxn>
                        <a:cxn ang="0">
                          <a:pos x="652" y="0"/>
                        </a:cxn>
                        <a:cxn ang="0">
                          <a:pos x="652" y="9"/>
                        </a:cxn>
                        <a:cxn ang="0">
                          <a:pos x="0" y="9"/>
                        </a:cxn>
                      </a:cxnLst>
                      <a:rect l="txL" t="txT" r="txR" b="txB"/>
                      <a:pathLst>
                        <a:path w="4022" h="52">
                          <a:moveTo>
                            <a:pt x="0" y="52"/>
                          </a:moveTo>
                          <a:lnTo>
                            <a:pt x="4022" y="0"/>
                          </a:lnTo>
                          <a:lnTo>
                            <a:pt x="4022" y="52"/>
                          </a:lnTo>
                          <a:lnTo>
                            <a:pt x="0" y="52"/>
                          </a:lnTo>
                          <a:close/>
                        </a:path>
                      </a:pathLst>
                    </a:custGeom>
                    <a:solidFill>
                      <a:srgbClr val="FF0000">
                        <a:alpha val="100000"/>
                      </a:srgbClr>
                    </a:solidFill>
                    <a:ln w="9525"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5" name="Rectangle 141"/>
                    <p:cNvSpPr>
                      <a:spLocks noChangeAspect="1"/>
                    </p:cNvSpPr>
                    <p:nvPr/>
                  </p:nvSpPr>
                  <p:spPr>
                    <a:xfrm>
                      <a:off x="2591" y="1706"/>
                      <a:ext cx="652" cy="9"/>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1566" name="Line 142"/>
                    <p:cNvSpPr>
                      <a:spLocks noChangeAspect="1"/>
                    </p:cNvSpPr>
                    <p:nvPr/>
                  </p:nvSpPr>
                  <p:spPr>
                    <a:xfrm flipH="1" flipV="1">
                      <a:off x="3208" y="1964"/>
                      <a:ext cx="51" cy="51"/>
                    </a:xfrm>
                    <a:prstGeom prst="line">
                      <a:avLst/>
                    </a:prstGeom>
                    <a:ln w="9525" cap="flat" cmpd="sng">
                      <a:solidFill>
                        <a:srgbClr val="0000FF"/>
                      </a:solidFill>
                      <a:prstDash val="solid"/>
                      <a:headEnd type="none" w="med" len="med"/>
                      <a:tailEnd type="none" w="med" len="med"/>
                    </a:ln>
                  </p:spPr>
                </p:sp>
                <p:sp>
                  <p:nvSpPr>
                    <p:cNvPr id="21567" name="Line 143"/>
                    <p:cNvSpPr>
                      <a:spLocks noChangeAspect="1"/>
                    </p:cNvSpPr>
                    <p:nvPr/>
                  </p:nvSpPr>
                  <p:spPr>
                    <a:xfrm flipH="1" flipV="1">
                      <a:off x="3197" y="1859"/>
                      <a:ext cx="85" cy="84"/>
                    </a:xfrm>
                    <a:prstGeom prst="line">
                      <a:avLst/>
                    </a:prstGeom>
                    <a:ln w="9525" cap="flat" cmpd="sng">
                      <a:solidFill>
                        <a:srgbClr val="0000FF"/>
                      </a:solidFill>
                      <a:prstDash val="solid"/>
                      <a:headEnd type="none" w="med" len="med"/>
                      <a:tailEnd type="none" w="med" len="med"/>
                    </a:ln>
                  </p:spPr>
                </p:sp>
                <p:sp>
                  <p:nvSpPr>
                    <p:cNvPr id="21568" name="Freeform 144"/>
                    <p:cNvSpPr>
                      <a:spLocks noChangeAspect="1"/>
                    </p:cNvSpPr>
                    <p:nvPr/>
                  </p:nvSpPr>
                  <p:spPr>
                    <a:xfrm>
                      <a:off x="3238" y="1711"/>
                      <a:ext cx="10" cy="10"/>
                    </a:xfrm>
                    <a:custGeom>
                      <a:avLst/>
                      <a:gdLst>
                        <a:gd name="txL" fmla="*/ 0 w 66"/>
                        <a:gd name="txT" fmla="*/ 0 h 65"/>
                        <a:gd name="txR" fmla="*/ 66 w 66"/>
                        <a:gd name="txB" fmla="*/ 65 h 65"/>
                      </a:gdLst>
                      <a:ahLst/>
                      <a:cxnLst>
                        <a:cxn ang="0">
                          <a:pos x="10" y="10"/>
                        </a:cxn>
                        <a:cxn ang="0">
                          <a:pos x="3" y="3"/>
                        </a:cxn>
                        <a:cxn ang="0">
                          <a:pos x="0" y="0"/>
                        </a:cxn>
                      </a:cxnLst>
                      <a:rect l="txL" t="txT" r="txR" b="txB"/>
                      <a:pathLst>
                        <a:path w="66" h="65">
                          <a:moveTo>
                            <a:pt x="66" y="65"/>
                          </a:moveTo>
                          <a:lnTo>
                            <a:pt x="18" y="18"/>
                          </a:lnTo>
                          <a:lnTo>
                            <a:pt x="0" y="0"/>
                          </a:lnTo>
                        </a:path>
                      </a:pathLst>
                    </a:custGeom>
                    <a:noFill/>
                    <a:ln w="0" cap="flat" cmpd="sng">
                      <a:solidFill>
                        <a:srgbClr val="0000FF">
                          <a:alpha val="100000"/>
                        </a:srgbClr>
                      </a:solidFill>
                      <a:prstDash val="solid"/>
                      <a:round/>
                      <a:headEnd type="none" w="med" len="med"/>
                      <a:tailEnd type="none" w="med" len="med"/>
                    </a:ln>
                  </p:spPr>
                  <p:txBody>
                    <a:bodyPr/>
                    <a:lstStyle/>
                    <a:p>
                      <a:endParaRPr lang="zh-CN" altLang="en-US"/>
                    </a:p>
                  </p:txBody>
                </p:sp>
                <p:sp>
                  <p:nvSpPr>
                    <p:cNvPr id="21569" name="Line 145"/>
                    <p:cNvSpPr>
                      <a:spLocks noChangeAspect="1"/>
                    </p:cNvSpPr>
                    <p:nvPr/>
                  </p:nvSpPr>
                  <p:spPr>
                    <a:xfrm>
                      <a:off x="3200" y="1836"/>
                      <a:ext cx="1" cy="1"/>
                    </a:xfrm>
                    <a:prstGeom prst="line">
                      <a:avLst/>
                    </a:prstGeom>
                    <a:ln w="0" cap="flat" cmpd="sng">
                      <a:solidFill>
                        <a:srgbClr val="0000FF"/>
                      </a:solidFill>
                      <a:prstDash val="solid"/>
                      <a:headEnd type="none" w="med" len="med"/>
                      <a:tailEnd type="none" w="med" len="med"/>
                    </a:ln>
                  </p:spPr>
                </p:sp>
                <p:sp>
                  <p:nvSpPr>
                    <p:cNvPr id="21570" name="Line 146"/>
                    <p:cNvSpPr>
                      <a:spLocks noChangeAspect="1"/>
                    </p:cNvSpPr>
                    <p:nvPr/>
                  </p:nvSpPr>
                  <p:spPr>
                    <a:xfrm>
                      <a:off x="3243" y="1711"/>
                      <a:ext cx="0" cy="1"/>
                    </a:xfrm>
                    <a:prstGeom prst="line">
                      <a:avLst/>
                    </a:prstGeom>
                    <a:ln w="0" cap="flat" cmpd="sng">
                      <a:solidFill>
                        <a:srgbClr val="0000FF"/>
                      </a:solidFill>
                      <a:prstDash val="solid"/>
                      <a:headEnd type="none" w="med" len="med"/>
                      <a:tailEnd type="none" w="med" len="med"/>
                    </a:ln>
                  </p:spPr>
                </p:sp>
                <p:sp>
                  <p:nvSpPr>
                    <p:cNvPr id="21571" name="Line 147"/>
                    <p:cNvSpPr>
                      <a:spLocks noChangeAspect="1"/>
                    </p:cNvSpPr>
                    <p:nvPr/>
                  </p:nvSpPr>
                  <p:spPr>
                    <a:xfrm>
                      <a:off x="2587" y="2388"/>
                      <a:ext cx="653" cy="0"/>
                    </a:xfrm>
                    <a:prstGeom prst="line">
                      <a:avLst/>
                    </a:prstGeom>
                    <a:ln w="28575" cap="flat" cmpd="sng">
                      <a:solidFill>
                        <a:srgbClr val="0000FF"/>
                      </a:solidFill>
                      <a:prstDash val="solid"/>
                      <a:headEnd type="none" w="sm" len="med"/>
                      <a:tailEnd type="none" w="sm" len="med"/>
                    </a:ln>
                  </p:spPr>
                </p:sp>
                <p:sp>
                  <p:nvSpPr>
                    <p:cNvPr id="21572" name="Line 148"/>
                    <p:cNvSpPr>
                      <a:spLocks noChangeAspect="1"/>
                    </p:cNvSpPr>
                    <p:nvPr/>
                  </p:nvSpPr>
                  <p:spPr>
                    <a:xfrm flipH="1" flipV="1">
                      <a:off x="3210" y="1776"/>
                      <a:ext cx="85" cy="84"/>
                    </a:xfrm>
                    <a:prstGeom prst="line">
                      <a:avLst/>
                    </a:prstGeom>
                    <a:ln w="9525" cap="flat" cmpd="sng">
                      <a:solidFill>
                        <a:srgbClr val="0000FF"/>
                      </a:solidFill>
                      <a:prstDash val="solid"/>
                      <a:headEnd type="none" w="med" len="med"/>
                      <a:tailEnd type="none" w="med" len="med"/>
                    </a:ln>
                  </p:spPr>
                </p:sp>
              </p:grpSp>
            </p:grpSp>
            <p:grpSp>
              <p:nvGrpSpPr>
                <p:cNvPr id="21532" name="Group 149"/>
                <p:cNvGrpSpPr/>
                <p:nvPr/>
              </p:nvGrpSpPr>
              <p:grpSpPr>
                <a:xfrm rot="-5400000">
                  <a:off x="3277" y="1521"/>
                  <a:ext cx="1044" cy="288"/>
                  <a:chOff x="2290" y="2462"/>
                  <a:chExt cx="1044" cy="288"/>
                </a:xfrm>
              </p:grpSpPr>
              <p:sp>
                <p:nvSpPr>
                  <p:cNvPr id="21548" name="Text Box 150"/>
                  <p:cNvSpPr txBox="1"/>
                  <p:nvPr/>
                </p:nvSpPr>
                <p:spPr>
                  <a:xfrm>
                    <a:off x="2290" y="2501"/>
                    <a:ext cx="908" cy="192"/>
                  </a:xfrm>
                  <a:prstGeom prst="rect">
                    <a:avLst/>
                  </a:prstGeom>
                  <a:noFill/>
                  <a:ln w="9525">
                    <a:noFill/>
                  </a:ln>
                </p:spPr>
                <p:txBody>
                  <a:bodyPr>
                    <a:spAutoFit/>
                  </a:bodyPr>
                  <a:lstStyle/>
                  <a:p>
                    <a:pPr algn="l">
                      <a:spcBef>
                        <a:spcPct val="50000"/>
                      </a:spcBef>
                    </a:pPr>
                    <a:r>
                      <a:rPr lang="en-US" altLang="zh-CN" sz="1400" b="0" dirty="0">
                        <a:latin typeface="Arial" panose="020B0604020202020204" pitchFamily="34" charset="0"/>
                        <a:ea typeface="宋体" panose="02010600030101010101" pitchFamily="2" charset="-122"/>
                      </a:rPr>
                      <a:t>Φ</a:t>
                    </a:r>
                    <a:r>
                      <a:rPr lang="en-US" altLang="zh-CN" sz="1400" b="0" i="0" dirty="0">
                        <a:latin typeface="Arial" panose="020B0604020202020204" pitchFamily="34" charset="0"/>
                        <a:ea typeface="宋体" panose="02010600030101010101" pitchFamily="2" charset="-122"/>
                      </a:rPr>
                      <a:t>25h6(          )</a:t>
                    </a:r>
                  </a:p>
                </p:txBody>
              </p:sp>
              <p:sp>
                <p:nvSpPr>
                  <p:cNvPr id="21549" name="Text Box 151"/>
                  <p:cNvSpPr txBox="1"/>
                  <p:nvPr/>
                </p:nvSpPr>
                <p:spPr>
                  <a:xfrm>
                    <a:off x="2699" y="2462"/>
                    <a:ext cx="635"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 0</a:t>
                    </a:r>
                  </a:p>
                  <a:p>
                    <a:pPr algn="l"/>
                    <a:r>
                      <a:rPr lang="en-US" altLang="zh-CN" sz="1200" b="0" i="0" dirty="0">
                        <a:latin typeface="Arial" panose="020B0604020202020204" pitchFamily="34" charset="0"/>
                        <a:ea typeface="宋体" panose="02010600030101010101" pitchFamily="2" charset="-122"/>
                      </a:rPr>
                      <a:t>-0.013</a:t>
                    </a:r>
                  </a:p>
                </p:txBody>
              </p:sp>
            </p:grpSp>
            <p:sp>
              <p:nvSpPr>
                <p:cNvPr id="21533" name="Line 152"/>
                <p:cNvSpPr/>
                <p:nvPr/>
              </p:nvSpPr>
              <p:spPr>
                <a:xfrm>
                  <a:off x="3198" y="1542"/>
                  <a:ext cx="816" cy="0"/>
                </a:xfrm>
                <a:prstGeom prst="line">
                  <a:avLst/>
                </a:prstGeom>
                <a:ln w="9525" cap="flat" cmpd="sng">
                  <a:solidFill>
                    <a:schemeClr val="tx1"/>
                  </a:solidFill>
                  <a:prstDash val="solid"/>
                  <a:headEnd type="none" w="sm" len="med"/>
                  <a:tailEnd type="none" w="sm" len="med"/>
                </a:ln>
              </p:spPr>
            </p:sp>
            <p:sp>
              <p:nvSpPr>
                <p:cNvPr id="21534" name="Line 153"/>
                <p:cNvSpPr/>
                <p:nvPr/>
              </p:nvSpPr>
              <p:spPr>
                <a:xfrm>
                  <a:off x="3198" y="2126"/>
                  <a:ext cx="816" cy="0"/>
                </a:xfrm>
                <a:prstGeom prst="line">
                  <a:avLst/>
                </a:prstGeom>
                <a:ln w="9525" cap="flat" cmpd="sng">
                  <a:solidFill>
                    <a:schemeClr val="tx1"/>
                  </a:solidFill>
                  <a:prstDash val="solid"/>
                  <a:headEnd type="none" w="sm" len="med"/>
                  <a:tailEnd type="none" w="sm" len="med"/>
                </a:ln>
              </p:spPr>
            </p:sp>
            <p:sp>
              <p:nvSpPr>
                <p:cNvPr id="21535" name="Line 154"/>
                <p:cNvSpPr/>
                <p:nvPr/>
              </p:nvSpPr>
              <p:spPr>
                <a:xfrm>
                  <a:off x="3923" y="1542"/>
                  <a:ext cx="0" cy="589"/>
                </a:xfrm>
                <a:prstGeom prst="line">
                  <a:avLst/>
                </a:prstGeom>
                <a:ln w="9525" cap="flat" cmpd="sng">
                  <a:solidFill>
                    <a:schemeClr val="tx1"/>
                  </a:solidFill>
                  <a:prstDash val="solid"/>
                  <a:headEnd type="triangle" w="med" len="med"/>
                  <a:tailEnd type="triangle" w="med" len="med"/>
                </a:ln>
              </p:spPr>
            </p:sp>
            <p:grpSp>
              <p:nvGrpSpPr>
                <p:cNvPr id="21536" name="Group 155"/>
                <p:cNvGrpSpPr/>
                <p:nvPr/>
              </p:nvGrpSpPr>
              <p:grpSpPr>
                <a:xfrm>
                  <a:off x="2925" y="1330"/>
                  <a:ext cx="91" cy="136"/>
                  <a:chOff x="2925" y="1117"/>
                  <a:chExt cx="91" cy="136"/>
                </a:xfrm>
              </p:grpSpPr>
              <p:sp>
                <p:nvSpPr>
                  <p:cNvPr id="21546" name="Line 156"/>
                  <p:cNvSpPr/>
                  <p:nvPr/>
                </p:nvSpPr>
                <p:spPr>
                  <a:xfrm>
                    <a:off x="2925" y="1117"/>
                    <a:ext cx="0" cy="136"/>
                  </a:xfrm>
                  <a:prstGeom prst="line">
                    <a:avLst/>
                  </a:prstGeom>
                  <a:ln w="28575" cap="flat" cmpd="sng">
                    <a:solidFill>
                      <a:schemeClr val="tx1"/>
                    </a:solidFill>
                    <a:prstDash val="solid"/>
                    <a:headEnd type="none" w="sm" len="med"/>
                    <a:tailEnd type="none" w="sm" len="med"/>
                  </a:ln>
                </p:spPr>
              </p:sp>
              <p:sp>
                <p:nvSpPr>
                  <p:cNvPr id="21547" name="Line 157"/>
                  <p:cNvSpPr/>
                  <p:nvPr/>
                </p:nvSpPr>
                <p:spPr>
                  <a:xfrm>
                    <a:off x="2925" y="1117"/>
                    <a:ext cx="91" cy="0"/>
                  </a:xfrm>
                  <a:prstGeom prst="line">
                    <a:avLst/>
                  </a:prstGeom>
                  <a:ln w="9525" cap="flat" cmpd="sng">
                    <a:solidFill>
                      <a:schemeClr val="tx1"/>
                    </a:solidFill>
                    <a:prstDash val="solid"/>
                    <a:headEnd type="none" w="sm" len="med"/>
                    <a:tailEnd type="triangle" w="sm" len="med"/>
                  </a:ln>
                </p:spPr>
              </p:sp>
            </p:grpSp>
            <p:grpSp>
              <p:nvGrpSpPr>
                <p:cNvPr id="21537" name="Group 158"/>
                <p:cNvGrpSpPr/>
                <p:nvPr/>
              </p:nvGrpSpPr>
              <p:grpSpPr>
                <a:xfrm flipV="1">
                  <a:off x="2925" y="2192"/>
                  <a:ext cx="91" cy="136"/>
                  <a:chOff x="2925" y="1117"/>
                  <a:chExt cx="91" cy="136"/>
                </a:xfrm>
              </p:grpSpPr>
              <p:sp>
                <p:nvSpPr>
                  <p:cNvPr id="21544" name="Line 159"/>
                  <p:cNvSpPr/>
                  <p:nvPr/>
                </p:nvSpPr>
                <p:spPr>
                  <a:xfrm>
                    <a:off x="2925" y="1117"/>
                    <a:ext cx="0" cy="136"/>
                  </a:xfrm>
                  <a:prstGeom prst="line">
                    <a:avLst/>
                  </a:prstGeom>
                  <a:ln w="28575" cap="flat" cmpd="sng">
                    <a:solidFill>
                      <a:schemeClr val="tx1"/>
                    </a:solidFill>
                    <a:prstDash val="solid"/>
                    <a:headEnd type="none" w="sm" len="med"/>
                    <a:tailEnd type="none" w="sm" len="med"/>
                  </a:ln>
                </p:spPr>
              </p:sp>
              <p:sp>
                <p:nvSpPr>
                  <p:cNvPr id="21545" name="Line 160"/>
                  <p:cNvSpPr/>
                  <p:nvPr/>
                </p:nvSpPr>
                <p:spPr>
                  <a:xfrm>
                    <a:off x="2925" y="1117"/>
                    <a:ext cx="91" cy="0"/>
                  </a:xfrm>
                  <a:prstGeom prst="line">
                    <a:avLst/>
                  </a:prstGeom>
                  <a:ln w="9525" cap="flat" cmpd="sng">
                    <a:solidFill>
                      <a:schemeClr val="tx1"/>
                    </a:solidFill>
                    <a:prstDash val="solid"/>
                    <a:headEnd type="none" w="sm" len="med"/>
                    <a:tailEnd type="triangle" w="sm" len="med"/>
                  </a:ln>
                </p:spPr>
              </p:sp>
            </p:grpSp>
            <p:grpSp>
              <p:nvGrpSpPr>
                <p:cNvPr id="21538" name="Group 161"/>
                <p:cNvGrpSpPr/>
                <p:nvPr/>
              </p:nvGrpSpPr>
              <p:grpSpPr>
                <a:xfrm>
                  <a:off x="2617" y="616"/>
                  <a:ext cx="726" cy="680"/>
                  <a:chOff x="2562" y="383"/>
                  <a:chExt cx="726" cy="680"/>
                </a:xfrm>
              </p:grpSpPr>
              <p:sp>
                <p:nvSpPr>
                  <p:cNvPr id="21539" name="Oval 162" descr="浅色下对角线"/>
                  <p:cNvSpPr>
                    <a:spLocks noChangeAspect="1"/>
                  </p:cNvSpPr>
                  <p:nvPr/>
                </p:nvSpPr>
                <p:spPr>
                  <a:xfrm>
                    <a:off x="2601" y="424"/>
                    <a:ext cx="589" cy="589"/>
                  </a:xfrm>
                  <a:prstGeom prst="ellipse">
                    <a:avLst/>
                  </a:prstGeom>
                  <a:pattFill prst="ltDnDiag">
                    <a:fgClr>
                      <a:srgbClr val="0000FF"/>
                    </a:fgClr>
                    <a:bgClr>
                      <a:schemeClr val="bg1"/>
                    </a:bgClr>
                  </a:pattFill>
                  <a:ln w="28575" cap="flat" cmpd="sng">
                    <a:solidFill>
                      <a:srgbClr val="0000FF"/>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540" name="Rectangle 163"/>
                  <p:cNvSpPr/>
                  <p:nvPr/>
                </p:nvSpPr>
                <p:spPr>
                  <a:xfrm>
                    <a:off x="3117" y="662"/>
                    <a:ext cx="136" cy="113"/>
                  </a:xfrm>
                  <a:prstGeom prst="rect">
                    <a:avLst/>
                  </a:prstGeom>
                  <a:solidFill>
                    <a:schemeClr val="bg1"/>
                  </a:solidFill>
                  <a:ln w="28575" cap="flat" cmpd="sng">
                    <a:solidFill>
                      <a:srgbClr val="00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541" name="Line 164"/>
                  <p:cNvSpPr/>
                  <p:nvPr/>
                </p:nvSpPr>
                <p:spPr>
                  <a:xfrm>
                    <a:off x="2898" y="383"/>
                    <a:ext cx="0" cy="680"/>
                  </a:xfrm>
                  <a:prstGeom prst="line">
                    <a:avLst/>
                  </a:prstGeom>
                  <a:ln w="9525" cap="flat" cmpd="sng">
                    <a:solidFill>
                      <a:srgbClr val="0000FF"/>
                    </a:solidFill>
                    <a:prstDash val="lgDashDot"/>
                    <a:headEnd type="none" w="sm" len="med"/>
                    <a:tailEnd type="none" w="sm" len="med"/>
                  </a:ln>
                </p:spPr>
              </p:sp>
              <p:sp>
                <p:nvSpPr>
                  <p:cNvPr id="21542" name="Rectangle 165"/>
                  <p:cNvSpPr/>
                  <p:nvPr/>
                </p:nvSpPr>
                <p:spPr>
                  <a:xfrm>
                    <a:off x="3194" y="651"/>
                    <a:ext cx="94" cy="136"/>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1543" name="Line 166"/>
                  <p:cNvSpPr/>
                  <p:nvPr/>
                </p:nvSpPr>
                <p:spPr>
                  <a:xfrm>
                    <a:off x="2562" y="719"/>
                    <a:ext cx="726" cy="0"/>
                  </a:xfrm>
                  <a:prstGeom prst="line">
                    <a:avLst/>
                  </a:prstGeom>
                  <a:ln w="9525" cap="flat" cmpd="sng">
                    <a:solidFill>
                      <a:srgbClr val="0000FF"/>
                    </a:solidFill>
                    <a:prstDash val="lgDashDot"/>
                    <a:headEnd type="none" w="sm" len="med"/>
                    <a:tailEnd type="none" w="sm" len="med"/>
                  </a:ln>
                </p:spPr>
              </p:sp>
            </p:grpSp>
          </p:grpSp>
          <p:sp>
            <p:nvSpPr>
              <p:cNvPr id="21521" name="Line 167"/>
              <p:cNvSpPr/>
              <p:nvPr/>
            </p:nvSpPr>
            <p:spPr>
              <a:xfrm>
                <a:off x="3061" y="890"/>
                <a:ext cx="182" cy="0"/>
              </a:xfrm>
              <a:prstGeom prst="line">
                <a:avLst/>
              </a:prstGeom>
              <a:ln w="9525" cap="flat" cmpd="sng">
                <a:solidFill>
                  <a:schemeClr val="tx1"/>
                </a:solidFill>
                <a:prstDash val="solid"/>
                <a:headEnd type="none" w="sm" len="med"/>
                <a:tailEnd type="none" w="sm" len="med"/>
              </a:ln>
            </p:spPr>
          </p:sp>
          <p:sp>
            <p:nvSpPr>
              <p:cNvPr id="21522" name="Line 168"/>
              <p:cNvSpPr/>
              <p:nvPr/>
            </p:nvSpPr>
            <p:spPr>
              <a:xfrm>
                <a:off x="3061" y="1004"/>
                <a:ext cx="182" cy="0"/>
              </a:xfrm>
              <a:prstGeom prst="line">
                <a:avLst/>
              </a:prstGeom>
              <a:ln w="9525" cap="flat" cmpd="sng">
                <a:solidFill>
                  <a:schemeClr val="tx1"/>
                </a:solidFill>
                <a:prstDash val="solid"/>
                <a:headEnd type="none" w="sm" len="med"/>
                <a:tailEnd type="none" w="sm" len="med"/>
              </a:ln>
            </p:spPr>
          </p:sp>
          <p:sp>
            <p:nvSpPr>
              <p:cNvPr id="21523" name="Line 169"/>
              <p:cNvSpPr/>
              <p:nvPr/>
            </p:nvSpPr>
            <p:spPr>
              <a:xfrm>
                <a:off x="3229" y="665"/>
                <a:ext cx="0" cy="227"/>
              </a:xfrm>
              <a:prstGeom prst="line">
                <a:avLst/>
              </a:prstGeom>
              <a:ln w="9525" cap="flat" cmpd="sng">
                <a:solidFill>
                  <a:schemeClr val="tx1"/>
                </a:solidFill>
                <a:prstDash val="solid"/>
                <a:headEnd type="none" w="sm" len="med"/>
                <a:tailEnd type="triangle" w="sm" len="lg"/>
              </a:ln>
            </p:spPr>
          </p:sp>
          <p:sp>
            <p:nvSpPr>
              <p:cNvPr id="21524" name="Line 170"/>
              <p:cNvSpPr/>
              <p:nvPr/>
            </p:nvSpPr>
            <p:spPr>
              <a:xfrm>
                <a:off x="3229" y="1002"/>
                <a:ext cx="0" cy="227"/>
              </a:xfrm>
              <a:prstGeom prst="line">
                <a:avLst/>
              </a:prstGeom>
              <a:ln w="9525" cap="flat" cmpd="sng">
                <a:solidFill>
                  <a:schemeClr val="tx1"/>
                </a:solidFill>
                <a:prstDash val="solid"/>
                <a:headEnd type="triangle" w="sm" len="lg"/>
                <a:tailEnd type="none" w="sm" len="med"/>
              </a:ln>
            </p:spPr>
          </p:sp>
          <p:sp>
            <p:nvSpPr>
              <p:cNvPr id="21525" name="Line 171"/>
              <p:cNvSpPr/>
              <p:nvPr/>
            </p:nvSpPr>
            <p:spPr>
              <a:xfrm>
                <a:off x="3229" y="874"/>
                <a:ext cx="0" cy="136"/>
              </a:xfrm>
              <a:prstGeom prst="line">
                <a:avLst/>
              </a:prstGeom>
              <a:ln w="9525" cap="flat" cmpd="sng">
                <a:solidFill>
                  <a:schemeClr val="tx1"/>
                </a:solidFill>
                <a:prstDash val="solid"/>
                <a:headEnd type="none" w="sm" len="med"/>
                <a:tailEnd type="none" w="sm" len="med"/>
              </a:ln>
            </p:spPr>
          </p:sp>
          <p:sp>
            <p:nvSpPr>
              <p:cNvPr id="21526" name="Line 172"/>
              <p:cNvSpPr/>
              <p:nvPr/>
            </p:nvSpPr>
            <p:spPr>
              <a:xfrm flipV="1">
                <a:off x="2492" y="541"/>
                <a:ext cx="0" cy="408"/>
              </a:xfrm>
              <a:prstGeom prst="line">
                <a:avLst/>
              </a:prstGeom>
              <a:ln w="9525" cap="flat" cmpd="sng">
                <a:solidFill>
                  <a:schemeClr val="tx1"/>
                </a:solidFill>
                <a:prstDash val="solid"/>
                <a:headEnd type="none" w="sm" len="med"/>
                <a:tailEnd type="none" w="sm" len="med"/>
              </a:ln>
            </p:spPr>
          </p:sp>
          <p:sp>
            <p:nvSpPr>
              <p:cNvPr id="21527" name="Line 173"/>
              <p:cNvSpPr/>
              <p:nvPr/>
            </p:nvSpPr>
            <p:spPr>
              <a:xfrm flipV="1">
                <a:off x="3008" y="539"/>
                <a:ext cx="0" cy="408"/>
              </a:xfrm>
              <a:prstGeom prst="line">
                <a:avLst/>
              </a:prstGeom>
              <a:ln w="9525" cap="flat" cmpd="sng">
                <a:solidFill>
                  <a:schemeClr val="tx1"/>
                </a:solidFill>
                <a:prstDash val="solid"/>
                <a:headEnd type="none" w="sm" len="med"/>
                <a:tailEnd type="none" w="sm" len="med"/>
              </a:ln>
            </p:spPr>
          </p:sp>
          <p:sp>
            <p:nvSpPr>
              <p:cNvPr id="21528" name="Line 174"/>
              <p:cNvSpPr/>
              <p:nvPr/>
            </p:nvSpPr>
            <p:spPr>
              <a:xfrm>
                <a:off x="2490" y="572"/>
                <a:ext cx="521" cy="0"/>
              </a:xfrm>
              <a:prstGeom prst="line">
                <a:avLst/>
              </a:prstGeom>
              <a:ln w="9525" cap="flat" cmpd="sng">
                <a:solidFill>
                  <a:schemeClr val="tx1"/>
                </a:solidFill>
                <a:prstDash val="solid"/>
                <a:headEnd type="triangle" w="sm" len="lg"/>
                <a:tailEnd type="triangle" w="sm" len="lg"/>
              </a:ln>
            </p:spPr>
          </p:sp>
          <p:sp>
            <p:nvSpPr>
              <p:cNvPr id="21529" name="Text Box 175"/>
              <p:cNvSpPr txBox="1"/>
              <p:nvPr/>
            </p:nvSpPr>
            <p:spPr>
              <a:xfrm rot="-5400000">
                <a:off x="3315" y="810"/>
                <a:ext cx="215"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8</a:t>
                </a:r>
              </a:p>
            </p:txBody>
          </p:sp>
          <p:sp>
            <p:nvSpPr>
              <p:cNvPr id="21530" name="Text Box 176"/>
              <p:cNvSpPr txBox="1"/>
              <p:nvPr/>
            </p:nvSpPr>
            <p:spPr>
              <a:xfrm rot="-5400000">
                <a:off x="3207" y="559"/>
                <a:ext cx="407"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 0</a:t>
                </a:r>
              </a:p>
              <a:p>
                <a:pPr algn="l"/>
                <a:r>
                  <a:rPr lang="en-US" altLang="zh-CN" sz="1200" b="0" i="0" dirty="0">
                    <a:latin typeface="Arial" panose="020B0604020202020204" pitchFamily="34" charset="0"/>
                    <a:ea typeface="宋体" panose="02010600030101010101" pitchFamily="2" charset="-122"/>
                  </a:rPr>
                  <a:t>-0.036</a:t>
                </a:r>
              </a:p>
            </p:txBody>
          </p:sp>
        </p:grpSp>
        <p:grpSp>
          <p:nvGrpSpPr>
            <p:cNvPr id="21517" name="Group 177"/>
            <p:cNvGrpSpPr/>
            <p:nvPr/>
          </p:nvGrpSpPr>
          <p:grpSpPr>
            <a:xfrm>
              <a:off x="2522" y="309"/>
              <a:ext cx="477" cy="288"/>
              <a:chOff x="3582" y="595"/>
              <a:chExt cx="477" cy="288"/>
            </a:xfrm>
          </p:grpSpPr>
          <p:sp>
            <p:nvSpPr>
              <p:cNvPr id="21518" name="Text Box 178"/>
              <p:cNvSpPr txBox="1"/>
              <p:nvPr/>
            </p:nvSpPr>
            <p:spPr>
              <a:xfrm>
                <a:off x="3582" y="655"/>
                <a:ext cx="296" cy="192"/>
              </a:xfrm>
              <a:prstGeom prst="rect">
                <a:avLst/>
              </a:prstGeom>
              <a:noFill/>
              <a:ln w="9525">
                <a:noFill/>
              </a:ln>
            </p:spPr>
            <p:txBody>
              <a:bodyPr>
                <a:spAutoFit/>
              </a:bodyPr>
              <a:lstStyle/>
              <a:p>
                <a:pPr algn="l">
                  <a:spcBef>
                    <a:spcPct val="50000"/>
                  </a:spcBef>
                </a:pPr>
                <a:r>
                  <a:rPr lang="en-US" altLang="zh-CN" sz="1400" b="0" i="0" dirty="0">
                    <a:latin typeface="Arial" panose="020B0604020202020204" pitchFamily="34" charset="0"/>
                    <a:ea typeface="宋体" panose="02010600030101010101" pitchFamily="2" charset="-122"/>
                  </a:rPr>
                  <a:t>21</a:t>
                </a:r>
              </a:p>
            </p:txBody>
          </p:sp>
          <p:sp>
            <p:nvSpPr>
              <p:cNvPr id="21519" name="Text Box 179"/>
              <p:cNvSpPr txBox="1"/>
              <p:nvPr/>
            </p:nvSpPr>
            <p:spPr>
              <a:xfrm>
                <a:off x="3742" y="595"/>
                <a:ext cx="317" cy="288"/>
              </a:xfrm>
              <a:prstGeom prst="rect">
                <a:avLst/>
              </a:prstGeom>
              <a:noFill/>
              <a:ln w="9525">
                <a:noFill/>
              </a:ln>
            </p:spPr>
            <p:txBody>
              <a:bodyPr>
                <a:spAutoFit/>
              </a:bodyPr>
              <a:lstStyle/>
              <a:p>
                <a:pPr algn="l"/>
                <a:r>
                  <a:rPr lang="en-US" altLang="zh-CN" sz="1200" b="0" i="0" dirty="0">
                    <a:latin typeface="Arial" panose="020B0604020202020204" pitchFamily="34" charset="0"/>
                    <a:ea typeface="宋体" panose="02010600030101010101" pitchFamily="2" charset="-122"/>
                  </a:rPr>
                  <a:t> 0</a:t>
                </a:r>
              </a:p>
              <a:p>
                <a:pPr algn="l"/>
                <a:r>
                  <a:rPr lang="en-US" altLang="zh-CN" sz="1200" b="0" i="0" dirty="0">
                    <a:latin typeface="Arial" panose="020B0604020202020204" pitchFamily="34" charset="0"/>
                    <a:ea typeface="宋体" panose="02010600030101010101" pitchFamily="2" charset="-122"/>
                  </a:rPr>
                  <a:t>-0.2</a:t>
                </a:r>
              </a:p>
            </p:txBody>
          </p:sp>
        </p:grpSp>
      </p:grpSp>
      <p:sp>
        <p:nvSpPr>
          <p:cNvPr id="21515" name="Rectangle 18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11.1.10 </a:t>
            </a:r>
            <a:r>
              <a:rPr lang="zh-CN" altLang="en-US" i="0" dirty="0">
                <a:solidFill>
                  <a:srgbClr val="000066"/>
                </a:solidFill>
                <a:latin typeface="仿宋_GB2312" pitchFamily="49" charset="-122"/>
                <a:ea typeface="仿宋_GB2312" pitchFamily="49" charset="-122"/>
              </a:rPr>
              <a:t>极限偏差值的应用及在机械图样上的标注举例</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linds(horizontal)">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553064"/>
                                        </p:tgtEl>
                                        <p:attrNameLst>
                                          <p:attrName>style.visibility</p:attrName>
                                        </p:attrNameLst>
                                      </p:cBhvr>
                                      <p:to>
                                        <p:strVal val="visible"/>
                                      </p:to>
                                    </p:set>
                                    <p:animEffect transition="in" filter="blinds(horizontal)">
                                      <p:cBhvr>
                                        <p:cTn id="21" dur="500"/>
                                        <p:tgtEl>
                                          <p:spTgt spid="553064"/>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553063"/>
                                        </p:tgtEl>
                                        <p:attrNameLst>
                                          <p:attrName>style.visibility</p:attrName>
                                        </p:attrNameLst>
                                      </p:cBhvr>
                                      <p:to>
                                        <p:strVal val="visible"/>
                                      </p:to>
                                    </p:set>
                                    <p:animEffect transition="in" filter="blinds(horizontal)">
                                      <p:cBhvr>
                                        <p:cTn id="26" dur="500"/>
                                        <p:tgtEl>
                                          <p:spTgt spid="553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3" grpId="0" animBg="1"/>
      <p:bldP spid="55306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390030D-075D-417B-BA2D-E2C657D2EA3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3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19</a:t>
            </a:fld>
            <a:endParaRPr lang="en-US" altLang="zh-CN" sz="1400" b="0" i="0" dirty="0">
              <a:ea typeface="宋体" panose="02010600030101010101" pitchFamily="2" charset="-122"/>
            </a:endParaRPr>
          </a:p>
        </p:txBody>
      </p:sp>
      <p:sp>
        <p:nvSpPr>
          <p:cNvPr id="555010" name="Text Box 2"/>
          <p:cNvSpPr txBox="1"/>
          <p:nvPr/>
        </p:nvSpPr>
        <p:spPr>
          <a:xfrm>
            <a:off x="230188" y="933450"/>
            <a:ext cx="8748712" cy="1323975"/>
          </a:xfrm>
          <a:prstGeom prst="rect">
            <a:avLst/>
          </a:prstGeom>
          <a:noFill/>
          <a:ln w="9525">
            <a:noFill/>
          </a:ln>
        </p:spPr>
        <p:txBody>
          <a:bodyPr lIns="91430" tIns="45715" rIns="91430" bIns="45715">
            <a:spAutoFit/>
          </a:bodyPr>
          <a:lstStyle/>
          <a:p>
            <a:pPr algn="l">
              <a:spcBef>
                <a:spcPct val="25000"/>
              </a:spcBef>
            </a:pP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零件上的实际几何要素的形状与理想形状之间的误差称为</a:t>
            </a:r>
            <a:r>
              <a:rPr lang="zh-CN" altLang="en-US" sz="2800" i="0" dirty="0">
                <a:solidFill>
                  <a:srgbClr val="CC0000"/>
                </a:solidFill>
                <a:latin typeface="仿宋_GB2312" pitchFamily="49" charset="-122"/>
                <a:ea typeface="仿宋_GB2312" pitchFamily="49" charset="-122"/>
              </a:rPr>
              <a:t>形状误差</a:t>
            </a:r>
            <a:r>
              <a:rPr lang="zh-CN" altLang="en-US" sz="2000" i="0" dirty="0">
                <a:solidFill>
                  <a:srgbClr val="000099"/>
                </a:solidFill>
                <a:latin typeface="仿宋_GB2312" pitchFamily="49" charset="-122"/>
                <a:ea typeface="仿宋_GB2312" pitchFamily="49" charset="-122"/>
              </a:rPr>
              <a:t>。</a:t>
            </a:r>
            <a:r>
              <a:rPr lang="zh-CN" altLang="en-US" i="0" dirty="0">
                <a:latin typeface="仿宋_GB2312" pitchFamily="49" charset="-122"/>
                <a:ea typeface="仿宋_GB2312" pitchFamily="49" charset="-122"/>
              </a:rPr>
              <a:t>零件上各几何要素之间的实际相对位置与理想相对位置之间的误差称为</a:t>
            </a:r>
            <a:r>
              <a:rPr lang="zh-CN" altLang="en-US" sz="2800" i="0" dirty="0">
                <a:solidFill>
                  <a:srgbClr val="CC0000"/>
                </a:solidFill>
                <a:latin typeface="仿宋_GB2312" pitchFamily="49" charset="-122"/>
                <a:ea typeface="仿宋_GB2312" pitchFamily="49" charset="-122"/>
              </a:rPr>
              <a:t>位置误差</a:t>
            </a:r>
            <a:r>
              <a:rPr lang="zh-CN" altLang="en-US" sz="2000" i="0" dirty="0">
                <a:solidFill>
                  <a:srgbClr val="000099"/>
                </a:solidFill>
                <a:latin typeface="仿宋_GB2312" pitchFamily="49" charset="-122"/>
                <a:ea typeface="仿宋_GB2312" pitchFamily="49" charset="-122"/>
              </a:rPr>
              <a:t>。</a:t>
            </a:r>
            <a:endParaRPr lang="zh-CN" altLang="en-US" i="0" dirty="0">
              <a:latin typeface="仿宋_GB2312" pitchFamily="49" charset="-122"/>
              <a:ea typeface="仿宋_GB2312" pitchFamily="49" charset="-122"/>
            </a:endParaRPr>
          </a:p>
        </p:txBody>
      </p:sp>
      <p:sp>
        <p:nvSpPr>
          <p:cNvPr id="23558"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11.2.1 </a:t>
            </a:r>
            <a:r>
              <a:rPr lang="zh-CN" altLang="en-US" i="0" dirty="0">
                <a:solidFill>
                  <a:srgbClr val="000066"/>
                </a:solidFill>
                <a:latin typeface="仿宋_GB2312" pitchFamily="49" charset="-122"/>
                <a:ea typeface="仿宋_GB2312" pitchFamily="49" charset="-122"/>
              </a:rPr>
              <a:t>几何公差的概念</a:t>
            </a:r>
          </a:p>
        </p:txBody>
      </p:sp>
      <p:sp>
        <p:nvSpPr>
          <p:cNvPr id="23559" name="Rectangle 4"/>
          <p:cNvSpPr/>
          <p:nvPr/>
        </p:nvSpPr>
        <p:spPr>
          <a:xfrm>
            <a:off x="1139825" y="3816350"/>
            <a:ext cx="7772400" cy="1792288"/>
          </a:xfrm>
          <a:prstGeom prst="rect">
            <a:avLst/>
          </a:prstGeom>
          <a:noFill/>
          <a:ln w="9525">
            <a:noFill/>
          </a:ln>
        </p:spPr>
        <p:txBody>
          <a:bodyPr/>
          <a:lstStyle/>
          <a:p>
            <a:pPr marL="342900" indent="-342900" algn="l">
              <a:spcBef>
                <a:spcPct val="20000"/>
              </a:spcBef>
            </a:pPr>
            <a:r>
              <a:rPr lang="en-US" altLang="zh-CN" sz="3200" b="0" i="0" dirty="0">
                <a:latin typeface="Times New Roman" panose="02020603050405020304" pitchFamily="18" charset="0"/>
                <a:ea typeface="宋体" panose="02010600030101010101" pitchFamily="2" charset="-122"/>
              </a:rPr>
              <a:t>       </a:t>
            </a:r>
            <a:endParaRPr lang="en-US" altLang="zh-CN" i="0" dirty="0">
              <a:latin typeface="Times New Roman" panose="02020603050405020304" pitchFamily="18" charset="0"/>
              <a:ea typeface="宋体" panose="02010600030101010101" pitchFamily="2" charset="-122"/>
            </a:endParaRPr>
          </a:p>
        </p:txBody>
      </p:sp>
      <p:grpSp>
        <p:nvGrpSpPr>
          <p:cNvPr id="23560" name="Group 5"/>
          <p:cNvGrpSpPr/>
          <p:nvPr/>
        </p:nvGrpSpPr>
        <p:grpSpPr>
          <a:xfrm>
            <a:off x="322263" y="3146425"/>
            <a:ext cx="3817937" cy="2151063"/>
            <a:chOff x="2457" y="933"/>
            <a:chExt cx="2405" cy="1355"/>
          </a:xfrm>
        </p:grpSpPr>
        <p:sp>
          <p:nvSpPr>
            <p:cNvPr id="23735" name="Freeform 6"/>
            <p:cNvSpPr/>
            <p:nvPr/>
          </p:nvSpPr>
          <p:spPr>
            <a:xfrm>
              <a:off x="2470" y="1392"/>
              <a:ext cx="1052" cy="13"/>
            </a:xfrm>
            <a:custGeom>
              <a:avLst/>
              <a:gdLst>
                <a:gd name="txL" fmla="*/ 0 w 11570"/>
                <a:gd name="txT" fmla="*/ 0 h 140"/>
                <a:gd name="txR" fmla="*/ 11570 w 11570"/>
                <a:gd name="txB" fmla="*/ 140 h 140"/>
              </a:gdLst>
              <a:ahLst/>
              <a:cxnLst>
                <a:cxn ang="0">
                  <a:pos x="1052" y="13"/>
                </a:cxn>
                <a:cxn ang="0">
                  <a:pos x="1052" y="0"/>
                </a:cxn>
                <a:cxn ang="0">
                  <a:pos x="0" y="13"/>
                </a:cxn>
                <a:cxn ang="0">
                  <a:pos x="1052" y="13"/>
                </a:cxn>
              </a:cxnLst>
              <a:rect l="txL" t="txT" r="txR" b="txB"/>
              <a:pathLst>
                <a:path w="11570" h="140">
                  <a:moveTo>
                    <a:pt x="11570" y="140"/>
                  </a:moveTo>
                  <a:lnTo>
                    <a:pt x="11570" y="0"/>
                  </a:lnTo>
                  <a:lnTo>
                    <a:pt x="0" y="140"/>
                  </a:lnTo>
                  <a:lnTo>
                    <a:pt x="11570" y="140"/>
                  </a:lnTo>
                  <a:close/>
                </a:path>
              </a:pathLst>
            </a:custGeom>
            <a:solidFill>
              <a:srgbClr val="000000">
                <a:alpha val="100000"/>
              </a:srgbClr>
            </a:solidFill>
            <a:ln w="9525">
              <a:noFill/>
            </a:ln>
          </p:spPr>
          <p:txBody>
            <a:bodyPr/>
            <a:lstStyle/>
            <a:p>
              <a:endParaRPr lang="zh-CN" altLang="en-US"/>
            </a:p>
          </p:txBody>
        </p:sp>
        <p:sp>
          <p:nvSpPr>
            <p:cNvPr id="23736" name="Freeform 7"/>
            <p:cNvSpPr/>
            <p:nvPr/>
          </p:nvSpPr>
          <p:spPr>
            <a:xfrm>
              <a:off x="2457" y="1392"/>
              <a:ext cx="1065" cy="13"/>
            </a:xfrm>
            <a:custGeom>
              <a:avLst/>
              <a:gdLst>
                <a:gd name="txL" fmla="*/ 0 w 11709"/>
                <a:gd name="txT" fmla="*/ 0 h 140"/>
                <a:gd name="txR" fmla="*/ 11709 w 11709"/>
                <a:gd name="txB" fmla="*/ 140 h 140"/>
              </a:gdLst>
              <a:ahLst/>
              <a:cxnLst>
                <a:cxn ang="0">
                  <a:pos x="1065" y="0"/>
                </a:cxn>
                <a:cxn ang="0">
                  <a:pos x="13" y="13"/>
                </a:cxn>
                <a:cxn ang="0">
                  <a:pos x="0" y="0"/>
                </a:cxn>
                <a:cxn ang="0">
                  <a:pos x="1065" y="0"/>
                </a:cxn>
              </a:cxnLst>
              <a:rect l="txL" t="txT" r="txR" b="txB"/>
              <a:pathLst>
                <a:path w="11709" h="140">
                  <a:moveTo>
                    <a:pt x="11709" y="0"/>
                  </a:moveTo>
                  <a:lnTo>
                    <a:pt x="139" y="140"/>
                  </a:lnTo>
                  <a:lnTo>
                    <a:pt x="0" y="0"/>
                  </a:lnTo>
                  <a:lnTo>
                    <a:pt x="11709" y="0"/>
                  </a:lnTo>
                  <a:close/>
                </a:path>
              </a:pathLst>
            </a:custGeom>
            <a:solidFill>
              <a:srgbClr val="000000">
                <a:alpha val="100000"/>
              </a:srgbClr>
            </a:solidFill>
            <a:ln w="9525">
              <a:noFill/>
            </a:ln>
          </p:spPr>
          <p:txBody>
            <a:bodyPr/>
            <a:lstStyle/>
            <a:p>
              <a:endParaRPr lang="zh-CN" altLang="en-US"/>
            </a:p>
          </p:txBody>
        </p:sp>
        <p:sp>
          <p:nvSpPr>
            <p:cNvPr id="23737" name="Freeform 8"/>
            <p:cNvSpPr/>
            <p:nvPr/>
          </p:nvSpPr>
          <p:spPr>
            <a:xfrm>
              <a:off x="2457" y="1392"/>
              <a:ext cx="1065" cy="13"/>
            </a:xfrm>
            <a:custGeom>
              <a:avLst/>
              <a:gdLst>
                <a:gd name="txL" fmla="*/ 0 w 11709"/>
                <a:gd name="txT" fmla="*/ 0 h 140"/>
                <a:gd name="txR" fmla="*/ 11709 w 11709"/>
                <a:gd name="txB" fmla="*/ 140 h 140"/>
              </a:gdLst>
              <a:ahLst/>
              <a:cxnLst>
                <a:cxn ang="0">
                  <a:pos x="1065" y="13"/>
                </a:cxn>
                <a:cxn ang="0">
                  <a:pos x="1065" y="0"/>
                </a:cxn>
                <a:cxn ang="0">
                  <a:pos x="0" y="0"/>
                </a:cxn>
                <a:cxn ang="0">
                  <a:pos x="13" y="13"/>
                </a:cxn>
                <a:cxn ang="0">
                  <a:pos x="1065" y="13"/>
                </a:cxn>
              </a:cxnLst>
              <a:rect l="txL" t="txT" r="txR" b="txB"/>
              <a:pathLst>
                <a:path w="11709" h="140">
                  <a:moveTo>
                    <a:pt x="11709" y="140"/>
                  </a:moveTo>
                  <a:lnTo>
                    <a:pt x="11709" y="0"/>
                  </a:lnTo>
                  <a:lnTo>
                    <a:pt x="0" y="0"/>
                  </a:lnTo>
                  <a:lnTo>
                    <a:pt x="139" y="140"/>
                  </a:lnTo>
                  <a:lnTo>
                    <a:pt x="11709"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738" name="Freeform 9"/>
            <p:cNvSpPr/>
            <p:nvPr/>
          </p:nvSpPr>
          <p:spPr>
            <a:xfrm>
              <a:off x="2457" y="1392"/>
              <a:ext cx="13" cy="424"/>
            </a:xfrm>
            <a:custGeom>
              <a:avLst/>
              <a:gdLst>
                <a:gd name="txL" fmla="*/ 0 w 139"/>
                <a:gd name="txT" fmla="*/ 0 h 4656"/>
                <a:gd name="txR" fmla="*/ 139 w 139"/>
                <a:gd name="txB" fmla="*/ 4656 h 4656"/>
              </a:gdLst>
              <a:ahLst/>
              <a:cxnLst>
                <a:cxn ang="0">
                  <a:pos x="13" y="13"/>
                </a:cxn>
                <a:cxn ang="0">
                  <a:pos x="0" y="0"/>
                </a:cxn>
                <a:cxn ang="0">
                  <a:pos x="13" y="424"/>
                </a:cxn>
                <a:cxn ang="0">
                  <a:pos x="13" y="13"/>
                </a:cxn>
              </a:cxnLst>
              <a:rect l="txL" t="txT" r="txR" b="txB"/>
              <a:pathLst>
                <a:path w="139" h="4656">
                  <a:moveTo>
                    <a:pt x="139" y="140"/>
                  </a:moveTo>
                  <a:lnTo>
                    <a:pt x="0" y="0"/>
                  </a:lnTo>
                  <a:lnTo>
                    <a:pt x="139" y="4656"/>
                  </a:lnTo>
                  <a:lnTo>
                    <a:pt x="139" y="140"/>
                  </a:lnTo>
                  <a:close/>
                </a:path>
              </a:pathLst>
            </a:custGeom>
            <a:solidFill>
              <a:srgbClr val="000000">
                <a:alpha val="100000"/>
              </a:srgbClr>
            </a:solidFill>
            <a:ln w="9525">
              <a:noFill/>
            </a:ln>
          </p:spPr>
          <p:txBody>
            <a:bodyPr/>
            <a:lstStyle/>
            <a:p>
              <a:endParaRPr lang="zh-CN" altLang="en-US"/>
            </a:p>
          </p:txBody>
        </p:sp>
        <p:sp>
          <p:nvSpPr>
            <p:cNvPr id="23739" name="Freeform 10"/>
            <p:cNvSpPr/>
            <p:nvPr/>
          </p:nvSpPr>
          <p:spPr>
            <a:xfrm>
              <a:off x="2457" y="1392"/>
              <a:ext cx="13" cy="436"/>
            </a:xfrm>
            <a:custGeom>
              <a:avLst/>
              <a:gdLst>
                <a:gd name="txL" fmla="*/ 0 w 139"/>
                <a:gd name="txT" fmla="*/ 0 h 4796"/>
                <a:gd name="txR" fmla="*/ 139 w 139"/>
                <a:gd name="txB" fmla="*/ 4796 h 4796"/>
              </a:gdLst>
              <a:ahLst/>
              <a:cxnLst>
                <a:cxn ang="0">
                  <a:pos x="0" y="0"/>
                </a:cxn>
                <a:cxn ang="0">
                  <a:pos x="13" y="423"/>
                </a:cxn>
                <a:cxn ang="0">
                  <a:pos x="0" y="436"/>
                </a:cxn>
                <a:cxn ang="0">
                  <a:pos x="0" y="0"/>
                </a:cxn>
              </a:cxnLst>
              <a:rect l="txL" t="txT" r="txR" b="txB"/>
              <a:pathLst>
                <a:path w="139" h="4796">
                  <a:moveTo>
                    <a:pt x="0" y="0"/>
                  </a:moveTo>
                  <a:lnTo>
                    <a:pt x="139" y="4656"/>
                  </a:lnTo>
                  <a:lnTo>
                    <a:pt x="0" y="4796"/>
                  </a:lnTo>
                  <a:lnTo>
                    <a:pt x="0" y="0"/>
                  </a:lnTo>
                  <a:close/>
                </a:path>
              </a:pathLst>
            </a:custGeom>
            <a:solidFill>
              <a:srgbClr val="000000">
                <a:alpha val="100000"/>
              </a:srgbClr>
            </a:solidFill>
            <a:ln w="9525">
              <a:noFill/>
            </a:ln>
          </p:spPr>
          <p:txBody>
            <a:bodyPr/>
            <a:lstStyle/>
            <a:p>
              <a:endParaRPr lang="zh-CN" altLang="en-US"/>
            </a:p>
          </p:txBody>
        </p:sp>
        <p:sp>
          <p:nvSpPr>
            <p:cNvPr id="23740" name="Freeform 11"/>
            <p:cNvSpPr/>
            <p:nvPr/>
          </p:nvSpPr>
          <p:spPr>
            <a:xfrm>
              <a:off x="2457" y="1392"/>
              <a:ext cx="13" cy="436"/>
            </a:xfrm>
            <a:custGeom>
              <a:avLst/>
              <a:gdLst>
                <a:gd name="txL" fmla="*/ 0 w 139"/>
                <a:gd name="txT" fmla="*/ 0 h 4796"/>
                <a:gd name="txR" fmla="*/ 139 w 139"/>
                <a:gd name="txB" fmla="*/ 4796 h 4796"/>
              </a:gdLst>
              <a:ahLst/>
              <a:cxnLst>
                <a:cxn ang="0">
                  <a:pos x="13" y="13"/>
                </a:cxn>
                <a:cxn ang="0">
                  <a:pos x="0" y="0"/>
                </a:cxn>
                <a:cxn ang="0">
                  <a:pos x="0" y="436"/>
                </a:cxn>
                <a:cxn ang="0">
                  <a:pos x="13" y="423"/>
                </a:cxn>
                <a:cxn ang="0">
                  <a:pos x="13" y="13"/>
                </a:cxn>
              </a:cxnLst>
              <a:rect l="txL" t="txT" r="txR" b="txB"/>
              <a:pathLst>
                <a:path w="139" h="4796">
                  <a:moveTo>
                    <a:pt x="139" y="140"/>
                  </a:moveTo>
                  <a:lnTo>
                    <a:pt x="0" y="0"/>
                  </a:lnTo>
                  <a:lnTo>
                    <a:pt x="0" y="4796"/>
                  </a:lnTo>
                  <a:lnTo>
                    <a:pt x="139" y="4656"/>
                  </a:lnTo>
                  <a:lnTo>
                    <a:pt x="139"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741" name="Freeform 12"/>
            <p:cNvSpPr/>
            <p:nvPr/>
          </p:nvSpPr>
          <p:spPr>
            <a:xfrm>
              <a:off x="2457" y="1816"/>
              <a:ext cx="1058" cy="12"/>
            </a:xfrm>
            <a:custGeom>
              <a:avLst/>
              <a:gdLst>
                <a:gd name="txL" fmla="*/ 0 w 11639"/>
                <a:gd name="txT" fmla="*/ 0 h 140"/>
                <a:gd name="txR" fmla="*/ 11639 w 11639"/>
                <a:gd name="txB" fmla="*/ 140 h 140"/>
              </a:gdLst>
              <a:ahLst/>
              <a:cxnLst>
                <a:cxn ang="0">
                  <a:pos x="13" y="0"/>
                </a:cxn>
                <a:cxn ang="0">
                  <a:pos x="0" y="12"/>
                </a:cxn>
                <a:cxn ang="0">
                  <a:pos x="1058" y="0"/>
                </a:cxn>
                <a:cxn ang="0">
                  <a:pos x="13" y="0"/>
                </a:cxn>
              </a:cxnLst>
              <a:rect l="txL" t="txT" r="txR" b="txB"/>
              <a:pathLst>
                <a:path w="11639" h="140">
                  <a:moveTo>
                    <a:pt x="139" y="0"/>
                  </a:moveTo>
                  <a:lnTo>
                    <a:pt x="0" y="140"/>
                  </a:lnTo>
                  <a:lnTo>
                    <a:pt x="11639" y="0"/>
                  </a:lnTo>
                  <a:lnTo>
                    <a:pt x="139" y="0"/>
                  </a:lnTo>
                  <a:close/>
                </a:path>
              </a:pathLst>
            </a:custGeom>
            <a:solidFill>
              <a:srgbClr val="000000">
                <a:alpha val="100000"/>
              </a:srgbClr>
            </a:solidFill>
            <a:ln w="9525">
              <a:noFill/>
            </a:ln>
          </p:spPr>
          <p:txBody>
            <a:bodyPr/>
            <a:lstStyle/>
            <a:p>
              <a:endParaRPr lang="zh-CN" altLang="en-US"/>
            </a:p>
          </p:txBody>
        </p:sp>
        <p:sp>
          <p:nvSpPr>
            <p:cNvPr id="23742" name="Freeform 13"/>
            <p:cNvSpPr/>
            <p:nvPr/>
          </p:nvSpPr>
          <p:spPr>
            <a:xfrm>
              <a:off x="2457" y="1816"/>
              <a:ext cx="1071" cy="12"/>
            </a:xfrm>
            <a:custGeom>
              <a:avLst/>
              <a:gdLst>
                <a:gd name="txL" fmla="*/ 0 w 11779"/>
                <a:gd name="txT" fmla="*/ 0 h 140"/>
                <a:gd name="txR" fmla="*/ 11779 w 11779"/>
                <a:gd name="txB" fmla="*/ 140 h 140"/>
              </a:gdLst>
              <a:ahLst/>
              <a:cxnLst>
                <a:cxn ang="0">
                  <a:pos x="0" y="12"/>
                </a:cxn>
                <a:cxn ang="0">
                  <a:pos x="1058" y="0"/>
                </a:cxn>
                <a:cxn ang="0">
                  <a:pos x="1071" y="12"/>
                </a:cxn>
                <a:cxn ang="0">
                  <a:pos x="0" y="12"/>
                </a:cxn>
              </a:cxnLst>
              <a:rect l="txL" t="txT" r="txR" b="txB"/>
              <a:pathLst>
                <a:path w="11779" h="140">
                  <a:moveTo>
                    <a:pt x="0" y="140"/>
                  </a:moveTo>
                  <a:lnTo>
                    <a:pt x="11639" y="0"/>
                  </a:lnTo>
                  <a:lnTo>
                    <a:pt x="11779" y="140"/>
                  </a:lnTo>
                  <a:lnTo>
                    <a:pt x="0" y="140"/>
                  </a:lnTo>
                  <a:close/>
                </a:path>
              </a:pathLst>
            </a:custGeom>
            <a:solidFill>
              <a:srgbClr val="000000">
                <a:alpha val="100000"/>
              </a:srgbClr>
            </a:solidFill>
            <a:ln w="9525">
              <a:noFill/>
            </a:ln>
          </p:spPr>
          <p:txBody>
            <a:bodyPr/>
            <a:lstStyle/>
            <a:p>
              <a:endParaRPr lang="zh-CN" altLang="en-US"/>
            </a:p>
          </p:txBody>
        </p:sp>
        <p:sp>
          <p:nvSpPr>
            <p:cNvPr id="23743" name="Freeform 14"/>
            <p:cNvSpPr/>
            <p:nvPr/>
          </p:nvSpPr>
          <p:spPr>
            <a:xfrm>
              <a:off x="2457" y="1816"/>
              <a:ext cx="1071" cy="12"/>
            </a:xfrm>
            <a:custGeom>
              <a:avLst/>
              <a:gdLst>
                <a:gd name="txL" fmla="*/ 0 w 11779"/>
                <a:gd name="txT" fmla="*/ 0 h 140"/>
                <a:gd name="txR" fmla="*/ 11779 w 11779"/>
                <a:gd name="txB" fmla="*/ 140 h 140"/>
              </a:gdLst>
              <a:ahLst/>
              <a:cxnLst>
                <a:cxn ang="0">
                  <a:pos x="13" y="0"/>
                </a:cxn>
                <a:cxn ang="0">
                  <a:pos x="0" y="12"/>
                </a:cxn>
                <a:cxn ang="0">
                  <a:pos x="1071" y="12"/>
                </a:cxn>
                <a:cxn ang="0">
                  <a:pos x="1058" y="0"/>
                </a:cxn>
                <a:cxn ang="0">
                  <a:pos x="13" y="0"/>
                </a:cxn>
              </a:cxnLst>
              <a:rect l="txL" t="txT" r="txR" b="txB"/>
              <a:pathLst>
                <a:path w="11779" h="140">
                  <a:moveTo>
                    <a:pt x="139" y="0"/>
                  </a:moveTo>
                  <a:lnTo>
                    <a:pt x="0" y="140"/>
                  </a:lnTo>
                  <a:lnTo>
                    <a:pt x="11779" y="140"/>
                  </a:lnTo>
                  <a:lnTo>
                    <a:pt x="11639" y="0"/>
                  </a:lnTo>
                  <a:lnTo>
                    <a:pt x="13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744" name="Freeform 15"/>
            <p:cNvSpPr/>
            <p:nvPr/>
          </p:nvSpPr>
          <p:spPr>
            <a:xfrm>
              <a:off x="3515" y="1399"/>
              <a:ext cx="13" cy="429"/>
            </a:xfrm>
            <a:custGeom>
              <a:avLst/>
              <a:gdLst>
                <a:gd name="txL" fmla="*/ 0 w 140"/>
                <a:gd name="txT" fmla="*/ 0 h 4726"/>
                <a:gd name="txR" fmla="*/ 140 w 140"/>
                <a:gd name="txB" fmla="*/ 4726 h 4726"/>
              </a:gdLst>
              <a:ahLst/>
              <a:cxnLst>
                <a:cxn ang="0">
                  <a:pos x="0" y="416"/>
                </a:cxn>
                <a:cxn ang="0">
                  <a:pos x="13" y="429"/>
                </a:cxn>
                <a:cxn ang="0">
                  <a:pos x="0" y="0"/>
                </a:cxn>
                <a:cxn ang="0">
                  <a:pos x="0" y="416"/>
                </a:cxn>
              </a:cxnLst>
              <a:rect l="txL" t="txT" r="txR" b="txB"/>
              <a:pathLst>
                <a:path w="140" h="4726">
                  <a:moveTo>
                    <a:pt x="0" y="4586"/>
                  </a:moveTo>
                  <a:lnTo>
                    <a:pt x="140" y="4726"/>
                  </a:lnTo>
                  <a:lnTo>
                    <a:pt x="0" y="0"/>
                  </a:lnTo>
                  <a:lnTo>
                    <a:pt x="0" y="4586"/>
                  </a:lnTo>
                  <a:close/>
                </a:path>
              </a:pathLst>
            </a:custGeom>
            <a:solidFill>
              <a:srgbClr val="000000">
                <a:alpha val="100000"/>
              </a:srgbClr>
            </a:solidFill>
            <a:ln w="9525">
              <a:noFill/>
            </a:ln>
          </p:spPr>
          <p:txBody>
            <a:bodyPr/>
            <a:lstStyle/>
            <a:p>
              <a:endParaRPr lang="zh-CN" altLang="en-US"/>
            </a:p>
          </p:txBody>
        </p:sp>
        <p:sp>
          <p:nvSpPr>
            <p:cNvPr id="23745" name="Freeform 16"/>
            <p:cNvSpPr/>
            <p:nvPr/>
          </p:nvSpPr>
          <p:spPr>
            <a:xfrm>
              <a:off x="3515" y="1399"/>
              <a:ext cx="13" cy="429"/>
            </a:xfrm>
            <a:custGeom>
              <a:avLst/>
              <a:gdLst>
                <a:gd name="txL" fmla="*/ 0 w 140"/>
                <a:gd name="txT" fmla="*/ 0 h 4726"/>
                <a:gd name="txR" fmla="*/ 140 w 140"/>
                <a:gd name="txB" fmla="*/ 4726 h 4726"/>
              </a:gdLst>
              <a:ahLst/>
              <a:cxnLst>
                <a:cxn ang="0">
                  <a:pos x="13" y="429"/>
                </a:cxn>
                <a:cxn ang="0">
                  <a:pos x="0" y="0"/>
                </a:cxn>
                <a:cxn ang="0">
                  <a:pos x="13" y="0"/>
                </a:cxn>
                <a:cxn ang="0">
                  <a:pos x="13" y="429"/>
                </a:cxn>
              </a:cxnLst>
              <a:rect l="txL" t="txT" r="txR" b="txB"/>
              <a:pathLst>
                <a:path w="140" h="4726">
                  <a:moveTo>
                    <a:pt x="140" y="4726"/>
                  </a:moveTo>
                  <a:lnTo>
                    <a:pt x="0" y="0"/>
                  </a:lnTo>
                  <a:lnTo>
                    <a:pt x="140" y="0"/>
                  </a:lnTo>
                  <a:lnTo>
                    <a:pt x="140" y="4726"/>
                  </a:lnTo>
                  <a:close/>
                </a:path>
              </a:pathLst>
            </a:custGeom>
            <a:solidFill>
              <a:srgbClr val="000000">
                <a:alpha val="100000"/>
              </a:srgbClr>
            </a:solidFill>
            <a:ln w="9525">
              <a:noFill/>
            </a:ln>
          </p:spPr>
          <p:txBody>
            <a:bodyPr/>
            <a:lstStyle/>
            <a:p>
              <a:endParaRPr lang="zh-CN" altLang="en-US"/>
            </a:p>
          </p:txBody>
        </p:sp>
        <p:sp>
          <p:nvSpPr>
            <p:cNvPr id="23746" name="Freeform 17"/>
            <p:cNvSpPr/>
            <p:nvPr/>
          </p:nvSpPr>
          <p:spPr>
            <a:xfrm>
              <a:off x="3515" y="1399"/>
              <a:ext cx="13" cy="429"/>
            </a:xfrm>
            <a:custGeom>
              <a:avLst/>
              <a:gdLst>
                <a:gd name="txL" fmla="*/ 0 w 140"/>
                <a:gd name="txT" fmla="*/ 0 h 4726"/>
                <a:gd name="txR" fmla="*/ 140 w 140"/>
                <a:gd name="txB" fmla="*/ 4726 h 4726"/>
              </a:gdLst>
              <a:ahLst/>
              <a:cxnLst>
                <a:cxn ang="0">
                  <a:pos x="0" y="416"/>
                </a:cxn>
                <a:cxn ang="0">
                  <a:pos x="13" y="429"/>
                </a:cxn>
                <a:cxn ang="0">
                  <a:pos x="13" y="0"/>
                </a:cxn>
                <a:cxn ang="0">
                  <a:pos x="0" y="0"/>
                </a:cxn>
                <a:cxn ang="0">
                  <a:pos x="0" y="416"/>
                </a:cxn>
              </a:cxnLst>
              <a:rect l="txL" t="txT" r="txR" b="txB"/>
              <a:pathLst>
                <a:path w="140" h="4726">
                  <a:moveTo>
                    <a:pt x="0" y="4586"/>
                  </a:moveTo>
                  <a:lnTo>
                    <a:pt x="140" y="4726"/>
                  </a:lnTo>
                  <a:lnTo>
                    <a:pt x="140" y="0"/>
                  </a:lnTo>
                  <a:lnTo>
                    <a:pt x="0" y="0"/>
                  </a:lnTo>
                  <a:lnTo>
                    <a:pt x="0" y="458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747" name="Line 18"/>
            <p:cNvSpPr/>
            <p:nvPr/>
          </p:nvSpPr>
          <p:spPr>
            <a:xfrm flipV="1">
              <a:off x="4015" y="976"/>
              <a:ext cx="38" cy="37"/>
            </a:xfrm>
            <a:prstGeom prst="line">
              <a:avLst/>
            </a:prstGeom>
            <a:ln w="0" cap="flat" cmpd="sng">
              <a:solidFill>
                <a:srgbClr val="000000"/>
              </a:solidFill>
              <a:prstDash val="solid"/>
              <a:headEnd type="none" w="med" len="med"/>
              <a:tailEnd type="none" w="med" len="med"/>
            </a:ln>
          </p:spPr>
        </p:sp>
        <p:sp>
          <p:nvSpPr>
            <p:cNvPr id="23748" name="Line 19"/>
            <p:cNvSpPr/>
            <p:nvPr/>
          </p:nvSpPr>
          <p:spPr>
            <a:xfrm flipV="1">
              <a:off x="4015" y="976"/>
              <a:ext cx="133" cy="132"/>
            </a:xfrm>
            <a:prstGeom prst="line">
              <a:avLst/>
            </a:prstGeom>
            <a:ln w="0" cap="flat" cmpd="sng">
              <a:solidFill>
                <a:srgbClr val="000000"/>
              </a:solidFill>
              <a:prstDash val="solid"/>
              <a:headEnd type="none" w="med" len="med"/>
              <a:tailEnd type="none" w="med" len="med"/>
            </a:ln>
          </p:spPr>
        </p:sp>
        <p:sp>
          <p:nvSpPr>
            <p:cNvPr id="23749" name="Line 20"/>
            <p:cNvSpPr/>
            <p:nvPr/>
          </p:nvSpPr>
          <p:spPr>
            <a:xfrm flipV="1">
              <a:off x="4015" y="976"/>
              <a:ext cx="228" cy="227"/>
            </a:xfrm>
            <a:prstGeom prst="line">
              <a:avLst/>
            </a:prstGeom>
            <a:ln w="0" cap="flat" cmpd="sng">
              <a:solidFill>
                <a:srgbClr val="000000"/>
              </a:solidFill>
              <a:prstDash val="solid"/>
              <a:headEnd type="none" w="med" len="med"/>
              <a:tailEnd type="none" w="med" len="med"/>
            </a:ln>
          </p:spPr>
        </p:sp>
        <p:sp>
          <p:nvSpPr>
            <p:cNvPr id="23750" name="Line 21"/>
            <p:cNvSpPr/>
            <p:nvPr/>
          </p:nvSpPr>
          <p:spPr>
            <a:xfrm flipV="1">
              <a:off x="4015" y="976"/>
              <a:ext cx="323" cy="322"/>
            </a:xfrm>
            <a:prstGeom prst="line">
              <a:avLst/>
            </a:prstGeom>
            <a:ln w="0" cap="flat" cmpd="sng">
              <a:solidFill>
                <a:srgbClr val="000000"/>
              </a:solidFill>
              <a:prstDash val="solid"/>
              <a:headEnd type="none" w="med" len="med"/>
              <a:tailEnd type="none" w="med" len="med"/>
            </a:ln>
          </p:spPr>
        </p:sp>
        <p:sp>
          <p:nvSpPr>
            <p:cNvPr id="23751" name="Line 22"/>
            <p:cNvSpPr/>
            <p:nvPr/>
          </p:nvSpPr>
          <p:spPr>
            <a:xfrm flipV="1">
              <a:off x="4015" y="976"/>
              <a:ext cx="418" cy="417"/>
            </a:xfrm>
            <a:prstGeom prst="line">
              <a:avLst/>
            </a:prstGeom>
            <a:ln w="0" cap="flat" cmpd="sng">
              <a:solidFill>
                <a:srgbClr val="000000"/>
              </a:solidFill>
              <a:prstDash val="solid"/>
              <a:headEnd type="none" w="med" len="med"/>
              <a:tailEnd type="none" w="med" len="med"/>
            </a:ln>
          </p:spPr>
        </p:sp>
        <p:sp>
          <p:nvSpPr>
            <p:cNvPr id="23752" name="Line 23"/>
            <p:cNvSpPr/>
            <p:nvPr/>
          </p:nvSpPr>
          <p:spPr>
            <a:xfrm flipV="1">
              <a:off x="4105" y="976"/>
              <a:ext cx="423" cy="423"/>
            </a:xfrm>
            <a:prstGeom prst="line">
              <a:avLst/>
            </a:prstGeom>
            <a:ln w="0" cap="flat" cmpd="sng">
              <a:solidFill>
                <a:srgbClr val="000000"/>
              </a:solidFill>
              <a:prstDash val="solid"/>
              <a:headEnd type="none" w="med" len="med"/>
              <a:tailEnd type="none" w="med" len="med"/>
            </a:ln>
          </p:spPr>
        </p:sp>
        <p:sp>
          <p:nvSpPr>
            <p:cNvPr id="23753" name="Line 24"/>
            <p:cNvSpPr/>
            <p:nvPr/>
          </p:nvSpPr>
          <p:spPr>
            <a:xfrm flipV="1">
              <a:off x="4200" y="976"/>
              <a:ext cx="423" cy="423"/>
            </a:xfrm>
            <a:prstGeom prst="line">
              <a:avLst/>
            </a:prstGeom>
            <a:ln w="0" cap="flat" cmpd="sng">
              <a:solidFill>
                <a:srgbClr val="000000"/>
              </a:solidFill>
              <a:prstDash val="solid"/>
              <a:headEnd type="none" w="med" len="med"/>
              <a:tailEnd type="none" w="med" len="med"/>
            </a:ln>
          </p:spPr>
        </p:sp>
        <p:sp>
          <p:nvSpPr>
            <p:cNvPr id="23754" name="Line 25"/>
            <p:cNvSpPr/>
            <p:nvPr/>
          </p:nvSpPr>
          <p:spPr>
            <a:xfrm flipV="1">
              <a:off x="4295" y="976"/>
              <a:ext cx="423" cy="423"/>
            </a:xfrm>
            <a:prstGeom prst="line">
              <a:avLst/>
            </a:prstGeom>
            <a:ln w="0" cap="flat" cmpd="sng">
              <a:solidFill>
                <a:srgbClr val="000000"/>
              </a:solidFill>
              <a:prstDash val="solid"/>
              <a:headEnd type="none" w="med" len="med"/>
              <a:tailEnd type="none" w="med" len="med"/>
            </a:ln>
          </p:spPr>
        </p:sp>
        <p:sp>
          <p:nvSpPr>
            <p:cNvPr id="23755" name="Line 26"/>
            <p:cNvSpPr/>
            <p:nvPr/>
          </p:nvSpPr>
          <p:spPr>
            <a:xfrm flipV="1">
              <a:off x="4390" y="1011"/>
              <a:ext cx="387" cy="388"/>
            </a:xfrm>
            <a:prstGeom prst="line">
              <a:avLst/>
            </a:prstGeom>
            <a:ln w="0" cap="flat" cmpd="sng">
              <a:solidFill>
                <a:srgbClr val="000000"/>
              </a:solidFill>
              <a:prstDash val="solid"/>
              <a:headEnd type="none" w="med" len="med"/>
              <a:tailEnd type="none" w="med" len="med"/>
            </a:ln>
          </p:spPr>
        </p:sp>
        <p:sp>
          <p:nvSpPr>
            <p:cNvPr id="23756" name="Line 27"/>
            <p:cNvSpPr/>
            <p:nvPr/>
          </p:nvSpPr>
          <p:spPr>
            <a:xfrm flipV="1">
              <a:off x="4015" y="1822"/>
              <a:ext cx="47" cy="46"/>
            </a:xfrm>
            <a:prstGeom prst="line">
              <a:avLst/>
            </a:prstGeom>
            <a:ln w="0" cap="flat" cmpd="sng">
              <a:solidFill>
                <a:srgbClr val="000000"/>
              </a:solidFill>
              <a:prstDash val="solid"/>
              <a:headEnd type="none" w="med" len="med"/>
              <a:tailEnd type="none" w="med" len="med"/>
            </a:ln>
          </p:spPr>
        </p:sp>
        <p:sp>
          <p:nvSpPr>
            <p:cNvPr id="23757" name="Line 28"/>
            <p:cNvSpPr/>
            <p:nvPr/>
          </p:nvSpPr>
          <p:spPr>
            <a:xfrm flipV="1">
              <a:off x="4485" y="1106"/>
              <a:ext cx="292" cy="293"/>
            </a:xfrm>
            <a:prstGeom prst="line">
              <a:avLst/>
            </a:prstGeom>
            <a:ln w="0" cap="flat" cmpd="sng">
              <a:solidFill>
                <a:srgbClr val="000000"/>
              </a:solidFill>
              <a:prstDash val="solid"/>
              <a:headEnd type="none" w="med" len="med"/>
              <a:tailEnd type="none" w="med" len="med"/>
            </a:ln>
          </p:spPr>
        </p:sp>
        <p:sp>
          <p:nvSpPr>
            <p:cNvPr id="23758" name="Line 29"/>
            <p:cNvSpPr/>
            <p:nvPr/>
          </p:nvSpPr>
          <p:spPr>
            <a:xfrm flipV="1">
              <a:off x="4015" y="1822"/>
              <a:ext cx="142" cy="141"/>
            </a:xfrm>
            <a:prstGeom prst="line">
              <a:avLst/>
            </a:prstGeom>
            <a:ln w="0" cap="flat" cmpd="sng">
              <a:solidFill>
                <a:srgbClr val="000000"/>
              </a:solidFill>
              <a:prstDash val="solid"/>
              <a:headEnd type="none" w="med" len="med"/>
              <a:tailEnd type="none" w="med" len="med"/>
            </a:ln>
          </p:spPr>
        </p:sp>
        <p:sp>
          <p:nvSpPr>
            <p:cNvPr id="23759" name="Line 30"/>
            <p:cNvSpPr/>
            <p:nvPr/>
          </p:nvSpPr>
          <p:spPr>
            <a:xfrm flipV="1">
              <a:off x="4580" y="1201"/>
              <a:ext cx="197" cy="198"/>
            </a:xfrm>
            <a:prstGeom prst="line">
              <a:avLst/>
            </a:prstGeom>
            <a:ln w="0" cap="flat" cmpd="sng">
              <a:solidFill>
                <a:srgbClr val="000000"/>
              </a:solidFill>
              <a:prstDash val="solid"/>
              <a:headEnd type="none" w="med" len="med"/>
              <a:tailEnd type="none" w="med" len="med"/>
            </a:ln>
          </p:spPr>
        </p:sp>
        <p:sp>
          <p:nvSpPr>
            <p:cNvPr id="23760" name="Line 31"/>
            <p:cNvSpPr/>
            <p:nvPr/>
          </p:nvSpPr>
          <p:spPr>
            <a:xfrm flipV="1">
              <a:off x="4015" y="1822"/>
              <a:ext cx="237" cy="236"/>
            </a:xfrm>
            <a:prstGeom prst="line">
              <a:avLst/>
            </a:prstGeom>
            <a:ln w="0" cap="flat" cmpd="sng">
              <a:solidFill>
                <a:srgbClr val="000000"/>
              </a:solidFill>
              <a:prstDash val="solid"/>
              <a:headEnd type="none" w="med" len="med"/>
              <a:tailEnd type="none" w="med" len="med"/>
            </a:ln>
          </p:spPr>
        </p:sp>
        <p:sp>
          <p:nvSpPr>
            <p:cNvPr id="23761" name="Line 32"/>
            <p:cNvSpPr/>
            <p:nvPr/>
          </p:nvSpPr>
          <p:spPr>
            <a:xfrm flipV="1">
              <a:off x="4675" y="1296"/>
              <a:ext cx="102" cy="103"/>
            </a:xfrm>
            <a:prstGeom prst="line">
              <a:avLst/>
            </a:prstGeom>
            <a:ln w="0" cap="flat" cmpd="sng">
              <a:solidFill>
                <a:srgbClr val="000000"/>
              </a:solidFill>
              <a:prstDash val="solid"/>
              <a:headEnd type="none" w="med" len="med"/>
              <a:tailEnd type="none" w="med" len="med"/>
            </a:ln>
          </p:spPr>
        </p:sp>
        <p:sp>
          <p:nvSpPr>
            <p:cNvPr id="23762" name="Line 33"/>
            <p:cNvSpPr/>
            <p:nvPr/>
          </p:nvSpPr>
          <p:spPr>
            <a:xfrm flipV="1">
              <a:off x="4015" y="1822"/>
              <a:ext cx="332" cy="331"/>
            </a:xfrm>
            <a:prstGeom prst="line">
              <a:avLst/>
            </a:prstGeom>
            <a:ln w="0" cap="flat" cmpd="sng">
              <a:solidFill>
                <a:srgbClr val="000000"/>
              </a:solidFill>
              <a:prstDash val="solid"/>
              <a:headEnd type="none" w="med" len="med"/>
              <a:tailEnd type="none" w="med" len="med"/>
            </a:ln>
          </p:spPr>
        </p:sp>
        <p:sp>
          <p:nvSpPr>
            <p:cNvPr id="23763" name="Line 34"/>
            <p:cNvSpPr/>
            <p:nvPr/>
          </p:nvSpPr>
          <p:spPr>
            <a:xfrm flipV="1">
              <a:off x="4770" y="1391"/>
              <a:ext cx="7" cy="8"/>
            </a:xfrm>
            <a:prstGeom prst="line">
              <a:avLst/>
            </a:prstGeom>
            <a:ln w="0" cap="flat" cmpd="sng">
              <a:solidFill>
                <a:srgbClr val="000000"/>
              </a:solidFill>
              <a:prstDash val="solid"/>
              <a:headEnd type="none" w="med" len="med"/>
              <a:tailEnd type="none" w="med" len="med"/>
            </a:ln>
          </p:spPr>
        </p:sp>
        <p:sp>
          <p:nvSpPr>
            <p:cNvPr id="23764" name="Line 35"/>
            <p:cNvSpPr/>
            <p:nvPr/>
          </p:nvSpPr>
          <p:spPr>
            <a:xfrm flipV="1">
              <a:off x="4018" y="1822"/>
              <a:ext cx="424" cy="423"/>
            </a:xfrm>
            <a:prstGeom prst="line">
              <a:avLst/>
            </a:prstGeom>
            <a:ln w="0" cap="flat" cmpd="sng">
              <a:solidFill>
                <a:srgbClr val="000000"/>
              </a:solidFill>
              <a:prstDash val="solid"/>
              <a:headEnd type="none" w="med" len="med"/>
              <a:tailEnd type="none" w="med" len="med"/>
            </a:ln>
          </p:spPr>
        </p:sp>
        <p:sp>
          <p:nvSpPr>
            <p:cNvPr id="23765" name="Line 36"/>
            <p:cNvSpPr/>
            <p:nvPr/>
          </p:nvSpPr>
          <p:spPr>
            <a:xfrm flipV="1">
              <a:off x="4114" y="1822"/>
              <a:ext cx="423" cy="423"/>
            </a:xfrm>
            <a:prstGeom prst="line">
              <a:avLst/>
            </a:prstGeom>
            <a:ln w="0" cap="flat" cmpd="sng">
              <a:solidFill>
                <a:srgbClr val="000000"/>
              </a:solidFill>
              <a:prstDash val="solid"/>
              <a:headEnd type="none" w="med" len="med"/>
              <a:tailEnd type="none" w="med" len="med"/>
            </a:ln>
          </p:spPr>
        </p:sp>
        <p:sp>
          <p:nvSpPr>
            <p:cNvPr id="23766" name="Line 37"/>
            <p:cNvSpPr/>
            <p:nvPr/>
          </p:nvSpPr>
          <p:spPr>
            <a:xfrm flipV="1">
              <a:off x="4209" y="1822"/>
              <a:ext cx="423" cy="423"/>
            </a:xfrm>
            <a:prstGeom prst="line">
              <a:avLst/>
            </a:prstGeom>
            <a:ln w="0" cap="flat" cmpd="sng">
              <a:solidFill>
                <a:srgbClr val="000000"/>
              </a:solidFill>
              <a:prstDash val="solid"/>
              <a:headEnd type="none" w="med" len="med"/>
              <a:tailEnd type="none" w="med" len="med"/>
            </a:ln>
          </p:spPr>
        </p:sp>
        <p:sp>
          <p:nvSpPr>
            <p:cNvPr id="23767" name="Line 38"/>
            <p:cNvSpPr/>
            <p:nvPr/>
          </p:nvSpPr>
          <p:spPr>
            <a:xfrm flipV="1">
              <a:off x="4304" y="1822"/>
              <a:ext cx="423" cy="423"/>
            </a:xfrm>
            <a:prstGeom prst="line">
              <a:avLst/>
            </a:prstGeom>
            <a:ln w="0" cap="flat" cmpd="sng">
              <a:solidFill>
                <a:srgbClr val="000000"/>
              </a:solidFill>
              <a:prstDash val="solid"/>
              <a:headEnd type="none" w="med" len="med"/>
              <a:tailEnd type="none" w="med" len="med"/>
            </a:ln>
          </p:spPr>
        </p:sp>
        <p:sp>
          <p:nvSpPr>
            <p:cNvPr id="23768" name="Line 39"/>
            <p:cNvSpPr/>
            <p:nvPr/>
          </p:nvSpPr>
          <p:spPr>
            <a:xfrm flipV="1">
              <a:off x="4399" y="1867"/>
              <a:ext cx="378" cy="378"/>
            </a:xfrm>
            <a:prstGeom prst="line">
              <a:avLst/>
            </a:prstGeom>
            <a:ln w="0" cap="flat" cmpd="sng">
              <a:solidFill>
                <a:srgbClr val="000000"/>
              </a:solidFill>
              <a:prstDash val="solid"/>
              <a:headEnd type="none" w="med" len="med"/>
              <a:tailEnd type="none" w="med" len="med"/>
            </a:ln>
          </p:spPr>
        </p:sp>
        <p:sp>
          <p:nvSpPr>
            <p:cNvPr id="23769" name="Line 40"/>
            <p:cNvSpPr/>
            <p:nvPr/>
          </p:nvSpPr>
          <p:spPr>
            <a:xfrm flipV="1">
              <a:off x="4494" y="1962"/>
              <a:ext cx="283" cy="283"/>
            </a:xfrm>
            <a:prstGeom prst="line">
              <a:avLst/>
            </a:prstGeom>
            <a:ln w="0" cap="flat" cmpd="sng">
              <a:solidFill>
                <a:srgbClr val="000000"/>
              </a:solidFill>
              <a:prstDash val="solid"/>
              <a:headEnd type="none" w="med" len="med"/>
              <a:tailEnd type="none" w="med" len="med"/>
            </a:ln>
          </p:spPr>
        </p:sp>
        <p:sp>
          <p:nvSpPr>
            <p:cNvPr id="23770" name="Line 41"/>
            <p:cNvSpPr/>
            <p:nvPr/>
          </p:nvSpPr>
          <p:spPr>
            <a:xfrm flipV="1">
              <a:off x="4589" y="2057"/>
              <a:ext cx="188" cy="188"/>
            </a:xfrm>
            <a:prstGeom prst="line">
              <a:avLst/>
            </a:prstGeom>
            <a:ln w="0" cap="flat" cmpd="sng">
              <a:solidFill>
                <a:srgbClr val="000000"/>
              </a:solidFill>
              <a:prstDash val="solid"/>
              <a:headEnd type="none" w="med" len="med"/>
              <a:tailEnd type="none" w="med" len="med"/>
            </a:ln>
          </p:spPr>
        </p:sp>
        <p:sp>
          <p:nvSpPr>
            <p:cNvPr id="23771" name="Line 42"/>
            <p:cNvSpPr/>
            <p:nvPr/>
          </p:nvSpPr>
          <p:spPr>
            <a:xfrm flipV="1">
              <a:off x="4684" y="2152"/>
              <a:ext cx="93" cy="93"/>
            </a:xfrm>
            <a:prstGeom prst="line">
              <a:avLst/>
            </a:prstGeom>
            <a:ln w="0" cap="flat" cmpd="sng">
              <a:solidFill>
                <a:srgbClr val="000000"/>
              </a:solidFill>
              <a:prstDash val="solid"/>
              <a:headEnd type="none" w="med" len="med"/>
              <a:tailEnd type="none" w="med" len="med"/>
            </a:ln>
          </p:spPr>
        </p:sp>
        <p:sp>
          <p:nvSpPr>
            <p:cNvPr id="23772" name="Freeform 43"/>
            <p:cNvSpPr/>
            <p:nvPr/>
          </p:nvSpPr>
          <p:spPr>
            <a:xfrm>
              <a:off x="4771" y="933"/>
              <a:ext cx="13" cy="1355"/>
            </a:xfrm>
            <a:custGeom>
              <a:avLst/>
              <a:gdLst>
                <a:gd name="txL" fmla="*/ 0 w 140"/>
                <a:gd name="txT" fmla="*/ 0 h 14899"/>
                <a:gd name="txR" fmla="*/ 140 w 140"/>
                <a:gd name="txB" fmla="*/ 14899 h 14899"/>
              </a:gdLst>
              <a:ahLst/>
              <a:cxnLst>
                <a:cxn ang="0">
                  <a:pos x="13" y="0"/>
                </a:cxn>
                <a:cxn ang="0">
                  <a:pos x="0" y="0"/>
                </a:cxn>
                <a:cxn ang="0">
                  <a:pos x="13" y="1355"/>
                </a:cxn>
                <a:cxn ang="0">
                  <a:pos x="13" y="0"/>
                </a:cxn>
              </a:cxnLst>
              <a:rect l="txL" t="txT" r="txR" b="txB"/>
              <a:pathLst>
                <a:path w="140" h="14899">
                  <a:moveTo>
                    <a:pt x="140" y="0"/>
                  </a:moveTo>
                  <a:lnTo>
                    <a:pt x="0" y="0"/>
                  </a:lnTo>
                  <a:lnTo>
                    <a:pt x="140" y="14899"/>
                  </a:lnTo>
                  <a:lnTo>
                    <a:pt x="140" y="0"/>
                  </a:lnTo>
                  <a:close/>
                </a:path>
              </a:pathLst>
            </a:custGeom>
            <a:solidFill>
              <a:srgbClr val="000000">
                <a:alpha val="100000"/>
              </a:srgbClr>
            </a:solidFill>
            <a:ln w="9525">
              <a:noFill/>
            </a:ln>
          </p:spPr>
          <p:txBody>
            <a:bodyPr/>
            <a:lstStyle/>
            <a:p>
              <a:endParaRPr lang="zh-CN" altLang="en-US"/>
            </a:p>
          </p:txBody>
        </p:sp>
        <p:sp>
          <p:nvSpPr>
            <p:cNvPr id="23773" name="Freeform 44"/>
            <p:cNvSpPr/>
            <p:nvPr/>
          </p:nvSpPr>
          <p:spPr>
            <a:xfrm>
              <a:off x="4771" y="933"/>
              <a:ext cx="13" cy="1355"/>
            </a:xfrm>
            <a:custGeom>
              <a:avLst/>
              <a:gdLst>
                <a:gd name="txL" fmla="*/ 0 w 140"/>
                <a:gd name="txT" fmla="*/ 0 h 14899"/>
                <a:gd name="txR" fmla="*/ 140 w 140"/>
                <a:gd name="txB" fmla="*/ 14899 h 14899"/>
              </a:gdLst>
              <a:ahLst/>
              <a:cxnLst>
                <a:cxn ang="0">
                  <a:pos x="0" y="0"/>
                </a:cxn>
                <a:cxn ang="0">
                  <a:pos x="13" y="1355"/>
                </a:cxn>
                <a:cxn ang="0">
                  <a:pos x="0" y="1355"/>
                </a:cxn>
                <a:cxn ang="0">
                  <a:pos x="0" y="0"/>
                </a:cxn>
              </a:cxnLst>
              <a:rect l="txL" t="txT" r="txR" b="txB"/>
              <a:pathLst>
                <a:path w="140" h="14899">
                  <a:moveTo>
                    <a:pt x="0" y="0"/>
                  </a:moveTo>
                  <a:lnTo>
                    <a:pt x="140" y="14899"/>
                  </a:lnTo>
                  <a:lnTo>
                    <a:pt x="0" y="14899"/>
                  </a:lnTo>
                  <a:lnTo>
                    <a:pt x="0" y="0"/>
                  </a:lnTo>
                  <a:close/>
                </a:path>
              </a:pathLst>
            </a:custGeom>
            <a:solidFill>
              <a:srgbClr val="000000">
                <a:alpha val="100000"/>
              </a:srgbClr>
            </a:solidFill>
            <a:ln w="9525">
              <a:noFill/>
            </a:ln>
          </p:spPr>
          <p:txBody>
            <a:bodyPr/>
            <a:lstStyle/>
            <a:p>
              <a:endParaRPr lang="zh-CN" altLang="en-US"/>
            </a:p>
          </p:txBody>
        </p:sp>
        <p:sp>
          <p:nvSpPr>
            <p:cNvPr id="23774" name="Rectangle 45"/>
            <p:cNvSpPr/>
            <p:nvPr/>
          </p:nvSpPr>
          <p:spPr>
            <a:xfrm>
              <a:off x="4771" y="933"/>
              <a:ext cx="13" cy="135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775" name="Freeform 46"/>
            <p:cNvSpPr/>
            <p:nvPr/>
          </p:nvSpPr>
          <p:spPr>
            <a:xfrm>
              <a:off x="4009" y="933"/>
              <a:ext cx="13" cy="1355"/>
            </a:xfrm>
            <a:custGeom>
              <a:avLst/>
              <a:gdLst>
                <a:gd name="txL" fmla="*/ 0 w 139"/>
                <a:gd name="txT" fmla="*/ 0 h 14899"/>
                <a:gd name="txR" fmla="*/ 139 w 139"/>
                <a:gd name="txB" fmla="*/ 14899 h 14899"/>
              </a:gdLst>
              <a:ahLst/>
              <a:cxnLst>
                <a:cxn ang="0">
                  <a:pos x="13" y="0"/>
                </a:cxn>
                <a:cxn ang="0">
                  <a:pos x="0" y="0"/>
                </a:cxn>
                <a:cxn ang="0">
                  <a:pos x="13" y="1355"/>
                </a:cxn>
                <a:cxn ang="0">
                  <a:pos x="13" y="0"/>
                </a:cxn>
              </a:cxnLst>
              <a:rect l="txL" t="txT" r="txR" b="txB"/>
              <a:pathLst>
                <a:path w="139" h="14899">
                  <a:moveTo>
                    <a:pt x="139" y="0"/>
                  </a:moveTo>
                  <a:lnTo>
                    <a:pt x="0" y="0"/>
                  </a:lnTo>
                  <a:lnTo>
                    <a:pt x="139" y="14899"/>
                  </a:lnTo>
                  <a:lnTo>
                    <a:pt x="139" y="0"/>
                  </a:lnTo>
                  <a:close/>
                </a:path>
              </a:pathLst>
            </a:custGeom>
            <a:solidFill>
              <a:srgbClr val="000000">
                <a:alpha val="100000"/>
              </a:srgbClr>
            </a:solidFill>
            <a:ln w="9525">
              <a:noFill/>
            </a:ln>
          </p:spPr>
          <p:txBody>
            <a:bodyPr/>
            <a:lstStyle/>
            <a:p>
              <a:endParaRPr lang="zh-CN" altLang="en-US"/>
            </a:p>
          </p:txBody>
        </p:sp>
        <p:sp>
          <p:nvSpPr>
            <p:cNvPr id="23776" name="Freeform 47"/>
            <p:cNvSpPr/>
            <p:nvPr/>
          </p:nvSpPr>
          <p:spPr>
            <a:xfrm>
              <a:off x="4009" y="933"/>
              <a:ext cx="13" cy="1355"/>
            </a:xfrm>
            <a:custGeom>
              <a:avLst/>
              <a:gdLst>
                <a:gd name="txL" fmla="*/ 0 w 139"/>
                <a:gd name="txT" fmla="*/ 0 h 14899"/>
                <a:gd name="txR" fmla="*/ 139 w 139"/>
                <a:gd name="txB" fmla="*/ 14899 h 14899"/>
              </a:gdLst>
              <a:ahLst/>
              <a:cxnLst>
                <a:cxn ang="0">
                  <a:pos x="0" y="0"/>
                </a:cxn>
                <a:cxn ang="0">
                  <a:pos x="13" y="1355"/>
                </a:cxn>
                <a:cxn ang="0">
                  <a:pos x="0" y="1355"/>
                </a:cxn>
                <a:cxn ang="0">
                  <a:pos x="0" y="0"/>
                </a:cxn>
              </a:cxnLst>
              <a:rect l="txL" t="txT" r="txR" b="txB"/>
              <a:pathLst>
                <a:path w="139" h="14899">
                  <a:moveTo>
                    <a:pt x="0" y="0"/>
                  </a:moveTo>
                  <a:lnTo>
                    <a:pt x="139" y="14899"/>
                  </a:lnTo>
                  <a:lnTo>
                    <a:pt x="0" y="14899"/>
                  </a:lnTo>
                  <a:lnTo>
                    <a:pt x="0" y="0"/>
                  </a:lnTo>
                  <a:close/>
                </a:path>
              </a:pathLst>
            </a:custGeom>
            <a:solidFill>
              <a:srgbClr val="000000">
                <a:alpha val="100000"/>
              </a:srgbClr>
            </a:solidFill>
            <a:ln w="9525">
              <a:noFill/>
            </a:ln>
          </p:spPr>
          <p:txBody>
            <a:bodyPr/>
            <a:lstStyle/>
            <a:p>
              <a:endParaRPr lang="zh-CN" altLang="en-US"/>
            </a:p>
          </p:txBody>
        </p:sp>
        <p:sp>
          <p:nvSpPr>
            <p:cNvPr id="23777" name="Rectangle 48"/>
            <p:cNvSpPr/>
            <p:nvPr/>
          </p:nvSpPr>
          <p:spPr>
            <a:xfrm>
              <a:off x="4009" y="933"/>
              <a:ext cx="13" cy="135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778" name="Line 49"/>
            <p:cNvSpPr/>
            <p:nvPr/>
          </p:nvSpPr>
          <p:spPr>
            <a:xfrm>
              <a:off x="3931" y="1610"/>
              <a:ext cx="344" cy="1"/>
            </a:xfrm>
            <a:prstGeom prst="line">
              <a:avLst/>
            </a:prstGeom>
            <a:ln w="0" cap="flat" cmpd="sng">
              <a:solidFill>
                <a:srgbClr val="000000"/>
              </a:solidFill>
              <a:prstDash val="solid"/>
              <a:headEnd type="none" w="med" len="med"/>
              <a:tailEnd type="none" w="med" len="med"/>
            </a:ln>
          </p:spPr>
        </p:sp>
        <p:sp>
          <p:nvSpPr>
            <p:cNvPr id="23779" name="Line 50"/>
            <p:cNvSpPr/>
            <p:nvPr/>
          </p:nvSpPr>
          <p:spPr>
            <a:xfrm>
              <a:off x="4356" y="1610"/>
              <a:ext cx="81" cy="1"/>
            </a:xfrm>
            <a:prstGeom prst="line">
              <a:avLst/>
            </a:prstGeom>
            <a:ln w="0" cap="flat" cmpd="sng">
              <a:solidFill>
                <a:srgbClr val="000000"/>
              </a:solidFill>
              <a:prstDash val="solid"/>
              <a:headEnd type="none" w="med" len="med"/>
              <a:tailEnd type="none" w="med" len="med"/>
            </a:ln>
          </p:spPr>
        </p:sp>
        <p:sp>
          <p:nvSpPr>
            <p:cNvPr id="23780" name="Line 51"/>
            <p:cNvSpPr/>
            <p:nvPr/>
          </p:nvSpPr>
          <p:spPr>
            <a:xfrm>
              <a:off x="4517" y="1610"/>
              <a:ext cx="345" cy="1"/>
            </a:xfrm>
            <a:prstGeom prst="line">
              <a:avLst/>
            </a:prstGeom>
            <a:ln w="0" cap="flat" cmpd="sng">
              <a:solidFill>
                <a:srgbClr val="000000"/>
              </a:solidFill>
              <a:prstDash val="solid"/>
              <a:headEnd type="none" w="med" len="med"/>
              <a:tailEnd type="none" w="med" len="med"/>
            </a:ln>
          </p:spPr>
        </p:sp>
        <p:sp>
          <p:nvSpPr>
            <p:cNvPr id="23781" name="Freeform 52"/>
            <p:cNvSpPr/>
            <p:nvPr/>
          </p:nvSpPr>
          <p:spPr>
            <a:xfrm>
              <a:off x="4015" y="1816"/>
              <a:ext cx="762" cy="12"/>
            </a:xfrm>
            <a:custGeom>
              <a:avLst/>
              <a:gdLst>
                <a:gd name="txL" fmla="*/ 0 w 8380"/>
                <a:gd name="txT" fmla="*/ 0 h 140"/>
                <a:gd name="txR" fmla="*/ 8380 w 8380"/>
                <a:gd name="txB" fmla="*/ 140 h 140"/>
              </a:gdLst>
              <a:ahLst/>
              <a:cxnLst>
                <a:cxn ang="0">
                  <a:pos x="0" y="0"/>
                </a:cxn>
                <a:cxn ang="0">
                  <a:pos x="0" y="12"/>
                </a:cxn>
                <a:cxn ang="0">
                  <a:pos x="762" y="0"/>
                </a:cxn>
                <a:cxn ang="0">
                  <a:pos x="0" y="0"/>
                </a:cxn>
              </a:cxnLst>
              <a:rect l="txL" t="txT" r="txR" b="txB"/>
              <a:pathLst>
                <a:path w="8380" h="140">
                  <a:moveTo>
                    <a:pt x="0" y="0"/>
                  </a:moveTo>
                  <a:lnTo>
                    <a:pt x="0" y="140"/>
                  </a:lnTo>
                  <a:lnTo>
                    <a:pt x="8380" y="0"/>
                  </a:lnTo>
                  <a:lnTo>
                    <a:pt x="0" y="0"/>
                  </a:lnTo>
                  <a:close/>
                </a:path>
              </a:pathLst>
            </a:custGeom>
            <a:solidFill>
              <a:srgbClr val="000000">
                <a:alpha val="100000"/>
              </a:srgbClr>
            </a:solidFill>
            <a:ln w="9525">
              <a:noFill/>
            </a:ln>
          </p:spPr>
          <p:txBody>
            <a:bodyPr/>
            <a:lstStyle/>
            <a:p>
              <a:endParaRPr lang="zh-CN" altLang="en-US"/>
            </a:p>
          </p:txBody>
        </p:sp>
        <p:sp>
          <p:nvSpPr>
            <p:cNvPr id="23782" name="Freeform 53"/>
            <p:cNvSpPr/>
            <p:nvPr/>
          </p:nvSpPr>
          <p:spPr>
            <a:xfrm>
              <a:off x="4015" y="1816"/>
              <a:ext cx="762" cy="12"/>
            </a:xfrm>
            <a:custGeom>
              <a:avLst/>
              <a:gdLst>
                <a:gd name="txL" fmla="*/ 0 w 8380"/>
                <a:gd name="txT" fmla="*/ 0 h 140"/>
                <a:gd name="txR" fmla="*/ 8380 w 8380"/>
                <a:gd name="txB" fmla="*/ 140 h 140"/>
              </a:gdLst>
              <a:ahLst/>
              <a:cxnLst>
                <a:cxn ang="0">
                  <a:pos x="0" y="12"/>
                </a:cxn>
                <a:cxn ang="0">
                  <a:pos x="762" y="0"/>
                </a:cxn>
                <a:cxn ang="0">
                  <a:pos x="762" y="12"/>
                </a:cxn>
                <a:cxn ang="0">
                  <a:pos x="0" y="12"/>
                </a:cxn>
              </a:cxnLst>
              <a:rect l="txL" t="txT" r="txR" b="txB"/>
              <a:pathLst>
                <a:path w="8380" h="140">
                  <a:moveTo>
                    <a:pt x="0" y="140"/>
                  </a:moveTo>
                  <a:lnTo>
                    <a:pt x="8380" y="0"/>
                  </a:lnTo>
                  <a:lnTo>
                    <a:pt x="8380" y="140"/>
                  </a:lnTo>
                  <a:lnTo>
                    <a:pt x="0" y="140"/>
                  </a:lnTo>
                  <a:close/>
                </a:path>
              </a:pathLst>
            </a:custGeom>
            <a:solidFill>
              <a:srgbClr val="000000">
                <a:alpha val="100000"/>
              </a:srgbClr>
            </a:solidFill>
            <a:ln w="9525">
              <a:noFill/>
            </a:ln>
          </p:spPr>
          <p:txBody>
            <a:bodyPr/>
            <a:lstStyle/>
            <a:p>
              <a:endParaRPr lang="zh-CN" altLang="en-US"/>
            </a:p>
          </p:txBody>
        </p:sp>
        <p:sp>
          <p:nvSpPr>
            <p:cNvPr id="23783" name="Rectangle 54"/>
            <p:cNvSpPr/>
            <p:nvPr/>
          </p:nvSpPr>
          <p:spPr>
            <a:xfrm>
              <a:off x="4015" y="1816"/>
              <a:ext cx="762" cy="1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784" name="Freeform 55"/>
            <p:cNvSpPr/>
            <p:nvPr/>
          </p:nvSpPr>
          <p:spPr>
            <a:xfrm>
              <a:off x="4015" y="1392"/>
              <a:ext cx="762" cy="13"/>
            </a:xfrm>
            <a:custGeom>
              <a:avLst/>
              <a:gdLst>
                <a:gd name="txL" fmla="*/ 0 w 8380"/>
                <a:gd name="txT" fmla="*/ 0 h 140"/>
                <a:gd name="txR" fmla="*/ 8380 w 8380"/>
                <a:gd name="txB" fmla="*/ 140 h 140"/>
              </a:gdLst>
              <a:ahLst/>
              <a:cxnLst>
                <a:cxn ang="0">
                  <a:pos x="0" y="0"/>
                </a:cxn>
                <a:cxn ang="0">
                  <a:pos x="0" y="13"/>
                </a:cxn>
                <a:cxn ang="0">
                  <a:pos x="762" y="0"/>
                </a:cxn>
                <a:cxn ang="0">
                  <a:pos x="0" y="0"/>
                </a:cxn>
              </a:cxnLst>
              <a:rect l="txL" t="txT" r="txR" b="txB"/>
              <a:pathLst>
                <a:path w="8380" h="140">
                  <a:moveTo>
                    <a:pt x="0" y="0"/>
                  </a:moveTo>
                  <a:lnTo>
                    <a:pt x="0" y="140"/>
                  </a:lnTo>
                  <a:lnTo>
                    <a:pt x="8380" y="0"/>
                  </a:lnTo>
                  <a:lnTo>
                    <a:pt x="0" y="0"/>
                  </a:lnTo>
                  <a:close/>
                </a:path>
              </a:pathLst>
            </a:custGeom>
            <a:solidFill>
              <a:srgbClr val="000000">
                <a:alpha val="100000"/>
              </a:srgbClr>
            </a:solidFill>
            <a:ln w="9525">
              <a:noFill/>
            </a:ln>
          </p:spPr>
          <p:txBody>
            <a:bodyPr/>
            <a:lstStyle/>
            <a:p>
              <a:endParaRPr lang="zh-CN" altLang="en-US"/>
            </a:p>
          </p:txBody>
        </p:sp>
        <p:sp>
          <p:nvSpPr>
            <p:cNvPr id="23785" name="Freeform 56"/>
            <p:cNvSpPr/>
            <p:nvPr/>
          </p:nvSpPr>
          <p:spPr>
            <a:xfrm>
              <a:off x="4015" y="1392"/>
              <a:ext cx="762" cy="13"/>
            </a:xfrm>
            <a:custGeom>
              <a:avLst/>
              <a:gdLst>
                <a:gd name="txL" fmla="*/ 0 w 8380"/>
                <a:gd name="txT" fmla="*/ 0 h 140"/>
                <a:gd name="txR" fmla="*/ 8380 w 8380"/>
                <a:gd name="txB" fmla="*/ 140 h 140"/>
              </a:gdLst>
              <a:ahLst/>
              <a:cxnLst>
                <a:cxn ang="0">
                  <a:pos x="0" y="13"/>
                </a:cxn>
                <a:cxn ang="0">
                  <a:pos x="762" y="0"/>
                </a:cxn>
                <a:cxn ang="0">
                  <a:pos x="762" y="13"/>
                </a:cxn>
                <a:cxn ang="0">
                  <a:pos x="0" y="13"/>
                </a:cxn>
              </a:cxnLst>
              <a:rect l="txL" t="txT" r="txR" b="txB"/>
              <a:pathLst>
                <a:path w="8380" h="140">
                  <a:moveTo>
                    <a:pt x="0" y="140"/>
                  </a:moveTo>
                  <a:lnTo>
                    <a:pt x="8380" y="0"/>
                  </a:lnTo>
                  <a:lnTo>
                    <a:pt x="8380" y="140"/>
                  </a:lnTo>
                  <a:lnTo>
                    <a:pt x="0" y="140"/>
                  </a:lnTo>
                  <a:close/>
                </a:path>
              </a:pathLst>
            </a:custGeom>
            <a:solidFill>
              <a:srgbClr val="000000">
                <a:alpha val="100000"/>
              </a:srgbClr>
            </a:solidFill>
            <a:ln w="9525">
              <a:noFill/>
            </a:ln>
          </p:spPr>
          <p:txBody>
            <a:bodyPr/>
            <a:lstStyle/>
            <a:p>
              <a:endParaRPr lang="zh-CN" altLang="en-US"/>
            </a:p>
          </p:txBody>
        </p:sp>
        <p:sp>
          <p:nvSpPr>
            <p:cNvPr id="23786" name="Rectangle 57"/>
            <p:cNvSpPr/>
            <p:nvPr/>
          </p:nvSpPr>
          <p:spPr>
            <a:xfrm>
              <a:off x="4015" y="1392"/>
              <a:ext cx="762" cy="1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grpSp>
        <p:nvGrpSpPr>
          <p:cNvPr id="3" name="Group 58"/>
          <p:cNvGrpSpPr/>
          <p:nvPr/>
        </p:nvGrpSpPr>
        <p:grpSpPr>
          <a:xfrm>
            <a:off x="4171950" y="3279775"/>
            <a:ext cx="4905375" cy="2171700"/>
            <a:chOff x="1942" y="2290"/>
            <a:chExt cx="3090" cy="1368"/>
          </a:xfrm>
        </p:grpSpPr>
        <p:sp>
          <p:nvSpPr>
            <p:cNvPr id="23585" name="Rectangle 59"/>
            <p:cNvSpPr/>
            <p:nvPr/>
          </p:nvSpPr>
          <p:spPr>
            <a:xfrm>
              <a:off x="4074" y="3654"/>
              <a:ext cx="4" cy="4"/>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23586" name="Rectangle 60"/>
            <p:cNvSpPr/>
            <p:nvPr/>
          </p:nvSpPr>
          <p:spPr>
            <a:xfrm>
              <a:off x="4374" y="3654"/>
              <a:ext cx="5" cy="4"/>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grpSp>
          <p:nvGrpSpPr>
            <p:cNvPr id="23587" name="Group 61"/>
            <p:cNvGrpSpPr/>
            <p:nvPr/>
          </p:nvGrpSpPr>
          <p:grpSpPr>
            <a:xfrm>
              <a:off x="1942" y="2290"/>
              <a:ext cx="3090" cy="1287"/>
              <a:chOff x="2421" y="2565"/>
              <a:chExt cx="3090" cy="1287"/>
            </a:xfrm>
          </p:grpSpPr>
          <p:sp>
            <p:nvSpPr>
              <p:cNvPr id="23588" name="Line 62"/>
              <p:cNvSpPr/>
              <p:nvPr/>
            </p:nvSpPr>
            <p:spPr>
              <a:xfrm>
                <a:off x="4156" y="3206"/>
                <a:ext cx="234" cy="1"/>
              </a:xfrm>
              <a:prstGeom prst="line">
                <a:avLst/>
              </a:prstGeom>
              <a:ln w="0" cap="flat" cmpd="sng">
                <a:solidFill>
                  <a:srgbClr val="000000"/>
                </a:solidFill>
                <a:prstDash val="solid"/>
                <a:headEnd type="none" w="med" len="med"/>
                <a:tailEnd type="none" w="med" len="med"/>
              </a:ln>
            </p:spPr>
          </p:sp>
          <p:sp>
            <p:nvSpPr>
              <p:cNvPr id="23589" name="Line 63"/>
              <p:cNvSpPr/>
              <p:nvPr/>
            </p:nvSpPr>
            <p:spPr>
              <a:xfrm>
                <a:off x="4471" y="3206"/>
                <a:ext cx="80" cy="1"/>
              </a:xfrm>
              <a:prstGeom prst="line">
                <a:avLst/>
              </a:prstGeom>
              <a:ln w="0" cap="flat" cmpd="sng">
                <a:solidFill>
                  <a:srgbClr val="000000"/>
                </a:solidFill>
                <a:prstDash val="solid"/>
                <a:headEnd type="none" w="med" len="med"/>
                <a:tailEnd type="none" w="med" len="med"/>
              </a:ln>
            </p:spPr>
          </p:sp>
          <p:sp>
            <p:nvSpPr>
              <p:cNvPr id="23590" name="Line 64"/>
              <p:cNvSpPr/>
              <p:nvPr/>
            </p:nvSpPr>
            <p:spPr>
              <a:xfrm>
                <a:off x="4632" y="3206"/>
                <a:ext cx="403" cy="1"/>
              </a:xfrm>
              <a:prstGeom prst="line">
                <a:avLst/>
              </a:prstGeom>
              <a:ln w="0" cap="flat" cmpd="sng">
                <a:solidFill>
                  <a:srgbClr val="000000"/>
                </a:solidFill>
                <a:prstDash val="solid"/>
                <a:headEnd type="none" w="med" len="med"/>
                <a:tailEnd type="none" w="med" len="med"/>
              </a:ln>
            </p:spPr>
          </p:sp>
          <p:sp>
            <p:nvSpPr>
              <p:cNvPr id="23591" name="Line 65"/>
              <p:cNvSpPr/>
              <p:nvPr/>
            </p:nvSpPr>
            <p:spPr>
              <a:xfrm>
                <a:off x="5116" y="3206"/>
                <a:ext cx="81" cy="1"/>
              </a:xfrm>
              <a:prstGeom prst="line">
                <a:avLst/>
              </a:prstGeom>
              <a:ln w="0" cap="flat" cmpd="sng">
                <a:solidFill>
                  <a:srgbClr val="000000"/>
                </a:solidFill>
                <a:prstDash val="solid"/>
                <a:headEnd type="none" w="med" len="med"/>
                <a:tailEnd type="none" w="med" len="med"/>
              </a:ln>
            </p:spPr>
          </p:sp>
          <p:sp>
            <p:nvSpPr>
              <p:cNvPr id="23592" name="Line 66"/>
              <p:cNvSpPr/>
              <p:nvPr/>
            </p:nvSpPr>
            <p:spPr>
              <a:xfrm>
                <a:off x="5277" y="3206"/>
                <a:ext cx="234" cy="1"/>
              </a:xfrm>
              <a:prstGeom prst="line">
                <a:avLst/>
              </a:prstGeom>
              <a:ln w="0" cap="flat" cmpd="sng">
                <a:solidFill>
                  <a:srgbClr val="000000"/>
                </a:solidFill>
                <a:prstDash val="solid"/>
                <a:headEnd type="none" w="med" len="med"/>
                <a:tailEnd type="none" w="med" len="med"/>
              </a:ln>
            </p:spPr>
          </p:sp>
          <p:sp>
            <p:nvSpPr>
              <p:cNvPr id="23593" name="Freeform 67"/>
              <p:cNvSpPr/>
              <p:nvPr/>
            </p:nvSpPr>
            <p:spPr>
              <a:xfrm>
                <a:off x="4225" y="3412"/>
                <a:ext cx="1143" cy="13"/>
              </a:xfrm>
              <a:custGeom>
                <a:avLst/>
                <a:gdLst>
                  <a:gd name="txL" fmla="*/ 0 w 12571"/>
                  <a:gd name="txT" fmla="*/ 0 h 140"/>
                  <a:gd name="txR" fmla="*/ 12571 w 12571"/>
                  <a:gd name="txB" fmla="*/ 140 h 140"/>
                </a:gdLst>
                <a:ahLst/>
                <a:cxnLst>
                  <a:cxn ang="0">
                    <a:pos x="0" y="0"/>
                  </a:cxn>
                  <a:cxn ang="0">
                    <a:pos x="0" y="13"/>
                  </a:cxn>
                  <a:cxn ang="0">
                    <a:pos x="1143" y="0"/>
                  </a:cxn>
                  <a:cxn ang="0">
                    <a:pos x="0" y="0"/>
                  </a:cxn>
                </a:cxnLst>
                <a:rect l="txL" t="txT" r="txR" b="txB"/>
                <a:pathLst>
                  <a:path w="12571" h="140">
                    <a:moveTo>
                      <a:pt x="0" y="0"/>
                    </a:moveTo>
                    <a:lnTo>
                      <a:pt x="0" y="140"/>
                    </a:lnTo>
                    <a:lnTo>
                      <a:pt x="12571" y="0"/>
                    </a:lnTo>
                    <a:lnTo>
                      <a:pt x="0" y="0"/>
                    </a:lnTo>
                    <a:close/>
                  </a:path>
                </a:pathLst>
              </a:custGeom>
              <a:solidFill>
                <a:srgbClr val="000000">
                  <a:alpha val="100000"/>
                </a:srgbClr>
              </a:solidFill>
              <a:ln w="9525">
                <a:noFill/>
              </a:ln>
            </p:spPr>
            <p:txBody>
              <a:bodyPr/>
              <a:lstStyle/>
              <a:p>
                <a:endParaRPr lang="zh-CN" altLang="en-US"/>
              </a:p>
            </p:txBody>
          </p:sp>
          <p:sp>
            <p:nvSpPr>
              <p:cNvPr id="23594" name="Freeform 68"/>
              <p:cNvSpPr/>
              <p:nvPr/>
            </p:nvSpPr>
            <p:spPr>
              <a:xfrm>
                <a:off x="4225" y="3412"/>
                <a:ext cx="1143" cy="13"/>
              </a:xfrm>
              <a:custGeom>
                <a:avLst/>
                <a:gdLst>
                  <a:gd name="txL" fmla="*/ 0 w 12571"/>
                  <a:gd name="txT" fmla="*/ 0 h 140"/>
                  <a:gd name="txR" fmla="*/ 12571 w 12571"/>
                  <a:gd name="txB" fmla="*/ 140 h 140"/>
                </a:gdLst>
                <a:ahLst/>
                <a:cxnLst>
                  <a:cxn ang="0">
                    <a:pos x="0" y="13"/>
                  </a:cxn>
                  <a:cxn ang="0">
                    <a:pos x="1143" y="0"/>
                  </a:cxn>
                  <a:cxn ang="0">
                    <a:pos x="1143" y="13"/>
                  </a:cxn>
                  <a:cxn ang="0">
                    <a:pos x="0" y="13"/>
                  </a:cxn>
                </a:cxnLst>
                <a:rect l="txL" t="txT" r="txR" b="txB"/>
                <a:pathLst>
                  <a:path w="12571" h="140">
                    <a:moveTo>
                      <a:pt x="0" y="140"/>
                    </a:moveTo>
                    <a:lnTo>
                      <a:pt x="12571" y="0"/>
                    </a:lnTo>
                    <a:lnTo>
                      <a:pt x="12571" y="140"/>
                    </a:lnTo>
                    <a:lnTo>
                      <a:pt x="0" y="140"/>
                    </a:lnTo>
                    <a:close/>
                  </a:path>
                </a:pathLst>
              </a:custGeom>
              <a:solidFill>
                <a:srgbClr val="000000">
                  <a:alpha val="100000"/>
                </a:srgbClr>
              </a:solidFill>
              <a:ln w="9525">
                <a:noFill/>
              </a:ln>
            </p:spPr>
            <p:txBody>
              <a:bodyPr/>
              <a:lstStyle/>
              <a:p>
                <a:endParaRPr lang="zh-CN" altLang="en-US"/>
              </a:p>
            </p:txBody>
          </p:sp>
          <p:sp>
            <p:nvSpPr>
              <p:cNvPr id="23595" name="Rectangle 69"/>
              <p:cNvSpPr/>
              <p:nvPr/>
            </p:nvSpPr>
            <p:spPr>
              <a:xfrm>
                <a:off x="4225" y="3412"/>
                <a:ext cx="1143" cy="1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596" name="Freeform 70"/>
              <p:cNvSpPr/>
              <p:nvPr/>
            </p:nvSpPr>
            <p:spPr>
              <a:xfrm>
                <a:off x="4254" y="2989"/>
                <a:ext cx="1142" cy="12"/>
              </a:xfrm>
              <a:custGeom>
                <a:avLst/>
                <a:gdLst>
                  <a:gd name="txL" fmla="*/ 0 w 12571"/>
                  <a:gd name="txT" fmla="*/ 0 h 139"/>
                  <a:gd name="txR" fmla="*/ 12571 w 12571"/>
                  <a:gd name="txB" fmla="*/ 139 h 139"/>
                </a:gdLst>
                <a:ahLst/>
                <a:cxnLst>
                  <a:cxn ang="0">
                    <a:pos x="0" y="0"/>
                  </a:cxn>
                  <a:cxn ang="0">
                    <a:pos x="0" y="12"/>
                  </a:cxn>
                  <a:cxn ang="0">
                    <a:pos x="1142" y="0"/>
                  </a:cxn>
                  <a:cxn ang="0">
                    <a:pos x="0" y="0"/>
                  </a:cxn>
                </a:cxnLst>
                <a:rect l="txL" t="txT" r="txR" b="txB"/>
                <a:pathLst>
                  <a:path w="12571" h="139">
                    <a:moveTo>
                      <a:pt x="0" y="0"/>
                    </a:moveTo>
                    <a:lnTo>
                      <a:pt x="0" y="139"/>
                    </a:lnTo>
                    <a:lnTo>
                      <a:pt x="12571" y="0"/>
                    </a:lnTo>
                    <a:lnTo>
                      <a:pt x="0" y="0"/>
                    </a:lnTo>
                    <a:close/>
                  </a:path>
                </a:pathLst>
              </a:custGeom>
              <a:solidFill>
                <a:srgbClr val="000000">
                  <a:alpha val="100000"/>
                </a:srgbClr>
              </a:solidFill>
              <a:ln w="9525">
                <a:noFill/>
              </a:ln>
            </p:spPr>
            <p:txBody>
              <a:bodyPr/>
              <a:lstStyle/>
              <a:p>
                <a:endParaRPr lang="zh-CN" altLang="en-US"/>
              </a:p>
            </p:txBody>
          </p:sp>
          <p:sp>
            <p:nvSpPr>
              <p:cNvPr id="23597" name="Freeform 71"/>
              <p:cNvSpPr/>
              <p:nvPr/>
            </p:nvSpPr>
            <p:spPr>
              <a:xfrm>
                <a:off x="4254" y="2989"/>
                <a:ext cx="1142" cy="12"/>
              </a:xfrm>
              <a:custGeom>
                <a:avLst/>
                <a:gdLst>
                  <a:gd name="txL" fmla="*/ 0 w 12571"/>
                  <a:gd name="txT" fmla="*/ 0 h 139"/>
                  <a:gd name="txR" fmla="*/ 12571 w 12571"/>
                  <a:gd name="txB" fmla="*/ 139 h 139"/>
                </a:gdLst>
                <a:ahLst/>
                <a:cxnLst>
                  <a:cxn ang="0">
                    <a:pos x="0" y="12"/>
                  </a:cxn>
                  <a:cxn ang="0">
                    <a:pos x="1142" y="0"/>
                  </a:cxn>
                  <a:cxn ang="0">
                    <a:pos x="1142" y="12"/>
                  </a:cxn>
                  <a:cxn ang="0">
                    <a:pos x="0" y="12"/>
                  </a:cxn>
                </a:cxnLst>
                <a:rect l="txL" t="txT" r="txR" b="txB"/>
                <a:pathLst>
                  <a:path w="12571" h="139">
                    <a:moveTo>
                      <a:pt x="0" y="139"/>
                    </a:moveTo>
                    <a:lnTo>
                      <a:pt x="12571" y="0"/>
                    </a:lnTo>
                    <a:lnTo>
                      <a:pt x="12571" y="139"/>
                    </a:lnTo>
                    <a:lnTo>
                      <a:pt x="0" y="139"/>
                    </a:lnTo>
                    <a:close/>
                  </a:path>
                </a:pathLst>
              </a:custGeom>
              <a:solidFill>
                <a:srgbClr val="000000">
                  <a:alpha val="100000"/>
                </a:srgbClr>
              </a:solidFill>
              <a:ln w="9525">
                <a:noFill/>
              </a:ln>
            </p:spPr>
            <p:txBody>
              <a:bodyPr/>
              <a:lstStyle/>
              <a:p>
                <a:endParaRPr lang="zh-CN" altLang="en-US"/>
              </a:p>
            </p:txBody>
          </p:sp>
          <p:sp>
            <p:nvSpPr>
              <p:cNvPr id="23598" name="Rectangle 72"/>
              <p:cNvSpPr/>
              <p:nvPr/>
            </p:nvSpPr>
            <p:spPr>
              <a:xfrm>
                <a:off x="4254" y="2989"/>
                <a:ext cx="1142" cy="1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599" name="Freeform 73"/>
              <p:cNvSpPr/>
              <p:nvPr/>
            </p:nvSpPr>
            <p:spPr>
              <a:xfrm>
                <a:off x="4508" y="3623"/>
                <a:ext cx="846" cy="13"/>
              </a:xfrm>
              <a:custGeom>
                <a:avLst/>
                <a:gdLst>
                  <a:gd name="txL" fmla="*/ 0 w 9312"/>
                  <a:gd name="txT" fmla="*/ 0 h 139"/>
                  <a:gd name="txR" fmla="*/ 9312 w 9312"/>
                  <a:gd name="txB" fmla="*/ 139 h 139"/>
                </a:gdLst>
                <a:ahLst/>
                <a:cxnLst>
                  <a:cxn ang="0">
                    <a:pos x="0" y="0"/>
                  </a:cxn>
                  <a:cxn ang="0">
                    <a:pos x="0" y="13"/>
                  </a:cxn>
                  <a:cxn ang="0">
                    <a:pos x="846" y="0"/>
                  </a:cxn>
                  <a:cxn ang="0">
                    <a:pos x="0" y="0"/>
                  </a:cxn>
                </a:cxnLst>
                <a:rect l="txL" t="txT" r="txR" b="txB"/>
                <a:pathLst>
                  <a:path w="9312" h="139">
                    <a:moveTo>
                      <a:pt x="0" y="0"/>
                    </a:moveTo>
                    <a:lnTo>
                      <a:pt x="0" y="139"/>
                    </a:lnTo>
                    <a:lnTo>
                      <a:pt x="9312" y="0"/>
                    </a:lnTo>
                    <a:lnTo>
                      <a:pt x="0" y="0"/>
                    </a:lnTo>
                    <a:close/>
                  </a:path>
                </a:pathLst>
              </a:custGeom>
              <a:solidFill>
                <a:srgbClr val="000000">
                  <a:alpha val="100000"/>
                </a:srgbClr>
              </a:solidFill>
              <a:ln w="9525">
                <a:noFill/>
              </a:ln>
            </p:spPr>
            <p:txBody>
              <a:bodyPr/>
              <a:lstStyle/>
              <a:p>
                <a:endParaRPr lang="zh-CN" altLang="en-US"/>
              </a:p>
            </p:txBody>
          </p:sp>
          <p:sp>
            <p:nvSpPr>
              <p:cNvPr id="23600" name="Freeform 74"/>
              <p:cNvSpPr/>
              <p:nvPr/>
            </p:nvSpPr>
            <p:spPr>
              <a:xfrm>
                <a:off x="4508" y="3623"/>
                <a:ext cx="846" cy="13"/>
              </a:xfrm>
              <a:custGeom>
                <a:avLst/>
                <a:gdLst>
                  <a:gd name="txL" fmla="*/ 0 w 9312"/>
                  <a:gd name="txT" fmla="*/ 0 h 139"/>
                  <a:gd name="txR" fmla="*/ 9312 w 9312"/>
                  <a:gd name="txB" fmla="*/ 139 h 139"/>
                </a:gdLst>
                <a:ahLst/>
                <a:cxnLst>
                  <a:cxn ang="0">
                    <a:pos x="0" y="13"/>
                  </a:cxn>
                  <a:cxn ang="0">
                    <a:pos x="846" y="0"/>
                  </a:cxn>
                  <a:cxn ang="0">
                    <a:pos x="846" y="13"/>
                  </a:cxn>
                  <a:cxn ang="0">
                    <a:pos x="0" y="13"/>
                  </a:cxn>
                </a:cxnLst>
                <a:rect l="txL" t="txT" r="txR" b="txB"/>
                <a:pathLst>
                  <a:path w="9312" h="139">
                    <a:moveTo>
                      <a:pt x="0" y="139"/>
                    </a:moveTo>
                    <a:lnTo>
                      <a:pt x="9312" y="0"/>
                    </a:lnTo>
                    <a:lnTo>
                      <a:pt x="9312" y="139"/>
                    </a:lnTo>
                    <a:lnTo>
                      <a:pt x="0" y="139"/>
                    </a:lnTo>
                    <a:close/>
                  </a:path>
                </a:pathLst>
              </a:custGeom>
              <a:solidFill>
                <a:srgbClr val="000000">
                  <a:alpha val="100000"/>
                </a:srgbClr>
              </a:solidFill>
              <a:ln w="9525">
                <a:noFill/>
              </a:ln>
            </p:spPr>
            <p:txBody>
              <a:bodyPr/>
              <a:lstStyle/>
              <a:p>
                <a:endParaRPr lang="zh-CN" altLang="en-US"/>
              </a:p>
            </p:txBody>
          </p:sp>
          <p:sp>
            <p:nvSpPr>
              <p:cNvPr id="23601" name="Rectangle 75"/>
              <p:cNvSpPr/>
              <p:nvPr/>
            </p:nvSpPr>
            <p:spPr>
              <a:xfrm>
                <a:off x="4508" y="3623"/>
                <a:ext cx="846" cy="1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602" name="Freeform 76"/>
              <p:cNvSpPr/>
              <p:nvPr/>
            </p:nvSpPr>
            <p:spPr>
              <a:xfrm>
                <a:off x="4564" y="2777"/>
                <a:ext cx="847" cy="13"/>
              </a:xfrm>
              <a:custGeom>
                <a:avLst/>
                <a:gdLst>
                  <a:gd name="txL" fmla="*/ 0 w 9313"/>
                  <a:gd name="txT" fmla="*/ 0 h 140"/>
                  <a:gd name="txR" fmla="*/ 9313 w 9313"/>
                  <a:gd name="txB" fmla="*/ 140 h 140"/>
                </a:gdLst>
                <a:ahLst/>
                <a:cxnLst>
                  <a:cxn ang="0">
                    <a:pos x="0" y="0"/>
                  </a:cxn>
                  <a:cxn ang="0">
                    <a:pos x="0" y="13"/>
                  </a:cxn>
                  <a:cxn ang="0">
                    <a:pos x="847" y="0"/>
                  </a:cxn>
                  <a:cxn ang="0">
                    <a:pos x="0" y="0"/>
                  </a:cxn>
                </a:cxnLst>
                <a:rect l="txL" t="txT" r="txR" b="txB"/>
                <a:pathLst>
                  <a:path w="9313" h="140">
                    <a:moveTo>
                      <a:pt x="0" y="0"/>
                    </a:moveTo>
                    <a:lnTo>
                      <a:pt x="0" y="140"/>
                    </a:lnTo>
                    <a:lnTo>
                      <a:pt x="9313" y="0"/>
                    </a:lnTo>
                    <a:lnTo>
                      <a:pt x="0" y="0"/>
                    </a:lnTo>
                    <a:close/>
                  </a:path>
                </a:pathLst>
              </a:custGeom>
              <a:solidFill>
                <a:srgbClr val="000000">
                  <a:alpha val="100000"/>
                </a:srgbClr>
              </a:solidFill>
              <a:ln w="9525">
                <a:noFill/>
              </a:ln>
            </p:spPr>
            <p:txBody>
              <a:bodyPr/>
              <a:lstStyle/>
              <a:p>
                <a:endParaRPr lang="zh-CN" altLang="en-US"/>
              </a:p>
            </p:txBody>
          </p:sp>
          <p:sp>
            <p:nvSpPr>
              <p:cNvPr id="23603" name="Freeform 77"/>
              <p:cNvSpPr/>
              <p:nvPr/>
            </p:nvSpPr>
            <p:spPr>
              <a:xfrm>
                <a:off x="4564" y="2777"/>
                <a:ext cx="847" cy="13"/>
              </a:xfrm>
              <a:custGeom>
                <a:avLst/>
                <a:gdLst>
                  <a:gd name="txL" fmla="*/ 0 w 9313"/>
                  <a:gd name="txT" fmla="*/ 0 h 140"/>
                  <a:gd name="txR" fmla="*/ 9313 w 9313"/>
                  <a:gd name="txB" fmla="*/ 140 h 140"/>
                </a:gdLst>
                <a:ahLst/>
                <a:cxnLst>
                  <a:cxn ang="0">
                    <a:pos x="0" y="13"/>
                  </a:cxn>
                  <a:cxn ang="0">
                    <a:pos x="847" y="0"/>
                  </a:cxn>
                  <a:cxn ang="0">
                    <a:pos x="847" y="13"/>
                  </a:cxn>
                  <a:cxn ang="0">
                    <a:pos x="0" y="13"/>
                  </a:cxn>
                </a:cxnLst>
                <a:rect l="txL" t="txT" r="txR" b="txB"/>
                <a:pathLst>
                  <a:path w="9313" h="140">
                    <a:moveTo>
                      <a:pt x="0" y="140"/>
                    </a:moveTo>
                    <a:lnTo>
                      <a:pt x="9313" y="0"/>
                    </a:lnTo>
                    <a:lnTo>
                      <a:pt x="9313" y="140"/>
                    </a:lnTo>
                    <a:lnTo>
                      <a:pt x="0" y="140"/>
                    </a:lnTo>
                    <a:close/>
                  </a:path>
                </a:pathLst>
              </a:custGeom>
              <a:solidFill>
                <a:srgbClr val="000000">
                  <a:alpha val="100000"/>
                </a:srgbClr>
              </a:solidFill>
              <a:ln w="9525">
                <a:noFill/>
              </a:ln>
            </p:spPr>
            <p:txBody>
              <a:bodyPr/>
              <a:lstStyle/>
              <a:p>
                <a:endParaRPr lang="zh-CN" altLang="en-US"/>
              </a:p>
            </p:txBody>
          </p:sp>
          <p:sp>
            <p:nvSpPr>
              <p:cNvPr id="23604" name="Rectangle 78"/>
              <p:cNvSpPr/>
              <p:nvPr/>
            </p:nvSpPr>
            <p:spPr>
              <a:xfrm>
                <a:off x="4564" y="2777"/>
                <a:ext cx="847" cy="1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605" name="Freeform 79"/>
              <p:cNvSpPr/>
              <p:nvPr/>
            </p:nvSpPr>
            <p:spPr>
              <a:xfrm>
                <a:off x="4203" y="2571"/>
                <a:ext cx="85" cy="1271"/>
              </a:xfrm>
              <a:custGeom>
                <a:avLst/>
                <a:gdLst>
                  <a:gd name="txL" fmla="*/ 0 w 931"/>
                  <a:gd name="txT" fmla="*/ 0 h 13978"/>
                  <a:gd name="txR" fmla="*/ 931 w 931"/>
                  <a:gd name="txB" fmla="*/ 13978 h 13978"/>
                </a:gdLst>
                <a:ahLst/>
                <a:cxnLst>
                  <a:cxn ang="0">
                    <a:pos x="85" y="1"/>
                  </a:cxn>
                  <a:cxn ang="0">
                    <a:pos x="72" y="0"/>
                  </a:cxn>
                  <a:cxn ang="0">
                    <a:pos x="0" y="1271"/>
                  </a:cxn>
                  <a:cxn ang="0">
                    <a:pos x="85" y="1"/>
                  </a:cxn>
                </a:cxnLst>
                <a:rect l="txL" t="txT" r="txR" b="txB"/>
                <a:pathLst>
                  <a:path w="931" h="13978">
                    <a:moveTo>
                      <a:pt x="931" y="10"/>
                    </a:moveTo>
                    <a:lnTo>
                      <a:pt x="792" y="0"/>
                    </a:lnTo>
                    <a:lnTo>
                      <a:pt x="0" y="13978"/>
                    </a:lnTo>
                    <a:lnTo>
                      <a:pt x="931" y="10"/>
                    </a:lnTo>
                    <a:close/>
                  </a:path>
                </a:pathLst>
              </a:custGeom>
              <a:solidFill>
                <a:srgbClr val="000000">
                  <a:alpha val="100000"/>
                </a:srgbClr>
              </a:solidFill>
              <a:ln w="9525">
                <a:noFill/>
              </a:ln>
            </p:spPr>
            <p:txBody>
              <a:bodyPr/>
              <a:lstStyle/>
              <a:p>
                <a:endParaRPr lang="zh-CN" altLang="en-US"/>
              </a:p>
            </p:txBody>
          </p:sp>
          <p:sp>
            <p:nvSpPr>
              <p:cNvPr id="23606" name="Freeform 80"/>
              <p:cNvSpPr/>
              <p:nvPr/>
            </p:nvSpPr>
            <p:spPr>
              <a:xfrm>
                <a:off x="4191" y="2571"/>
                <a:ext cx="84" cy="1271"/>
              </a:xfrm>
              <a:custGeom>
                <a:avLst/>
                <a:gdLst>
                  <a:gd name="txL" fmla="*/ 0 w 931"/>
                  <a:gd name="txT" fmla="*/ 0 h 13978"/>
                  <a:gd name="txR" fmla="*/ 931 w 931"/>
                  <a:gd name="txB" fmla="*/ 13978 h 13978"/>
                </a:gdLst>
                <a:ahLst/>
                <a:cxnLst>
                  <a:cxn ang="0">
                    <a:pos x="84" y="0"/>
                  </a:cxn>
                  <a:cxn ang="0">
                    <a:pos x="13" y="1271"/>
                  </a:cxn>
                  <a:cxn ang="0">
                    <a:pos x="0" y="1270"/>
                  </a:cxn>
                  <a:cxn ang="0">
                    <a:pos x="84" y="0"/>
                  </a:cxn>
                </a:cxnLst>
                <a:rect l="txL" t="txT" r="txR" b="txB"/>
                <a:pathLst>
                  <a:path w="931" h="13978">
                    <a:moveTo>
                      <a:pt x="931" y="0"/>
                    </a:moveTo>
                    <a:lnTo>
                      <a:pt x="139" y="13978"/>
                    </a:lnTo>
                    <a:lnTo>
                      <a:pt x="0" y="13969"/>
                    </a:lnTo>
                    <a:lnTo>
                      <a:pt x="931" y="0"/>
                    </a:lnTo>
                    <a:close/>
                  </a:path>
                </a:pathLst>
              </a:custGeom>
              <a:solidFill>
                <a:srgbClr val="000000">
                  <a:alpha val="100000"/>
                </a:srgbClr>
              </a:solidFill>
              <a:ln w="9525">
                <a:noFill/>
              </a:ln>
            </p:spPr>
            <p:txBody>
              <a:bodyPr/>
              <a:lstStyle/>
              <a:p>
                <a:endParaRPr lang="zh-CN" altLang="en-US"/>
              </a:p>
            </p:txBody>
          </p:sp>
          <p:sp>
            <p:nvSpPr>
              <p:cNvPr id="23607" name="Freeform 81"/>
              <p:cNvSpPr/>
              <p:nvPr/>
            </p:nvSpPr>
            <p:spPr>
              <a:xfrm>
                <a:off x="4275" y="2567"/>
                <a:ext cx="13" cy="9"/>
              </a:xfrm>
              <a:custGeom>
                <a:avLst/>
                <a:gdLst>
                  <a:gd name="txL" fmla="*/ 0 w 147"/>
                  <a:gd name="txT" fmla="*/ 0 h 106"/>
                  <a:gd name="txR" fmla="*/ 147 w 147"/>
                  <a:gd name="txB" fmla="*/ 106 h 106"/>
                </a:gdLst>
                <a:ahLst/>
                <a:cxnLst>
                  <a:cxn ang="0">
                    <a:pos x="12" y="9"/>
                  </a:cxn>
                  <a:cxn ang="0">
                    <a:pos x="13" y="5"/>
                  </a:cxn>
                  <a:cxn ang="0">
                    <a:pos x="13" y="1"/>
                  </a:cxn>
                  <a:cxn ang="0">
                    <a:pos x="1" y="0"/>
                  </a:cxn>
                  <a:cxn ang="0">
                    <a:pos x="0" y="4"/>
                  </a:cxn>
                  <a:cxn ang="0">
                    <a:pos x="0" y="8"/>
                  </a:cxn>
                  <a:cxn ang="0">
                    <a:pos x="12" y="9"/>
                  </a:cxn>
                </a:cxnLst>
                <a:rect l="txL" t="txT" r="txR" b="txB"/>
                <a:pathLst>
                  <a:path w="147" h="106">
                    <a:moveTo>
                      <a:pt x="140" y="106"/>
                    </a:moveTo>
                    <a:lnTo>
                      <a:pt x="143" y="58"/>
                    </a:lnTo>
                    <a:lnTo>
                      <a:pt x="147" y="10"/>
                    </a:lnTo>
                    <a:lnTo>
                      <a:pt x="7" y="0"/>
                    </a:lnTo>
                    <a:lnTo>
                      <a:pt x="4" y="48"/>
                    </a:lnTo>
                    <a:lnTo>
                      <a:pt x="0" y="96"/>
                    </a:lnTo>
                    <a:lnTo>
                      <a:pt x="140" y="106"/>
                    </a:lnTo>
                    <a:close/>
                  </a:path>
                </a:pathLst>
              </a:custGeom>
              <a:solidFill>
                <a:srgbClr val="000000">
                  <a:alpha val="100000"/>
                </a:srgbClr>
              </a:solidFill>
              <a:ln w="9525">
                <a:noFill/>
              </a:ln>
            </p:spPr>
            <p:txBody>
              <a:bodyPr/>
              <a:lstStyle/>
              <a:p>
                <a:endParaRPr lang="zh-CN" altLang="en-US"/>
              </a:p>
            </p:txBody>
          </p:sp>
          <p:sp>
            <p:nvSpPr>
              <p:cNvPr id="23608" name="Freeform 82"/>
              <p:cNvSpPr/>
              <p:nvPr/>
            </p:nvSpPr>
            <p:spPr>
              <a:xfrm>
                <a:off x="4275" y="2567"/>
                <a:ext cx="13" cy="9"/>
              </a:xfrm>
              <a:custGeom>
                <a:avLst/>
                <a:gdLst>
                  <a:gd name="txL" fmla="*/ 0 w 147"/>
                  <a:gd name="txT" fmla="*/ 0 h 106"/>
                  <a:gd name="txR" fmla="*/ 147 w 147"/>
                  <a:gd name="txB" fmla="*/ 106 h 106"/>
                </a:gdLst>
                <a:ahLst/>
                <a:cxnLst>
                  <a:cxn ang="0">
                    <a:pos x="12" y="9"/>
                  </a:cxn>
                  <a:cxn ang="0">
                    <a:pos x="13" y="5"/>
                  </a:cxn>
                  <a:cxn ang="0">
                    <a:pos x="13" y="1"/>
                  </a:cxn>
                  <a:cxn ang="0">
                    <a:pos x="1" y="0"/>
                  </a:cxn>
                  <a:cxn ang="0">
                    <a:pos x="0" y="4"/>
                  </a:cxn>
                  <a:cxn ang="0">
                    <a:pos x="0" y="8"/>
                  </a:cxn>
                  <a:cxn ang="0">
                    <a:pos x="12" y="9"/>
                  </a:cxn>
                </a:cxnLst>
                <a:rect l="txL" t="txT" r="txR" b="txB"/>
                <a:pathLst>
                  <a:path w="147" h="106">
                    <a:moveTo>
                      <a:pt x="140" y="106"/>
                    </a:moveTo>
                    <a:lnTo>
                      <a:pt x="143" y="58"/>
                    </a:lnTo>
                    <a:lnTo>
                      <a:pt x="147" y="10"/>
                    </a:lnTo>
                    <a:lnTo>
                      <a:pt x="7" y="0"/>
                    </a:lnTo>
                    <a:lnTo>
                      <a:pt x="4" y="48"/>
                    </a:lnTo>
                    <a:lnTo>
                      <a:pt x="0" y="96"/>
                    </a:lnTo>
                    <a:lnTo>
                      <a:pt x="140" y="10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09" name="Freeform 83"/>
              <p:cNvSpPr/>
              <p:nvPr/>
            </p:nvSpPr>
            <p:spPr>
              <a:xfrm>
                <a:off x="4271" y="2566"/>
                <a:ext cx="5" cy="5"/>
              </a:xfrm>
              <a:custGeom>
                <a:avLst/>
                <a:gdLst>
                  <a:gd name="txL" fmla="*/ 0 w 52"/>
                  <a:gd name="txT" fmla="*/ 0 h 51"/>
                  <a:gd name="txR" fmla="*/ 52 w 52"/>
                  <a:gd name="txB" fmla="*/ 51 h 51"/>
                </a:gdLst>
                <a:ahLst/>
                <a:cxnLst>
                  <a:cxn ang="0">
                    <a:pos x="5" y="5"/>
                  </a:cxn>
                  <a:cxn ang="0">
                    <a:pos x="5" y="0"/>
                  </a:cxn>
                  <a:cxn ang="0">
                    <a:pos x="0" y="0"/>
                  </a:cxn>
                  <a:cxn ang="0">
                    <a:pos x="0" y="5"/>
                  </a:cxn>
                  <a:cxn ang="0">
                    <a:pos x="5" y="5"/>
                  </a:cxn>
                </a:cxnLst>
                <a:rect l="txL" t="txT" r="txR" b="txB"/>
                <a:pathLst>
                  <a:path w="52" h="51">
                    <a:moveTo>
                      <a:pt x="49" y="51"/>
                    </a:moveTo>
                    <a:lnTo>
                      <a:pt x="52" y="3"/>
                    </a:lnTo>
                    <a:lnTo>
                      <a:pt x="4" y="0"/>
                    </a:lnTo>
                    <a:lnTo>
                      <a:pt x="0" y="48"/>
                    </a:lnTo>
                    <a:lnTo>
                      <a:pt x="49" y="51"/>
                    </a:lnTo>
                    <a:close/>
                  </a:path>
                </a:pathLst>
              </a:custGeom>
              <a:solidFill>
                <a:srgbClr val="000000">
                  <a:alpha val="100000"/>
                </a:srgbClr>
              </a:solidFill>
              <a:ln w="9525">
                <a:noFill/>
              </a:ln>
            </p:spPr>
            <p:txBody>
              <a:bodyPr/>
              <a:lstStyle/>
              <a:p>
                <a:endParaRPr lang="zh-CN" altLang="en-US"/>
              </a:p>
            </p:txBody>
          </p:sp>
          <p:sp>
            <p:nvSpPr>
              <p:cNvPr id="23610" name="Freeform 84"/>
              <p:cNvSpPr/>
              <p:nvPr/>
            </p:nvSpPr>
            <p:spPr>
              <a:xfrm>
                <a:off x="4271" y="2566"/>
                <a:ext cx="5" cy="5"/>
              </a:xfrm>
              <a:custGeom>
                <a:avLst/>
                <a:gdLst>
                  <a:gd name="txL" fmla="*/ 0 w 52"/>
                  <a:gd name="txT" fmla="*/ 0 h 48"/>
                  <a:gd name="txR" fmla="*/ 52 w 52"/>
                  <a:gd name="txB" fmla="*/ 48 h 48"/>
                </a:gdLst>
                <a:ahLst/>
                <a:cxnLst>
                  <a:cxn ang="0">
                    <a:pos x="5" y="0"/>
                  </a:cxn>
                  <a:cxn ang="0">
                    <a:pos x="0" y="0"/>
                  </a:cxn>
                  <a:cxn ang="0">
                    <a:pos x="0" y="5"/>
                  </a:cxn>
                </a:cxnLst>
                <a:rect l="txL" t="txT" r="txR" b="txB"/>
                <a:pathLst>
                  <a:path w="52" h="48">
                    <a:moveTo>
                      <a:pt x="52" y="3"/>
                    </a:moveTo>
                    <a:lnTo>
                      <a:pt x="4" y="0"/>
                    </a:lnTo>
                    <a:lnTo>
                      <a:pt x="0" y="4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11" name="Freeform 85"/>
              <p:cNvSpPr/>
              <p:nvPr/>
            </p:nvSpPr>
            <p:spPr>
              <a:xfrm>
                <a:off x="4186" y="2571"/>
                <a:ext cx="94" cy="1270"/>
              </a:xfrm>
              <a:custGeom>
                <a:avLst/>
                <a:gdLst>
                  <a:gd name="txL" fmla="*/ 0 w 1027"/>
                  <a:gd name="txT" fmla="*/ 0 h 13975"/>
                  <a:gd name="txR" fmla="*/ 1027 w 1027"/>
                  <a:gd name="txB" fmla="*/ 13975 h 13975"/>
                </a:gdLst>
                <a:ahLst/>
                <a:cxnLst>
                  <a:cxn ang="0">
                    <a:pos x="94" y="1"/>
                  </a:cxn>
                  <a:cxn ang="0">
                    <a:pos x="90" y="0"/>
                  </a:cxn>
                  <a:cxn ang="0">
                    <a:pos x="85" y="0"/>
                  </a:cxn>
                  <a:cxn ang="0">
                    <a:pos x="0" y="1269"/>
                  </a:cxn>
                  <a:cxn ang="0">
                    <a:pos x="4" y="1270"/>
                  </a:cxn>
                  <a:cxn ang="0">
                    <a:pos x="9" y="1270"/>
                  </a:cxn>
                  <a:cxn ang="0">
                    <a:pos x="94" y="1"/>
                  </a:cxn>
                </a:cxnLst>
                <a:rect l="txL" t="txT" r="txR" b="txB"/>
                <a:pathLst>
                  <a:path w="1027" h="13975">
                    <a:moveTo>
                      <a:pt x="1027" y="7"/>
                    </a:moveTo>
                    <a:lnTo>
                      <a:pt x="979" y="3"/>
                    </a:lnTo>
                    <a:lnTo>
                      <a:pt x="930" y="0"/>
                    </a:lnTo>
                    <a:lnTo>
                      <a:pt x="0" y="13969"/>
                    </a:lnTo>
                    <a:lnTo>
                      <a:pt x="48" y="13972"/>
                    </a:lnTo>
                    <a:lnTo>
                      <a:pt x="96" y="13975"/>
                    </a:lnTo>
                    <a:lnTo>
                      <a:pt x="1027" y="7"/>
                    </a:lnTo>
                    <a:close/>
                  </a:path>
                </a:pathLst>
              </a:custGeom>
              <a:solidFill>
                <a:srgbClr val="000000">
                  <a:alpha val="100000"/>
                </a:srgbClr>
              </a:solidFill>
              <a:ln w="9525">
                <a:noFill/>
              </a:ln>
            </p:spPr>
            <p:txBody>
              <a:bodyPr/>
              <a:lstStyle/>
              <a:p>
                <a:endParaRPr lang="zh-CN" altLang="en-US"/>
              </a:p>
            </p:txBody>
          </p:sp>
          <p:sp>
            <p:nvSpPr>
              <p:cNvPr id="23612" name="Freeform 86"/>
              <p:cNvSpPr/>
              <p:nvPr/>
            </p:nvSpPr>
            <p:spPr>
              <a:xfrm>
                <a:off x="4186" y="2571"/>
                <a:ext cx="94" cy="1270"/>
              </a:xfrm>
              <a:custGeom>
                <a:avLst/>
                <a:gdLst>
                  <a:gd name="txL" fmla="*/ 0 w 1027"/>
                  <a:gd name="txT" fmla="*/ 0 h 13975"/>
                  <a:gd name="txR" fmla="*/ 1027 w 1027"/>
                  <a:gd name="txB" fmla="*/ 13975 h 13975"/>
                </a:gdLst>
                <a:ahLst/>
                <a:cxnLst>
                  <a:cxn ang="0">
                    <a:pos x="94" y="1"/>
                  </a:cxn>
                  <a:cxn ang="0">
                    <a:pos x="90" y="0"/>
                  </a:cxn>
                  <a:cxn ang="0">
                    <a:pos x="85" y="0"/>
                  </a:cxn>
                  <a:cxn ang="0">
                    <a:pos x="0" y="1269"/>
                  </a:cxn>
                  <a:cxn ang="0">
                    <a:pos x="4" y="1270"/>
                  </a:cxn>
                  <a:cxn ang="0">
                    <a:pos x="9" y="1270"/>
                  </a:cxn>
                  <a:cxn ang="0">
                    <a:pos x="94" y="1"/>
                  </a:cxn>
                </a:cxnLst>
                <a:rect l="txL" t="txT" r="txR" b="txB"/>
                <a:pathLst>
                  <a:path w="1027" h="13975">
                    <a:moveTo>
                      <a:pt x="1027" y="7"/>
                    </a:moveTo>
                    <a:lnTo>
                      <a:pt x="979" y="3"/>
                    </a:lnTo>
                    <a:lnTo>
                      <a:pt x="930" y="0"/>
                    </a:lnTo>
                    <a:lnTo>
                      <a:pt x="0" y="13969"/>
                    </a:lnTo>
                    <a:lnTo>
                      <a:pt x="48" y="13972"/>
                    </a:lnTo>
                    <a:lnTo>
                      <a:pt x="96" y="13975"/>
                    </a:lnTo>
                    <a:lnTo>
                      <a:pt x="1027" y="7"/>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13" name="Freeform 87"/>
              <p:cNvSpPr/>
              <p:nvPr/>
            </p:nvSpPr>
            <p:spPr>
              <a:xfrm>
                <a:off x="4186" y="3841"/>
                <a:ext cx="5" cy="4"/>
              </a:xfrm>
              <a:custGeom>
                <a:avLst/>
                <a:gdLst>
                  <a:gd name="txL" fmla="*/ 0 w 51"/>
                  <a:gd name="txT" fmla="*/ 0 h 51"/>
                  <a:gd name="txR" fmla="*/ 51 w 51"/>
                  <a:gd name="txB" fmla="*/ 51 h 51"/>
                </a:gdLst>
                <a:ahLst/>
                <a:cxnLst>
                  <a:cxn ang="0">
                    <a:pos x="5" y="0"/>
                  </a:cxn>
                  <a:cxn ang="0">
                    <a:pos x="0" y="0"/>
                  </a:cxn>
                  <a:cxn ang="0">
                    <a:pos x="0" y="4"/>
                  </a:cxn>
                  <a:cxn ang="0">
                    <a:pos x="5" y="4"/>
                  </a:cxn>
                  <a:cxn ang="0">
                    <a:pos x="5" y="0"/>
                  </a:cxn>
                </a:cxnLst>
                <a:rect l="txL" t="txT" r="txR" b="txB"/>
                <a:pathLst>
                  <a:path w="51" h="51">
                    <a:moveTo>
                      <a:pt x="51" y="3"/>
                    </a:moveTo>
                    <a:lnTo>
                      <a:pt x="3" y="0"/>
                    </a:lnTo>
                    <a:lnTo>
                      <a:pt x="0" y="48"/>
                    </a:lnTo>
                    <a:lnTo>
                      <a:pt x="48" y="51"/>
                    </a:lnTo>
                    <a:lnTo>
                      <a:pt x="51" y="3"/>
                    </a:lnTo>
                    <a:close/>
                  </a:path>
                </a:pathLst>
              </a:custGeom>
              <a:solidFill>
                <a:srgbClr val="000000">
                  <a:alpha val="100000"/>
                </a:srgbClr>
              </a:solidFill>
              <a:ln w="9525">
                <a:noFill/>
              </a:ln>
            </p:spPr>
            <p:txBody>
              <a:bodyPr/>
              <a:lstStyle/>
              <a:p>
                <a:endParaRPr lang="zh-CN" altLang="en-US"/>
              </a:p>
            </p:txBody>
          </p:sp>
          <p:sp>
            <p:nvSpPr>
              <p:cNvPr id="23614" name="Freeform 88"/>
              <p:cNvSpPr/>
              <p:nvPr/>
            </p:nvSpPr>
            <p:spPr>
              <a:xfrm>
                <a:off x="4186" y="3841"/>
                <a:ext cx="5" cy="4"/>
              </a:xfrm>
              <a:custGeom>
                <a:avLst/>
                <a:gdLst>
                  <a:gd name="txL" fmla="*/ 0 w 48"/>
                  <a:gd name="txT" fmla="*/ 0 h 51"/>
                  <a:gd name="txR" fmla="*/ 48 w 48"/>
                  <a:gd name="txB" fmla="*/ 51 h 51"/>
                </a:gdLst>
                <a:ahLst/>
                <a:cxnLst>
                  <a:cxn ang="0">
                    <a:pos x="0" y="0"/>
                  </a:cxn>
                  <a:cxn ang="0">
                    <a:pos x="0" y="4"/>
                  </a:cxn>
                  <a:cxn ang="0">
                    <a:pos x="5" y="4"/>
                  </a:cxn>
                </a:cxnLst>
                <a:rect l="txL" t="txT" r="txR" b="txB"/>
                <a:pathLst>
                  <a:path w="48" h="51">
                    <a:moveTo>
                      <a:pt x="3" y="0"/>
                    </a:moveTo>
                    <a:lnTo>
                      <a:pt x="0" y="48"/>
                    </a:lnTo>
                    <a:lnTo>
                      <a:pt x="48" y="5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15" name="Freeform 89"/>
              <p:cNvSpPr/>
              <p:nvPr/>
            </p:nvSpPr>
            <p:spPr>
              <a:xfrm>
                <a:off x="4191" y="3837"/>
                <a:ext cx="13" cy="9"/>
              </a:xfrm>
              <a:custGeom>
                <a:avLst/>
                <a:gdLst>
                  <a:gd name="txL" fmla="*/ 0 w 145"/>
                  <a:gd name="txT" fmla="*/ 0 h 105"/>
                  <a:gd name="txR" fmla="*/ 145 w 145"/>
                  <a:gd name="txB" fmla="*/ 105 h 105"/>
                </a:gdLst>
                <a:ahLst/>
                <a:cxnLst>
                  <a:cxn ang="0">
                    <a:pos x="1" y="0"/>
                  </a:cxn>
                  <a:cxn ang="0">
                    <a:pos x="0" y="4"/>
                  </a:cxn>
                  <a:cxn ang="0">
                    <a:pos x="0" y="8"/>
                  </a:cxn>
                  <a:cxn ang="0">
                    <a:pos x="12" y="9"/>
                  </a:cxn>
                  <a:cxn ang="0">
                    <a:pos x="13" y="5"/>
                  </a:cxn>
                  <a:cxn ang="0">
                    <a:pos x="13" y="1"/>
                  </a:cxn>
                  <a:cxn ang="0">
                    <a:pos x="1" y="0"/>
                  </a:cxn>
                </a:cxnLst>
                <a:rect l="txL" t="txT" r="txR" b="txB"/>
                <a:pathLst>
                  <a:path w="145" h="105">
                    <a:moveTo>
                      <a:pt x="7" y="0"/>
                    </a:moveTo>
                    <a:lnTo>
                      <a:pt x="3" y="48"/>
                    </a:lnTo>
                    <a:lnTo>
                      <a:pt x="0" y="96"/>
                    </a:lnTo>
                    <a:lnTo>
                      <a:pt x="139" y="105"/>
                    </a:lnTo>
                    <a:lnTo>
                      <a:pt x="142" y="57"/>
                    </a:lnTo>
                    <a:lnTo>
                      <a:pt x="145" y="9"/>
                    </a:lnTo>
                    <a:lnTo>
                      <a:pt x="7" y="0"/>
                    </a:lnTo>
                    <a:close/>
                  </a:path>
                </a:pathLst>
              </a:custGeom>
              <a:solidFill>
                <a:srgbClr val="000000">
                  <a:alpha val="100000"/>
                </a:srgbClr>
              </a:solidFill>
              <a:ln w="9525">
                <a:noFill/>
              </a:ln>
            </p:spPr>
            <p:txBody>
              <a:bodyPr/>
              <a:lstStyle/>
              <a:p>
                <a:endParaRPr lang="zh-CN" altLang="en-US"/>
              </a:p>
            </p:txBody>
          </p:sp>
          <p:sp>
            <p:nvSpPr>
              <p:cNvPr id="23616" name="Freeform 90"/>
              <p:cNvSpPr/>
              <p:nvPr/>
            </p:nvSpPr>
            <p:spPr>
              <a:xfrm>
                <a:off x="4191" y="3837"/>
                <a:ext cx="13" cy="9"/>
              </a:xfrm>
              <a:custGeom>
                <a:avLst/>
                <a:gdLst>
                  <a:gd name="txL" fmla="*/ 0 w 145"/>
                  <a:gd name="txT" fmla="*/ 0 h 105"/>
                  <a:gd name="txR" fmla="*/ 145 w 145"/>
                  <a:gd name="txB" fmla="*/ 105 h 105"/>
                </a:gdLst>
                <a:ahLst/>
                <a:cxnLst>
                  <a:cxn ang="0">
                    <a:pos x="1" y="0"/>
                  </a:cxn>
                  <a:cxn ang="0">
                    <a:pos x="0" y="4"/>
                  </a:cxn>
                  <a:cxn ang="0">
                    <a:pos x="0" y="8"/>
                  </a:cxn>
                  <a:cxn ang="0">
                    <a:pos x="12" y="9"/>
                  </a:cxn>
                  <a:cxn ang="0">
                    <a:pos x="13" y="5"/>
                  </a:cxn>
                  <a:cxn ang="0">
                    <a:pos x="13" y="1"/>
                  </a:cxn>
                  <a:cxn ang="0">
                    <a:pos x="1" y="0"/>
                  </a:cxn>
                </a:cxnLst>
                <a:rect l="txL" t="txT" r="txR" b="txB"/>
                <a:pathLst>
                  <a:path w="145" h="105">
                    <a:moveTo>
                      <a:pt x="7" y="0"/>
                    </a:moveTo>
                    <a:lnTo>
                      <a:pt x="3" y="48"/>
                    </a:lnTo>
                    <a:lnTo>
                      <a:pt x="0" y="96"/>
                    </a:lnTo>
                    <a:lnTo>
                      <a:pt x="139" y="105"/>
                    </a:lnTo>
                    <a:lnTo>
                      <a:pt x="142" y="57"/>
                    </a:lnTo>
                    <a:lnTo>
                      <a:pt x="145" y="9"/>
                    </a:lnTo>
                    <a:lnTo>
                      <a:pt x="7"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17" name="Freeform 91"/>
              <p:cNvSpPr/>
              <p:nvPr/>
            </p:nvSpPr>
            <p:spPr>
              <a:xfrm>
                <a:off x="4203" y="3842"/>
                <a:ext cx="5" cy="4"/>
              </a:xfrm>
              <a:custGeom>
                <a:avLst/>
                <a:gdLst>
                  <a:gd name="txL" fmla="*/ 0 w 51"/>
                  <a:gd name="txT" fmla="*/ 0 h 51"/>
                  <a:gd name="txR" fmla="*/ 51 w 51"/>
                  <a:gd name="txB" fmla="*/ 51 h 51"/>
                </a:gdLst>
                <a:ahLst/>
                <a:cxnLst>
                  <a:cxn ang="0">
                    <a:pos x="0" y="0"/>
                  </a:cxn>
                  <a:cxn ang="0">
                    <a:pos x="0" y="4"/>
                  </a:cxn>
                  <a:cxn ang="0">
                    <a:pos x="5" y="4"/>
                  </a:cxn>
                  <a:cxn ang="0">
                    <a:pos x="5" y="0"/>
                  </a:cxn>
                  <a:cxn ang="0">
                    <a:pos x="0" y="0"/>
                  </a:cxn>
                </a:cxnLst>
                <a:rect l="txL" t="txT" r="txR" b="txB"/>
                <a:pathLst>
                  <a:path w="51" h="51">
                    <a:moveTo>
                      <a:pt x="3" y="0"/>
                    </a:moveTo>
                    <a:lnTo>
                      <a:pt x="0" y="48"/>
                    </a:lnTo>
                    <a:lnTo>
                      <a:pt x="48" y="51"/>
                    </a:lnTo>
                    <a:lnTo>
                      <a:pt x="51" y="3"/>
                    </a:lnTo>
                    <a:lnTo>
                      <a:pt x="3" y="0"/>
                    </a:lnTo>
                    <a:close/>
                  </a:path>
                </a:pathLst>
              </a:custGeom>
              <a:solidFill>
                <a:srgbClr val="000000">
                  <a:alpha val="100000"/>
                </a:srgbClr>
              </a:solidFill>
              <a:ln w="9525">
                <a:noFill/>
              </a:ln>
            </p:spPr>
            <p:txBody>
              <a:bodyPr/>
              <a:lstStyle/>
              <a:p>
                <a:endParaRPr lang="zh-CN" altLang="en-US"/>
              </a:p>
            </p:txBody>
          </p:sp>
          <p:sp>
            <p:nvSpPr>
              <p:cNvPr id="23618" name="Freeform 92"/>
              <p:cNvSpPr/>
              <p:nvPr/>
            </p:nvSpPr>
            <p:spPr>
              <a:xfrm>
                <a:off x="4203" y="3842"/>
                <a:ext cx="5" cy="4"/>
              </a:xfrm>
              <a:custGeom>
                <a:avLst/>
                <a:gdLst>
                  <a:gd name="txL" fmla="*/ 0 w 51"/>
                  <a:gd name="txT" fmla="*/ 0 h 48"/>
                  <a:gd name="txR" fmla="*/ 51 w 51"/>
                  <a:gd name="txB" fmla="*/ 48 h 48"/>
                </a:gdLst>
                <a:ahLst/>
                <a:cxnLst>
                  <a:cxn ang="0">
                    <a:pos x="0" y="4"/>
                  </a:cxn>
                  <a:cxn ang="0">
                    <a:pos x="5" y="4"/>
                  </a:cxn>
                  <a:cxn ang="0">
                    <a:pos x="5" y="0"/>
                  </a:cxn>
                </a:cxnLst>
                <a:rect l="txL" t="txT" r="txR" b="txB"/>
                <a:pathLst>
                  <a:path w="51" h="48">
                    <a:moveTo>
                      <a:pt x="0" y="45"/>
                    </a:moveTo>
                    <a:lnTo>
                      <a:pt x="48" y="48"/>
                    </a:lnTo>
                    <a:lnTo>
                      <a:pt x="5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19" name="Freeform 93"/>
              <p:cNvSpPr/>
              <p:nvPr/>
            </p:nvSpPr>
            <p:spPr>
              <a:xfrm>
                <a:off x="4199" y="2572"/>
                <a:ext cx="94" cy="1270"/>
              </a:xfrm>
              <a:custGeom>
                <a:avLst/>
                <a:gdLst>
                  <a:gd name="txL" fmla="*/ 0 w 1028"/>
                  <a:gd name="txT" fmla="*/ 0 h 13974"/>
                  <a:gd name="txR" fmla="*/ 1028 w 1028"/>
                  <a:gd name="txB" fmla="*/ 13974 h 13974"/>
                </a:gdLst>
                <a:ahLst/>
                <a:cxnLst>
                  <a:cxn ang="0">
                    <a:pos x="0" y="1269"/>
                  </a:cxn>
                  <a:cxn ang="0">
                    <a:pos x="4" y="1270"/>
                  </a:cxn>
                  <a:cxn ang="0">
                    <a:pos x="9" y="1270"/>
                  </a:cxn>
                  <a:cxn ang="0">
                    <a:pos x="94" y="1"/>
                  </a:cxn>
                  <a:cxn ang="0">
                    <a:pos x="90" y="0"/>
                  </a:cxn>
                  <a:cxn ang="0">
                    <a:pos x="85" y="0"/>
                  </a:cxn>
                  <a:cxn ang="0">
                    <a:pos x="0" y="1269"/>
                  </a:cxn>
                </a:cxnLst>
                <a:rect l="txL" t="txT" r="txR" b="txB"/>
                <a:pathLst>
                  <a:path w="1028" h="13974">
                    <a:moveTo>
                      <a:pt x="0" y="13968"/>
                    </a:moveTo>
                    <a:lnTo>
                      <a:pt x="48" y="13971"/>
                    </a:lnTo>
                    <a:lnTo>
                      <a:pt x="96" y="13974"/>
                    </a:lnTo>
                    <a:lnTo>
                      <a:pt x="1028" y="6"/>
                    </a:lnTo>
                    <a:lnTo>
                      <a:pt x="979" y="3"/>
                    </a:lnTo>
                    <a:lnTo>
                      <a:pt x="931" y="0"/>
                    </a:lnTo>
                    <a:lnTo>
                      <a:pt x="0" y="13968"/>
                    </a:lnTo>
                    <a:close/>
                  </a:path>
                </a:pathLst>
              </a:custGeom>
              <a:solidFill>
                <a:srgbClr val="000000">
                  <a:alpha val="100000"/>
                </a:srgbClr>
              </a:solidFill>
              <a:ln w="9525">
                <a:noFill/>
              </a:ln>
            </p:spPr>
            <p:txBody>
              <a:bodyPr/>
              <a:lstStyle/>
              <a:p>
                <a:endParaRPr lang="zh-CN" altLang="en-US"/>
              </a:p>
            </p:txBody>
          </p:sp>
          <p:sp>
            <p:nvSpPr>
              <p:cNvPr id="23620" name="Freeform 94"/>
              <p:cNvSpPr/>
              <p:nvPr/>
            </p:nvSpPr>
            <p:spPr>
              <a:xfrm>
                <a:off x="4199" y="2572"/>
                <a:ext cx="94" cy="1270"/>
              </a:xfrm>
              <a:custGeom>
                <a:avLst/>
                <a:gdLst>
                  <a:gd name="txL" fmla="*/ 0 w 1028"/>
                  <a:gd name="txT" fmla="*/ 0 h 13974"/>
                  <a:gd name="txR" fmla="*/ 1028 w 1028"/>
                  <a:gd name="txB" fmla="*/ 13974 h 13974"/>
                </a:gdLst>
                <a:ahLst/>
                <a:cxnLst>
                  <a:cxn ang="0">
                    <a:pos x="0" y="1269"/>
                  </a:cxn>
                  <a:cxn ang="0">
                    <a:pos x="4" y="1270"/>
                  </a:cxn>
                  <a:cxn ang="0">
                    <a:pos x="9" y="1270"/>
                  </a:cxn>
                  <a:cxn ang="0">
                    <a:pos x="94" y="1"/>
                  </a:cxn>
                  <a:cxn ang="0">
                    <a:pos x="90" y="0"/>
                  </a:cxn>
                  <a:cxn ang="0">
                    <a:pos x="85" y="0"/>
                  </a:cxn>
                  <a:cxn ang="0">
                    <a:pos x="0" y="1269"/>
                  </a:cxn>
                </a:cxnLst>
                <a:rect l="txL" t="txT" r="txR" b="txB"/>
                <a:pathLst>
                  <a:path w="1028" h="13974">
                    <a:moveTo>
                      <a:pt x="0" y="13968"/>
                    </a:moveTo>
                    <a:lnTo>
                      <a:pt x="48" y="13971"/>
                    </a:lnTo>
                    <a:lnTo>
                      <a:pt x="96" y="13974"/>
                    </a:lnTo>
                    <a:lnTo>
                      <a:pt x="1028" y="6"/>
                    </a:lnTo>
                    <a:lnTo>
                      <a:pt x="979" y="3"/>
                    </a:lnTo>
                    <a:lnTo>
                      <a:pt x="931" y="0"/>
                    </a:lnTo>
                    <a:lnTo>
                      <a:pt x="0" y="1396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21" name="Freeform 95"/>
              <p:cNvSpPr/>
              <p:nvPr/>
            </p:nvSpPr>
            <p:spPr>
              <a:xfrm>
                <a:off x="4288" y="2568"/>
                <a:ext cx="5" cy="4"/>
              </a:xfrm>
              <a:custGeom>
                <a:avLst/>
                <a:gdLst>
                  <a:gd name="txL" fmla="*/ 0 w 52"/>
                  <a:gd name="txT" fmla="*/ 0 h 51"/>
                  <a:gd name="txR" fmla="*/ 52 w 52"/>
                  <a:gd name="txB" fmla="*/ 51 h 51"/>
                </a:gdLst>
                <a:ahLst/>
                <a:cxnLst>
                  <a:cxn ang="0">
                    <a:pos x="0" y="4"/>
                  </a:cxn>
                  <a:cxn ang="0">
                    <a:pos x="5" y="4"/>
                  </a:cxn>
                  <a:cxn ang="0">
                    <a:pos x="5" y="0"/>
                  </a:cxn>
                  <a:cxn ang="0">
                    <a:pos x="0" y="0"/>
                  </a:cxn>
                  <a:cxn ang="0">
                    <a:pos x="0" y="4"/>
                  </a:cxn>
                </a:cxnLst>
                <a:rect l="txL" t="txT" r="txR" b="txB"/>
                <a:pathLst>
                  <a:path w="52" h="51">
                    <a:moveTo>
                      <a:pt x="0" y="48"/>
                    </a:moveTo>
                    <a:lnTo>
                      <a:pt x="49" y="51"/>
                    </a:lnTo>
                    <a:lnTo>
                      <a:pt x="52" y="3"/>
                    </a:lnTo>
                    <a:lnTo>
                      <a:pt x="4" y="0"/>
                    </a:lnTo>
                    <a:lnTo>
                      <a:pt x="0" y="48"/>
                    </a:lnTo>
                    <a:close/>
                  </a:path>
                </a:pathLst>
              </a:custGeom>
              <a:solidFill>
                <a:srgbClr val="000000">
                  <a:alpha val="100000"/>
                </a:srgbClr>
              </a:solidFill>
              <a:ln w="9525">
                <a:noFill/>
              </a:ln>
            </p:spPr>
            <p:txBody>
              <a:bodyPr/>
              <a:lstStyle/>
              <a:p>
                <a:endParaRPr lang="zh-CN" altLang="en-US"/>
              </a:p>
            </p:txBody>
          </p:sp>
          <p:sp>
            <p:nvSpPr>
              <p:cNvPr id="23622" name="Freeform 96"/>
              <p:cNvSpPr/>
              <p:nvPr/>
            </p:nvSpPr>
            <p:spPr>
              <a:xfrm>
                <a:off x="4288" y="2568"/>
                <a:ext cx="5" cy="4"/>
              </a:xfrm>
              <a:custGeom>
                <a:avLst/>
                <a:gdLst>
                  <a:gd name="txL" fmla="*/ 0 w 48"/>
                  <a:gd name="txT" fmla="*/ 0 h 51"/>
                  <a:gd name="txR" fmla="*/ 48 w 48"/>
                  <a:gd name="txB" fmla="*/ 51 h 51"/>
                </a:gdLst>
                <a:ahLst/>
                <a:cxnLst>
                  <a:cxn ang="0">
                    <a:pos x="5" y="4"/>
                  </a:cxn>
                  <a:cxn ang="0">
                    <a:pos x="5" y="0"/>
                  </a:cxn>
                  <a:cxn ang="0">
                    <a:pos x="0" y="0"/>
                  </a:cxn>
                </a:cxnLst>
                <a:rect l="txL" t="txT" r="txR" b="txB"/>
                <a:pathLst>
                  <a:path w="48" h="51">
                    <a:moveTo>
                      <a:pt x="45" y="51"/>
                    </a:moveTo>
                    <a:lnTo>
                      <a:pt x="48" y="3"/>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23" name="Freeform 97"/>
              <p:cNvSpPr/>
              <p:nvPr/>
            </p:nvSpPr>
            <p:spPr>
              <a:xfrm>
                <a:off x="4570" y="2571"/>
                <a:ext cx="14" cy="213"/>
              </a:xfrm>
              <a:custGeom>
                <a:avLst/>
                <a:gdLst>
                  <a:gd name="txL" fmla="*/ 0 w 155"/>
                  <a:gd name="txT" fmla="*/ 0 h 2338"/>
                  <a:gd name="txR" fmla="*/ 155 w 155"/>
                  <a:gd name="txB" fmla="*/ 2338 h 2338"/>
                </a:gdLst>
                <a:ahLst/>
                <a:cxnLst>
                  <a:cxn ang="0">
                    <a:pos x="14" y="1"/>
                  </a:cxn>
                  <a:cxn ang="0">
                    <a:pos x="1" y="0"/>
                  </a:cxn>
                  <a:cxn ang="0">
                    <a:pos x="0" y="213"/>
                  </a:cxn>
                  <a:cxn ang="0">
                    <a:pos x="14" y="1"/>
                  </a:cxn>
                </a:cxnLst>
                <a:rect l="txL" t="txT" r="txR" b="txB"/>
                <a:pathLst>
                  <a:path w="155" h="2338">
                    <a:moveTo>
                      <a:pt x="155" y="10"/>
                    </a:moveTo>
                    <a:lnTo>
                      <a:pt x="16" y="0"/>
                    </a:lnTo>
                    <a:lnTo>
                      <a:pt x="0" y="2338"/>
                    </a:lnTo>
                    <a:lnTo>
                      <a:pt x="155" y="10"/>
                    </a:lnTo>
                    <a:close/>
                  </a:path>
                </a:pathLst>
              </a:custGeom>
              <a:solidFill>
                <a:srgbClr val="000000">
                  <a:alpha val="100000"/>
                </a:srgbClr>
              </a:solidFill>
              <a:ln w="9525">
                <a:noFill/>
              </a:ln>
            </p:spPr>
            <p:txBody>
              <a:bodyPr/>
              <a:lstStyle/>
              <a:p>
                <a:endParaRPr lang="zh-CN" altLang="en-US"/>
              </a:p>
            </p:txBody>
          </p:sp>
          <p:sp>
            <p:nvSpPr>
              <p:cNvPr id="23624" name="Freeform 98"/>
              <p:cNvSpPr/>
              <p:nvPr/>
            </p:nvSpPr>
            <p:spPr>
              <a:xfrm>
                <a:off x="4558" y="2571"/>
                <a:ext cx="14" cy="213"/>
              </a:xfrm>
              <a:custGeom>
                <a:avLst/>
                <a:gdLst>
                  <a:gd name="txL" fmla="*/ 0 w 155"/>
                  <a:gd name="txT" fmla="*/ 0 h 2338"/>
                  <a:gd name="txR" fmla="*/ 155 w 155"/>
                  <a:gd name="txB" fmla="*/ 2338 h 2338"/>
                </a:gdLst>
                <a:ahLst/>
                <a:cxnLst>
                  <a:cxn ang="0">
                    <a:pos x="14" y="0"/>
                  </a:cxn>
                  <a:cxn ang="0">
                    <a:pos x="13" y="213"/>
                  </a:cxn>
                  <a:cxn ang="0">
                    <a:pos x="0" y="212"/>
                  </a:cxn>
                  <a:cxn ang="0">
                    <a:pos x="14" y="0"/>
                  </a:cxn>
                </a:cxnLst>
                <a:rect l="txL" t="txT" r="txR" b="txB"/>
                <a:pathLst>
                  <a:path w="155" h="2338">
                    <a:moveTo>
                      <a:pt x="155" y="0"/>
                    </a:moveTo>
                    <a:lnTo>
                      <a:pt x="139" y="2338"/>
                    </a:lnTo>
                    <a:lnTo>
                      <a:pt x="0" y="2329"/>
                    </a:lnTo>
                    <a:lnTo>
                      <a:pt x="155" y="0"/>
                    </a:lnTo>
                    <a:close/>
                  </a:path>
                </a:pathLst>
              </a:custGeom>
              <a:solidFill>
                <a:srgbClr val="000000">
                  <a:alpha val="100000"/>
                </a:srgbClr>
              </a:solidFill>
              <a:ln w="9525">
                <a:noFill/>
              </a:ln>
            </p:spPr>
            <p:txBody>
              <a:bodyPr/>
              <a:lstStyle/>
              <a:p>
                <a:endParaRPr lang="zh-CN" altLang="en-US"/>
              </a:p>
            </p:txBody>
          </p:sp>
          <p:sp>
            <p:nvSpPr>
              <p:cNvPr id="23625" name="Freeform 99"/>
              <p:cNvSpPr/>
              <p:nvPr/>
            </p:nvSpPr>
            <p:spPr>
              <a:xfrm>
                <a:off x="4558" y="2571"/>
                <a:ext cx="26" cy="213"/>
              </a:xfrm>
              <a:custGeom>
                <a:avLst/>
                <a:gdLst>
                  <a:gd name="txL" fmla="*/ 0 w 294"/>
                  <a:gd name="txT" fmla="*/ 0 h 2338"/>
                  <a:gd name="txR" fmla="*/ 294 w 294"/>
                  <a:gd name="txB" fmla="*/ 2338 h 2338"/>
                </a:gdLst>
                <a:ahLst/>
                <a:cxnLst>
                  <a:cxn ang="0">
                    <a:pos x="26" y="1"/>
                  </a:cxn>
                  <a:cxn ang="0">
                    <a:pos x="14" y="0"/>
                  </a:cxn>
                  <a:cxn ang="0">
                    <a:pos x="0" y="212"/>
                  </a:cxn>
                  <a:cxn ang="0">
                    <a:pos x="12" y="213"/>
                  </a:cxn>
                  <a:cxn ang="0">
                    <a:pos x="26" y="1"/>
                  </a:cxn>
                </a:cxnLst>
                <a:rect l="txL" t="txT" r="txR" b="txB"/>
                <a:pathLst>
                  <a:path w="294" h="2338">
                    <a:moveTo>
                      <a:pt x="294" y="10"/>
                    </a:moveTo>
                    <a:lnTo>
                      <a:pt x="155" y="0"/>
                    </a:lnTo>
                    <a:lnTo>
                      <a:pt x="0" y="2329"/>
                    </a:lnTo>
                    <a:lnTo>
                      <a:pt x="139" y="2338"/>
                    </a:lnTo>
                    <a:lnTo>
                      <a:pt x="294" y="1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26" name="Line 100"/>
              <p:cNvSpPr/>
              <p:nvPr/>
            </p:nvSpPr>
            <p:spPr>
              <a:xfrm>
                <a:off x="2421" y="3206"/>
                <a:ext cx="255" cy="1"/>
              </a:xfrm>
              <a:prstGeom prst="line">
                <a:avLst/>
              </a:prstGeom>
              <a:ln w="0" cap="flat" cmpd="sng">
                <a:solidFill>
                  <a:srgbClr val="000000"/>
                </a:solidFill>
                <a:prstDash val="solid"/>
                <a:headEnd type="none" w="med" len="med"/>
                <a:tailEnd type="none" w="med" len="med"/>
              </a:ln>
            </p:spPr>
          </p:sp>
          <p:sp>
            <p:nvSpPr>
              <p:cNvPr id="23627" name="Line 101"/>
              <p:cNvSpPr/>
              <p:nvPr/>
            </p:nvSpPr>
            <p:spPr>
              <a:xfrm>
                <a:off x="2757" y="3206"/>
                <a:ext cx="80" cy="1"/>
              </a:xfrm>
              <a:prstGeom prst="line">
                <a:avLst/>
              </a:prstGeom>
              <a:ln w="0" cap="flat" cmpd="sng">
                <a:solidFill>
                  <a:srgbClr val="000000"/>
                </a:solidFill>
                <a:prstDash val="solid"/>
                <a:headEnd type="none" w="med" len="med"/>
                <a:tailEnd type="none" w="med" len="med"/>
              </a:ln>
            </p:spPr>
          </p:sp>
          <p:sp>
            <p:nvSpPr>
              <p:cNvPr id="23628" name="Line 102"/>
              <p:cNvSpPr/>
              <p:nvPr/>
            </p:nvSpPr>
            <p:spPr>
              <a:xfrm>
                <a:off x="2918" y="3206"/>
                <a:ext cx="403" cy="1"/>
              </a:xfrm>
              <a:prstGeom prst="line">
                <a:avLst/>
              </a:prstGeom>
              <a:ln w="0" cap="flat" cmpd="sng">
                <a:solidFill>
                  <a:srgbClr val="000000"/>
                </a:solidFill>
                <a:prstDash val="solid"/>
                <a:headEnd type="none" w="med" len="med"/>
                <a:tailEnd type="none" w="med" len="med"/>
              </a:ln>
            </p:spPr>
          </p:sp>
          <p:sp>
            <p:nvSpPr>
              <p:cNvPr id="23629" name="Line 103"/>
              <p:cNvSpPr/>
              <p:nvPr/>
            </p:nvSpPr>
            <p:spPr>
              <a:xfrm>
                <a:off x="3402" y="3206"/>
                <a:ext cx="80" cy="1"/>
              </a:xfrm>
              <a:prstGeom prst="line">
                <a:avLst/>
              </a:prstGeom>
              <a:ln w="0" cap="flat" cmpd="sng">
                <a:solidFill>
                  <a:srgbClr val="000000"/>
                </a:solidFill>
                <a:prstDash val="solid"/>
                <a:headEnd type="none" w="med" len="med"/>
                <a:tailEnd type="none" w="med" len="med"/>
              </a:ln>
            </p:spPr>
          </p:sp>
          <p:sp>
            <p:nvSpPr>
              <p:cNvPr id="23630" name="Line 104"/>
              <p:cNvSpPr/>
              <p:nvPr/>
            </p:nvSpPr>
            <p:spPr>
              <a:xfrm>
                <a:off x="3563" y="3206"/>
                <a:ext cx="255" cy="1"/>
              </a:xfrm>
              <a:prstGeom prst="line">
                <a:avLst/>
              </a:prstGeom>
              <a:ln w="0" cap="flat" cmpd="sng">
                <a:solidFill>
                  <a:srgbClr val="000000"/>
                </a:solidFill>
                <a:prstDash val="solid"/>
                <a:headEnd type="none" w="med" len="med"/>
                <a:tailEnd type="none" w="med" len="med"/>
              </a:ln>
            </p:spPr>
          </p:sp>
          <p:sp>
            <p:nvSpPr>
              <p:cNvPr id="23631" name="Freeform 105"/>
              <p:cNvSpPr/>
              <p:nvPr/>
            </p:nvSpPr>
            <p:spPr>
              <a:xfrm>
                <a:off x="2802" y="2989"/>
                <a:ext cx="895" cy="12"/>
              </a:xfrm>
              <a:custGeom>
                <a:avLst/>
                <a:gdLst>
                  <a:gd name="txL" fmla="*/ 0 w 9848"/>
                  <a:gd name="txT" fmla="*/ 0 h 139"/>
                  <a:gd name="txR" fmla="*/ 9848 w 9848"/>
                  <a:gd name="txB" fmla="*/ 139 h 139"/>
                </a:gdLst>
                <a:ahLst/>
                <a:cxnLst>
                  <a:cxn ang="0">
                    <a:pos x="0" y="0"/>
                  </a:cxn>
                  <a:cxn ang="0">
                    <a:pos x="0" y="12"/>
                  </a:cxn>
                  <a:cxn ang="0">
                    <a:pos x="895" y="0"/>
                  </a:cxn>
                  <a:cxn ang="0">
                    <a:pos x="0" y="0"/>
                  </a:cxn>
                </a:cxnLst>
                <a:rect l="txL" t="txT" r="txR" b="txB"/>
                <a:pathLst>
                  <a:path w="9848" h="139">
                    <a:moveTo>
                      <a:pt x="0" y="0"/>
                    </a:moveTo>
                    <a:lnTo>
                      <a:pt x="0" y="139"/>
                    </a:lnTo>
                    <a:lnTo>
                      <a:pt x="9848" y="0"/>
                    </a:lnTo>
                    <a:lnTo>
                      <a:pt x="0" y="0"/>
                    </a:lnTo>
                    <a:close/>
                  </a:path>
                </a:pathLst>
              </a:custGeom>
              <a:solidFill>
                <a:srgbClr val="000000">
                  <a:alpha val="100000"/>
                </a:srgbClr>
              </a:solidFill>
              <a:ln w="9525">
                <a:noFill/>
              </a:ln>
            </p:spPr>
            <p:txBody>
              <a:bodyPr/>
              <a:lstStyle/>
              <a:p>
                <a:endParaRPr lang="zh-CN" altLang="en-US"/>
              </a:p>
            </p:txBody>
          </p:sp>
          <p:sp>
            <p:nvSpPr>
              <p:cNvPr id="23632" name="Freeform 106"/>
              <p:cNvSpPr/>
              <p:nvPr/>
            </p:nvSpPr>
            <p:spPr>
              <a:xfrm>
                <a:off x="2802" y="2989"/>
                <a:ext cx="895" cy="12"/>
              </a:xfrm>
              <a:custGeom>
                <a:avLst/>
                <a:gdLst>
                  <a:gd name="txL" fmla="*/ 0 w 9848"/>
                  <a:gd name="txT" fmla="*/ 0 h 139"/>
                  <a:gd name="txR" fmla="*/ 9848 w 9848"/>
                  <a:gd name="txB" fmla="*/ 139 h 139"/>
                </a:gdLst>
                <a:ahLst/>
                <a:cxnLst>
                  <a:cxn ang="0">
                    <a:pos x="0" y="12"/>
                  </a:cxn>
                  <a:cxn ang="0">
                    <a:pos x="895" y="0"/>
                  </a:cxn>
                  <a:cxn ang="0">
                    <a:pos x="882" y="12"/>
                  </a:cxn>
                  <a:cxn ang="0">
                    <a:pos x="0" y="12"/>
                  </a:cxn>
                </a:cxnLst>
                <a:rect l="txL" t="txT" r="txR" b="txB"/>
                <a:pathLst>
                  <a:path w="9848" h="139">
                    <a:moveTo>
                      <a:pt x="0" y="139"/>
                    </a:moveTo>
                    <a:lnTo>
                      <a:pt x="9848" y="0"/>
                    </a:lnTo>
                    <a:lnTo>
                      <a:pt x="9708" y="139"/>
                    </a:lnTo>
                    <a:lnTo>
                      <a:pt x="0" y="139"/>
                    </a:lnTo>
                    <a:close/>
                  </a:path>
                </a:pathLst>
              </a:custGeom>
              <a:solidFill>
                <a:srgbClr val="000000">
                  <a:alpha val="100000"/>
                </a:srgbClr>
              </a:solidFill>
              <a:ln w="9525">
                <a:noFill/>
              </a:ln>
            </p:spPr>
            <p:txBody>
              <a:bodyPr/>
              <a:lstStyle/>
              <a:p>
                <a:endParaRPr lang="zh-CN" altLang="en-US"/>
              </a:p>
            </p:txBody>
          </p:sp>
          <p:sp>
            <p:nvSpPr>
              <p:cNvPr id="23633" name="Freeform 107"/>
              <p:cNvSpPr/>
              <p:nvPr/>
            </p:nvSpPr>
            <p:spPr>
              <a:xfrm>
                <a:off x="2802" y="2989"/>
                <a:ext cx="895" cy="12"/>
              </a:xfrm>
              <a:custGeom>
                <a:avLst/>
                <a:gdLst>
                  <a:gd name="txL" fmla="*/ 0 w 9848"/>
                  <a:gd name="txT" fmla="*/ 0 h 139"/>
                  <a:gd name="txR" fmla="*/ 9848 w 9848"/>
                  <a:gd name="txB" fmla="*/ 139 h 139"/>
                </a:gdLst>
                <a:ahLst/>
                <a:cxnLst>
                  <a:cxn ang="0">
                    <a:pos x="0" y="0"/>
                  </a:cxn>
                  <a:cxn ang="0">
                    <a:pos x="0" y="12"/>
                  </a:cxn>
                  <a:cxn ang="0">
                    <a:pos x="882" y="12"/>
                  </a:cxn>
                  <a:cxn ang="0">
                    <a:pos x="895" y="0"/>
                  </a:cxn>
                  <a:cxn ang="0">
                    <a:pos x="0" y="0"/>
                  </a:cxn>
                </a:cxnLst>
                <a:rect l="txL" t="txT" r="txR" b="txB"/>
                <a:pathLst>
                  <a:path w="9848" h="139">
                    <a:moveTo>
                      <a:pt x="0" y="0"/>
                    </a:moveTo>
                    <a:lnTo>
                      <a:pt x="0" y="139"/>
                    </a:lnTo>
                    <a:lnTo>
                      <a:pt x="9708" y="139"/>
                    </a:lnTo>
                    <a:lnTo>
                      <a:pt x="9848"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34" name="Freeform 108"/>
              <p:cNvSpPr/>
              <p:nvPr/>
            </p:nvSpPr>
            <p:spPr>
              <a:xfrm>
                <a:off x="3685" y="2989"/>
                <a:ext cx="12" cy="436"/>
              </a:xfrm>
              <a:custGeom>
                <a:avLst/>
                <a:gdLst>
                  <a:gd name="txL" fmla="*/ 0 w 140"/>
                  <a:gd name="txT" fmla="*/ 0 h 4796"/>
                  <a:gd name="txR" fmla="*/ 140 w 140"/>
                  <a:gd name="txB" fmla="*/ 4796 h 4796"/>
                </a:gdLst>
                <a:ahLst/>
                <a:cxnLst>
                  <a:cxn ang="0">
                    <a:pos x="12" y="0"/>
                  </a:cxn>
                  <a:cxn ang="0">
                    <a:pos x="0" y="13"/>
                  </a:cxn>
                  <a:cxn ang="0">
                    <a:pos x="12" y="436"/>
                  </a:cxn>
                  <a:cxn ang="0">
                    <a:pos x="12" y="0"/>
                  </a:cxn>
                </a:cxnLst>
                <a:rect l="txL" t="txT" r="txR" b="txB"/>
                <a:pathLst>
                  <a:path w="140" h="4796">
                    <a:moveTo>
                      <a:pt x="140" y="0"/>
                    </a:moveTo>
                    <a:lnTo>
                      <a:pt x="0" y="139"/>
                    </a:lnTo>
                    <a:lnTo>
                      <a:pt x="140" y="4796"/>
                    </a:lnTo>
                    <a:lnTo>
                      <a:pt x="140" y="0"/>
                    </a:lnTo>
                    <a:close/>
                  </a:path>
                </a:pathLst>
              </a:custGeom>
              <a:solidFill>
                <a:srgbClr val="000000">
                  <a:alpha val="100000"/>
                </a:srgbClr>
              </a:solidFill>
              <a:ln w="9525">
                <a:noFill/>
              </a:ln>
            </p:spPr>
            <p:txBody>
              <a:bodyPr/>
              <a:lstStyle/>
              <a:p>
                <a:endParaRPr lang="zh-CN" altLang="en-US"/>
              </a:p>
            </p:txBody>
          </p:sp>
          <p:sp>
            <p:nvSpPr>
              <p:cNvPr id="23635" name="Freeform 109"/>
              <p:cNvSpPr/>
              <p:nvPr/>
            </p:nvSpPr>
            <p:spPr>
              <a:xfrm>
                <a:off x="3685" y="3001"/>
                <a:ext cx="12" cy="424"/>
              </a:xfrm>
              <a:custGeom>
                <a:avLst/>
                <a:gdLst>
                  <a:gd name="txL" fmla="*/ 0 w 140"/>
                  <a:gd name="txT" fmla="*/ 0 h 4657"/>
                  <a:gd name="txR" fmla="*/ 140 w 140"/>
                  <a:gd name="txB" fmla="*/ 4657 h 4657"/>
                </a:gdLst>
                <a:ahLst/>
                <a:cxnLst>
                  <a:cxn ang="0">
                    <a:pos x="0" y="0"/>
                  </a:cxn>
                  <a:cxn ang="0">
                    <a:pos x="12" y="424"/>
                  </a:cxn>
                  <a:cxn ang="0">
                    <a:pos x="0" y="411"/>
                  </a:cxn>
                  <a:cxn ang="0">
                    <a:pos x="0" y="0"/>
                  </a:cxn>
                </a:cxnLst>
                <a:rect l="txL" t="txT" r="txR" b="txB"/>
                <a:pathLst>
                  <a:path w="140" h="4657">
                    <a:moveTo>
                      <a:pt x="0" y="0"/>
                    </a:moveTo>
                    <a:lnTo>
                      <a:pt x="140" y="4657"/>
                    </a:lnTo>
                    <a:lnTo>
                      <a:pt x="0" y="4517"/>
                    </a:lnTo>
                    <a:lnTo>
                      <a:pt x="0" y="0"/>
                    </a:lnTo>
                    <a:close/>
                  </a:path>
                </a:pathLst>
              </a:custGeom>
              <a:solidFill>
                <a:srgbClr val="000000">
                  <a:alpha val="100000"/>
                </a:srgbClr>
              </a:solidFill>
              <a:ln w="9525">
                <a:noFill/>
              </a:ln>
            </p:spPr>
            <p:txBody>
              <a:bodyPr/>
              <a:lstStyle/>
              <a:p>
                <a:endParaRPr lang="zh-CN" altLang="en-US"/>
              </a:p>
            </p:txBody>
          </p:sp>
          <p:sp>
            <p:nvSpPr>
              <p:cNvPr id="23636" name="Freeform 110"/>
              <p:cNvSpPr/>
              <p:nvPr/>
            </p:nvSpPr>
            <p:spPr>
              <a:xfrm>
                <a:off x="3685" y="2989"/>
                <a:ext cx="12" cy="436"/>
              </a:xfrm>
              <a:custGeom>
                <a:avLst/>
                <a:gdLst>
                  <a:gd name="txL" fmla="*/ 0 w 140"/>
                  <a:gd name="txT" fmla="*/ 0 h 4796"/>
                  <a:gd name="txR" fmla="*/ 140 w 140"/>
                  <a:gd name="txB" fmla="*/ 4796 h 4796"/>
                </a:gdLst>
                <a:ahLst/>
                <a:cxnLst>
                  <a:cxn ang="0">
                    <a:pos x="12" y="0"/>
                  </a:cxn>
                  <a:cxn ang="0">
                    <a:pos x="0" y="13"/>
                  </a:cxn>
                  <a:cxn ang="0">
                    <a:pos x="0" y="423"/>
                  </a:cxn>
                  <a:cxn ang="0">
                    <a:pos x="12" y="436"/>
                  </a:cxn>
                  <a:cxn ang="0">
                    <a:pos x="12" y="0"/>
                  </a:cxn>
                </a:cxnLst>
                <a:rect l="txL" t="txT" r="txR" b="txB"/>
                <a:pathLst>
                  <a:path w="140" h="4796">
                    <a:moveTo>
                      <a:pt x="140" y="0"/>
                    </a:moveTo>
                    <a:lnTo>
                      <a:pt x="0" y="139"/>
                    </a:lnTo>
                    <a:lnTo>
                      <a:pt x="0" y="4656"/>
                    </a:lnTo>
                    <a:lnTo>
                      <a:pt x="140" y="4796"/>
                    </a:lnTo>
                    <a:lnTo>
                      <a:pt x="1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37" name="Freeform 111"/>
              <p:cNvSpPr/>
              <p:nvPr/>
            </p:nvSpPr>
            <p:spPr>
              <a:xfrm>
                <a:off x="2802" y="3412"/>
                <a:ext cx="895" cy="13"/>
              </a:xfrm>
              <a:custGeom>
                <a:avLst/>
                <a:gdLst>
                  <a:gd name="txL" fmla="*/ 0 w 9848"/>
                  <a:gd name="txT" fmla="*/ 0 h 140"/>
                  <a:gd name="txR" fmla="*/ 9848 w 9848"/>
                  <a:gd name="txB" fmla="*/ 140 h 140"/>
                </a:gdLst>
                <a:ahLst/>
                <a:cxnLst>
                  <a:cxn ang="0">
                    <a:pos x="895" y="13"/>
                  </a:cxn>
                  <a:cxn ang="0">
                    <a:pos x="882" y="0"/>
                  </a:cxn>
                  <a:cxn ang="0">
                    <a:pos x="0" y="13"/>
                  </a:cxn>
                  <a:cxn ang="0">
                    <a:pos x="895" y="13"/>
                  </a:cxn>
                </a:cxnLst>
                <a:rect l="txL" t="txT" r="txR" b="txB"/>
                <a:pathLst>
                  <a:path w="9848" h="140">
                    <a:moveTo>
                      <a:pt x="9848" y="140"/>
                    </a:moveTo>
                    <a:lnTo>
                      <a:pt x="9708" y="0"/>
                    </a:lnTo>
                    <a:lnTo>
                      <a:pt x="0" y="140"/>
                    </a:lnTo>
                    <a:lnTo>
                      <a:pt x="9848" y="140"/>
                    </a:lnTo>
                    <a:close/>
                  </a:path>
                </a:pathLst>
              </a:custGeom>
              <a:solidFill>
                <a:srgbClr val="000000">
                  <a:alpha val="100000"/>
                </a:srgbClr>
              </a:solidFill>
              <a:ln w="9525">
                <a:noFill/>
              </a:ln>
            </p:spPr>
            <p:txBody>
              <a:bodyPr/>
              <a:lstStyle/>
              <a:p>
                <a:endParaRPr lang="zh-CN" altLang="en-US"/>
              </a:p>
            </p:txBody>
          </p:sp>
          <p:sp>
            <p:nvSpPr>
              <p:cNvPr id="23638" name="Freeform 112"/>
              <p:cNvSpPr/>
              <p:nvPr/>
            </p:nvSpPr>
            <p:spPr>
              <a:xfrm>
                <a:off x="2802" y="3412"/>
                <a:ext cx="883" cy="13"/>
              </a:xfrm>
              <a:custGeom>
                <a:avLst/>
                <a:gdLst>
                  <a:gd name="txL" fmla="*/ 0 w 9708"/>
                  <a:gd name="txT" fmla="*/ 0 h 140"/>
                  <a:gd name="txR" fmla="*/ 9708 w 9708"/>
                  <a:gd name="txB" fmla="*/ 140 h 140"/>
                </a:gdLst>
                <a:ahLst/>
                <a:cxnLst>
                  <a:cxn ang="0">
                    <a:pos x="883" y="0"/>
                  </a:cxn>
                  <a:cxn ang="0">
                    <a:pos x="0" y="13"/>
                  </a:cxn>
                  <a:cxn ang="0">
                    <a:pos x="0" y="0"/>
                  </a:cxn>
                  <a:cxn ang="0">
                    <a:pos x="883" y="0"/>
                  </a:cxn>
                </a:cxnLst>
                <a:rect l="txL" t="txT" r="txR" b="txB"/>
                <a:pathLst>
                  <a:path w="9708" h="140">
                    <a:moveTo>
                      <a:pt x="9708" y="0"/>
                    </a:moveTo>
                    <a:lnTo>
                      <a:pt x="0" y="140"/>
                    </a:lnTo>
                    <a:lnTo>
                      <a:pt x="0" y="0"/>
                    </a:lnTo>
                    <a:lnTo>
                      <a:pt x="9708" y="0"/>
                    </a:lnTo>
                    <a:close/>
                  </a:path>
                </a:pathLst>
              </a:custGeom>
              <a:solidFill>
                <a:srgbClr val="000000">
                  <a:alpha val="100000"/>
                </a:srgbClr>
              </a:solidFill>
              <a:ln w="9525">
                <a:noFill/>
              </a:ln>
            </p:spPr>
            <p:txBody>
              <a:bodyPr/>
              <a:lstStyle/>
              <a:p>
                <a:endParaRPr lang="zh-CN" altLang="en-US"/>
              </a:p>
            </p:txBody>
          </p:sp>
          <p:sp>
            <p:nvSpPr>
              <p:cNvPr id="23639" name="Freeform 113"/>
              <p:cNvSpPr/>
              <p:nvPr/>
            </p:nvSpPr>
            <p:spPr>
              <a:xfrm>
                <a:off x="2802" y="3412"/>
                <a:ext cx="895" cy="13"/>
              </a:xfrm>
              <a:custGeom>
                <a:avLst/>
                <a:gdLst>
                  <a:gd name="txL" fmla="*/ 0 w 9848"/>
                  <a:gd name="txT" fmla="*/ 0 h 140"/>
                  <a:gd name="txR" fmla="*/ 9848 w 9848"/>
                  <a:gd name="txB" fmla="*/ 140 h 140"/>
                </a:gdLst>
                <a:ahLst/>
                <a:cxnLst>
                  <a:cxn ang="0">
                    <a:pos x="895" y="13"/>
                  </a:cxn>
                  <a:cxn ang="0">
                    <a:pos x="882" y="0"/>
                  </a:cxn>
                  <a:cxn ang="0">
                    <a:pos x="0" y="0"/>
                  </a:cxn>
                  <a:cxn ang="0">
                    <a:pos x="0" y="13"/>
                  </a:cxn>
                  <a:cxn ang="0">
                    <a:pos x="895" y="13"/>
                  </a:cxn>
                </a:cxnLst>
                <a:rect l="txL" t="txT" r="txR" b="txB"/>
                <a:pathLst>
                  <a:path w="9848" h="140">
                    <a:moveTo>
                      <a:pt x="9848" y="140"/>
                    </a:moveTo>
                    <a:lnTo>
                      <a:pt x="9708" y="0"/>
                    </a:lnTo>
                    <a:lnTo>
                      <a:pt x="0" y="0"/>
                    </a:lnTo>
                    <a:lnTo>
                      <a:pt x="0" y="140"/>
                    </a:lnTo>
                    <a:lnTo>
                      <a:pt x="9848"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40" name="Freeform 114"/>
              <p:cNvSpPr/>
              <p:nvPr/>
            </p:nvSpPr>
            <p:spPr>
              <a:xfrm>
                <a:off x="2499" y="2783"/>
                <a:ext cx="13" cy="840"/>
              </a:xfrm>
              <a:custGeom>
                <a:avLst/>
                <a:gdLst>
                  <a:gd name="txL" fmla="*/ 0 w 140"/>
                  <a:gd name="txT" fmla="*/ 0 h 9243"/>
                  <a:gd name="txR" fmla="*/ 140 w 140"/>
                  <a:gd name="txB" fmla="*/ 9243 h 9243"/>
                </a:gdLst>
                <a:ahLst/>
                <a:cxnLst>
                  <a:cxn ang="0">
                    <a:pos x="13" y="0"/>
                  </a:cxn>
                  <a:cxn ang="0">
                    <a:pos x="0" y="0"/>
                  </a:cxn>
                  <a:cxn ang="0">
                    <a:pos x="13" y="840"/>
                  </a:cxn>
                  <a:cxn ang="0">
                    <a:pos x="13" y="0"/>
                  </a:cxn>
                </a:cxnLst>
                <a:rect l="txL" t="txT" r="txR" b="txB"/>
                <a:pathLst>
                  <a:path w="140" h="9243">
                    <a:moveTo>
                      <a:pt x="140" y="0"/>
                    </a:moveTo>
                    <a:lnTo>
                      <a:pt x="0" y="0"/>
                    </a:lnTo>
                    <a:lnTo>
                      <a:pt x="140" y="9243"/>
                    </a:lnTo>
                    <a:lnTo>
                      <a:pt x="140" y="0"/>
                    </a:lnTo>
                    <a:close/>
                  </a:path>
                </a:pathLst>
              </a:custGeom>
              <a:solidFill>
                <a:srgbClr val="000000">
                  <a:alpha val="100000"/>
                </a:srgbClr>
              </a:solidFill>
              <a:ln w="9525">
                <a:noFill/>
              </a:ln>
            </p:spPr>
            <p:txBody>
              <a:bodyPr/>
              <a:lstStyle/>
              <a:p>
                <a:endParaRPr lang="zh-CN" altLang="en-US"/>
              </a:p>
            </p:txBody>
          </p:sp>
          <p:sp>
            <p:nvSpPr>
              <p:cNvPr id="23641" name="Freeform 115"/>
              <p:cNvSpPr/>
              <p:nvPr/>
            </p:nvSpPr>
            <p:spPr>
              <a:xfrm>
                <a:off x="2499" y="2783"/>
                <a:ext cx="13" cy="853"/>
              </a:xfrm>
              <a:custGeom>
                <a:avLst/>
                <a:gdLst>
                  <a:gd name="txL" fmla="*/ 0 w 140"/>
                  <a:gd name="txT" fmla="*/ 0 h 9382"/>
                  <a:gd name="txR" fmla="*/ 140 w 140"/>
                  <a:gd name="txB" fmla="*/ 9382 h 9382"/>
                </a:gdLst>
                <a:ahLst/>
                <a:cxnLst>
                  <a:cxn ang="0">
                    <a:pos x="0" y="0"/>
                  </a:cxn>
                  <a:cxn ang="0">
                    <a:pos x="13" y="840"/>
                  </a:cxn>
                  <a:cxn ang="0">
                    <a:pos x="0" y="853"/>
                  </a:cxn>
                  <a:cxn ang="0">
                    <a:pos x="0" y="0"/>
                  </a:cxn>
                </a:cxnLst>
                <a:rect l="txL" t="txT" r="txR" b="txB"/>
                <a:pathLst>
                  <a:path w="140" h="9382">
                    <a:moveTo>
                      <a:pt x="0" y="0"/>
                    </a:moveTo>
                    <a:lnTo>
                      <a:pt x="140" y="9243"/>
                    </a:lnTo>
                    <a:lnTo>
                      <a:pt x="0" y="9382"/>
                    </a:lnTo>
                    <a:lnTo>
                      <a:pt x="0" y="0"/>
                    </a:lnTo>
                    <a:close/>
                  </a:path>
                </a:pathLst>
              </a:custGeom>
              <a:solidFill>
                <a:srgbClr val="000000">
                  <a:alpha val="100000"/>
                </a:srgbClr>
              </a:solidFill>
              <a:ln w="9525">
                <a:noFill/>
              </a:ln>
            </p:spPr>
            <p:txBody>
              <a:bodyPr/>
              <a:lstStyle/>
              <a:p>
                <a:endParaRPr lang="zh-CN" altLang="en-US"/>
              </a:p>
            </p:txBody>
          </p:sp>
          <p:sp>
            <p:nvSpPr>
              <p:cNvPr id="23642" name="Freeform 116"/>
              <p:cNvSpPr/>
              <p:nvPr/>
            </p:nvSpPr>
            <p:spPr>
              <a:xfrm>
                <a:off x="2499" y="2783"/>
                <a:ext cx="13" cy="853"/>
              </a:xfrm>
              <a:custGeom>
                <a:avLst/>
                <a:gdLst>
                  <a:gd name="txL" fmla="*/ 0 w 140"/>
                  <a:gd name="txT" fmla="*/ 0 h 9382"/>
                  <a:gd name="txR" fmla="*/ 140 w 140"/>
                  <a:gd name="txB" fmla="*/ 9382 h 9382"/>
                </a:gdLst>
                <a:ahLst/>
                <a:cxnLst>
                  <a:cxn ang="0">
                    <a:pos x="13" y="0"/>
                  </a:cxn>
                  <a:cxn ang="0">
                    <a:pos x="0" y="0"/>
                  </a:cxn>
                  <a:cxn ang="0">
                    <a:pos x="0" y="853"/>
                  </a:cxn>
                  <a:cxn ang="0">
                    <a:pos x="13" y="840"/>
                  </a:cxn>
                  <a:cxn ang="0">
                    <a:pos x="13" y="0"/>
                  </a:cxn>
                </a:cxnLst>
                <a:rect l="txL" t="txT" r="txR" b="txB"/>
                <a:pathLst>
                  <a:path w="140" h="9382">
                    <a:moveTo>
                      <a:pt x="140" y="0"/>
                    </a:moveTo>
                    <a:lnTo>
                      <a:pt x="0" y="0"/>
                    </a:lnTo>
                    <a:lnTo>
                      <a:pt x="0" y="9382"/>
                    </a:lnTo>
                    <a:lnTo>
                      <a:pt x="140" y="9243"/>
                    </a:lnTo>
                    <a:lnTo>
                      <a:pt x="1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43" name="Freeform 117"/>
              <p:cNvSpPr/>
              <p:nvPr/>
            </p:nvSpPr>
            <p:spPr>
              <a:xfrm>
                <a:off x="2499" y="3623"/>
                <a:ext cx="297" cy="13"/>
              </a:xfrm>
              <a:custGeom>
                <a:avLst/>
                <a:gdLst>
                  <a:gd name="txL" fmla="*/ 0 w 3258"/>
                  <a:gd name="txT" fmla="*/ 0 h 139"/>
                  <a:gd name="txR" fmla="*/ 3258 w 3258"/>
                  <a:gd name="txB" fmla="*/ 139 h 139"/>
                </a:gdLst>
                <a:ahLst/>
                <a:cxnLst>
                  <a:cxn ang="0">
                    <a:pos x="13" y="0"/>
                  </a:cxn>
                  <a:cxn ang="0">
                    <a:pos x="0" y="13"/>
                  </a:cxn>
                  <a:cxn ang="0">
                    <a:pos x="297" y="0"/>
                  </a:cxn>
                  <a:cxn ang="0">
                    <a:pos x="13" y="0"/>
                  </a:cxn>
                </a:cxnLst>
                <a:rect l="txL" t="txT" r="txR" b="txB"/>
                <a:pathLst>
                  <a:path w="3258" h="139">
                    <a:moveTo>
                      <a:pt x="140" y="0"/>
                    </a:moveTo>
                    <a:lnTo>
                      <a:pt x="0" y="139"/>
                    </a:lnTo>
                    <a:lnTo>
                      <a:pt x="3258" y="0"/>
                    </a:lnTo>
                    <a:lnTo>
                      <a:pt x="140" y="0"/>
                    </a:lnTo>
                    <a:close/>
                  </a:path>
                </a:pathLst>
              </a:custGeom>
              <a:solidFill>
                <a:srgbClr val="000000">
                  <a:alpha val="100000"/>
                </a:srgbClr>
              </a:solidFill>
              <a:ln w="9525">
                <a:noFill/>
              </a:ln>
            </p:spPr>
            <p:txBody>
              <a:bodyPr/>
              <a:lstStyle/>
              <a:p>
                <a:endParaRPr lang="zh-CN" altLang="en-US"/>
              </a:p>
            </p:txBody>
          </p:sp>
          <p:sp>
            <p:nvSpPr>
              <p:cNvPr id="23644" name="Freeform 118"/>
              <p:cNvSpPr/>
              <p:nvPr/>
            </p:nvSpPr>
            <p:spPr>
              <a:xfrm>
                <a:off x="2499" y="3623"/>
                <a:ext cx="309" cy="13"/>
              </a:xfrm>
              <a:custGeom>
                <a:avLst/>
                <a:gdLst>
                  <a:gd name="txL" fmla="*/ 0 w 3398"/>
                  <a:gd name="txT" fmla="*/ 0 h 139"/>
                  <a:gd name="txR" fmla="*/ 3398 w 3398"/>
                  <a:gd name="txB" fmla="*/ 139 h 139"/>
                </a:gdLst>
                <a:ahLst/>
                <a:cxnLst>
                  <a:cxn ang="0">
                    <a:pos x="0" y="13"/>
                  </a:cxn>
                  <a:cxn ang="0">
                    <a:pos x="296" y="0"/>
                  </a:cxn>
                  <a:cxn ang="0">
                    <a:pos x="309" y="13"/>
                  </a:cxn>
                  <a:cxn ang="0">
                    <a:pos x="0" y="13"/>
                  </a:cxn>
                </a:cxnLst>
                <a:rect l="txL" t="txT" r="txR" b="txB"/>
                <a:pathLst>
                  <a:path w="3398" h="139">
                    <a:moveTo>
                      <a:pt x="0" y="139"/>
                    </a:moveTo>
                    <a:lnTo>
                      <a:pt x="3258" y="0"/>
                    </a:lnTo>
                    <a:lnTo>
                      <a:pt x="3398" y="139"/>
                    </a:lnTo>
                    <a:lnTo>
                      <a:pt x="0" y="139"/>
                    </a:lnTo>
                    <a:close/>
                  </a:path>
                </a:pathLst>
              </a:custGeom>
              <a:solidFill>
                <a:srgbClr val="000000">
                  <a:alpha val="100000"/>
                </a:srgbClr>
              </a:solidFill>
              <a:ln w="9525">
                <a:noFill/>
              </a:ln>
            </p:spPr>
            <p:txBody>
              <a:bodyPr/>
              <a:lstStyle/>
              <a:p>
                <a:endParaRPr lang="zh-CN" altLang="en-US"/>
              </a:p>
            </p:txBody>
          </p:sp>
          <p:sp>
            <p:nvSpPr>
              <p:cNvPr id="23645" name="Freeform 119"/>
              <p:cNvSpPr/>
              <p:nvPr/>
            </p:nvSpPr>
            <p:spPr>
              <a:xfrm>
                <a:off x="2499" y="3623"/>
                <a:ext cx="309" cy="13"/>
              </a:xfrm>
              <a:custGeom>
                <a:avLst/>
                <a:gdLst>
                  <a:gd name="txL" fmla="*/ 0 w 3398"/>
                  <a:gd name="txT" fmla="*/ 0 h 139"/>
                  <a:gd name="txR" fmla="*/ 3398 w 3398"/>
                  <a:gd name="txB" fmla="*/ 139 h 139"/>
                </a:gdLst>
                <a:ahLst/>
                <a:cxnLst>
                  <a:cxn ang="0">
                    <a:pos x="13" y="0"/>
                  </a:cxn>
                  <a:cxn ang="0">
                    <a:pos x="0" y="13"/>
                  </a:cxn>
                  <a:cxn ang="0">
                    <a:pos x="309" y="13"/>
                  </a:cxn>
                  <a:cxn ang="0">
                    <a:pos x="296" y="0"/>
                  </a:cxn>
                  <a:cxn ang="0">
                    <a:pos x="13" y="0"/>
                  </a:cxn>
                </a:cxnLst>
                <a:rect l="txL" t="txT" r="txR" b="txB"/>
                <a:pathLst>
                  <a:path w="3398" h="139">
                    <a:moveTo>
                      <a:pt x="140" y="0"/>
                    </a:moveTo>
                    <a:lnTo>
                      <a:pt x="0" y="139"/>
                    </a:lnTo>
                    <a:lnTo>
                      <a:pt x="3398" y="139"/>
                    </a:lnTo>
                    <a:lnTo>
                      <a:pt x="3258" y="0"/>
                    </a:lnTo>
                    <a:lnTo>
                      <a:pt x="1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46" name="Freeform 120"/>
              <p:cNvSpPr/>
              <p:nvPr/>
            </p:nvSpPr>
            <p:spPr>
              <a:xfrm>
                <a:off x="2796" y="2790"/>
                <a:ext cx="12" cy="846"/>
              </a:xfrm>
              <a:custGeom>
                <a:avLst/>
                <a:gdLst>
                  <a:gd name="txL" fmla="*/ 0 w 140"/>
                  <a:gd name="txT" fmla="*/ 0 h 9312"/>
                  <a:gd name="txR" fmla="*/ 140 w 140"/>
                  <a:gd name="txB" fmla="*/ 9312 h 9312"/>
                </a:gdLst>
                <a:ahLst/>
                <a:cxnLst>
                  <a:cxn ang="0">
                    <a:pos x="0" y="833"/>
                  </a:cxn>
                  <a:cxn ang="0">
                    <a:pos x="12" y="846"/>
                  </a:cxn>
                  <a:cxn ang="0">
                    <a:pos x="0" y="0"/>
                  </a:cxn>
                  <a:cxn ang="0">
                    <a:pos x="0" y="833"/>
                  </a:cxn>
                </a:cxnLst>
                <a:rect l="txL" t="txT" r="txR" b="txB"/>
                <a:pathLst>
                  <a:path w="140" h="9312">
                    <a:moveTo>
                      <a:pt x="0" y="9173"/>
                    </a:moveTo>
                    <a:lnTo>
                      <a:pt x="140" y="9312"/>
                    </a:lnTo>
                    <a:lnTo>
                      <a:pt x="0" y="0"/>
                    </a:lnTo>
                    <a:lnTo>
                      <a:pt x="0" y="9173"/>
                    </a:lnTo>
                    <a:close/>
                  </a:path>
                </a:pathLst>
              </a:custGeom>
              <a:solidFill>
                <a:srgbClr val="000000">
                  <a:alpha val="100000"/>
                </a:srgbClr>
              </a:solidFill>
              <a:ln w="9525">
                <a:noFill/>
              </a:ln>
            </p:spPr>
            <p:txBody>
              <a:bodyPr/>
              <a:lstStyle/>
              <a:p>
                <a:endParaRPr lang="zh-CN" altLang="en-US"/>
              </a:p>
            </p:txBody>
          </p:sp>
          <p:sp>
            <p:nvSpPr>
              <p:cNvPr id="23647" name="Freeform 121"/>
              <p:cNvSpPr/>
              <p:nvPr/>
            </p:nvSpPr>
            <p:spPr>
              <a:xfrm>
                <a:off x="2796" y="2777"/>
                <a:ext cx="12" cy="859"/>
              </a:xfrm>
              <a:custGeom>
                <a:avLst/>
                <a:gdLst>
                  <a:gd name="txL" fmla="*/ 0 w 140"/>
                  <a:gd name="txT" fmla="*/ 0 h 9452"/>
                  <a:gd name="txR" fmla="*/ 140 w 140"/>
                  <a:gd name="txB" fmla="*/ 9452 h 9452"/>
                </a:gdLst>
                <a:ahLst/>
                <a:cxnLst>
                  <a:cxn ang="0">
                    <a:pos x="12" y="859"/>
                  </a:cxn>
                  <a:cxn ang="0">
                    <a:pos x="0" y="13"/>
                  </a:cxn>
                  <a:cxn ang="0">
                    <a:pos x="12" y="0"/>
                  </a:cxn>
                  <a:cxn ang="0">
                    <a:pos x="12" y="859"/>
                  </a:cxn>
                </a:cxnLst>
                <a:rect l="txL" t="txT" r="txR" b="txB"/>
                <a:pathLst>
                  <a:path w="140" h="9452">
                    <a:moveTo>
                      <a:pt x="140" y="9452"/>
                    </a:moveTo>
                    <a:lnTo>
                      <a:pt x="0" y="140"/>
                    </a:lnTo>
                    <a:lnTo>
                      <a:pt x="140" y="0"/>
                    </a:lnTo>
                    <a:lnTo>
                      <a:pt x="140" y="9452"/>
                    </a:lnTo>
                    <a:close/>
                  </a:path>
                </a:pathLst>
              </a:custGeom>
              <a:solidFill>
                <a:srgbClr val="000000">
                  <a:alpha val="100000"/>
                </a:srgbClr>
              </a:solidFill>
              <a:ln w="9525">
                <a:noFill/>
              </a:ln>
            </p:spPr>
            <p:txBody>
              <a:bodyPr/>
              <a:lstStyle/>
              <a:p>
                <a:endParaRPr lang="zh-CN" altLang="en-US"/>
              </a:p>
            </p:txBody>
          </p:sp>
          <p:sp>
            <p:nvSpPr>
              <p:cNvPr id="23648" name="Freeform 122"/>
              <p:cNvSpPr/>
              <p:nvPr/>
            </p:nvSpPr>
            <p:spPr>
              <a:xfrm>
                <a:off x="2796" y="2777"/>
                <a:ext cx="12" cy="859"/>
              </a:xfrm>
              <a:custGeom>
                <a:avLst/>
                <a:gdLst>
                  <a:gd name="txL" fmla="*/ 0 w 140"/>
                  <a:gd name="txT" fmla="*/ 0 h 9452"/>
                  <a:gd name="txR" fmla="*/ 140 w 140"/>
                  <a:gd name="txB" fmla="*/ 9452 h 9452"/>
                </a:gdLst>
                <a:ahLst/>
                <a:cxnLst>
                  <a:cxn ang="0">
                    <a:pos x="0" y="846"/>
                  </a:cxn>
                  <a:cxn ang="0">
                    <a:pos x="12" y="859"/>
                  </a:cxn>
                  <a:cxn ang="0">
                    <a:pos x="12" y="0"/>
                  </a:cxn>
                  <a:cxn ang="0">
                    <a:pos x="0" y="13"/>
                  </a:cxn>
                  <a:cxn ang="0">
                    <a:pos x="0" y="846"/>
                  </a:cxn>
                </a:cxnLst>
                <a:rect l="txL" t="txT" r="txR" b="txB"/>
                <a:pathLst>
                  <a:path w="140" h="9452">
                    <a:moveTo>
                      <a:pt x="0" y="9313"/>
                    </a:moveTo>
                    <a:lnTo>
                      <a:pt x="140" y="9452"/>
                    </a:lnTo>
                    <a:lnTo>
                      <a:pt x="140" y="0"/>
                    </a:lnTo>
                    <a:lnTo>
                      <a:pt x="0" y="140"/>
                    </a:lnTo>
                    <a:lnTo>
                      <a:pt x="0" y="9313"/>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49" name="Freeform 123"/>
              <p:cNvSpPr/>
              <p:nvPr/>
            </p:nvSpPr>
            <p:spPr>
              <a:xfrm>
                <a:off x="2506" y="2777"/>
                <a:ext cx="302" cy="13"/>
              </a:xfrm>
              <a:custGeom>
                <a:avLst/>
                <a:gdLst>
                  <a:gd name="txL" fmla="*/ 0 w 3328"/>
                  <a:gd name="txT" fmla="*/ 0 h 140"/>
                  <a:gd name="txR" fmla="*/ 3328 w 3328"/>
                  <a:gd name="txB" fmla="*/ 140 h 140"/>
                </a:gdLst>
                <a:ahLst/>
                <a:cxnLst>
                  <a:cxn ang="0">
                    <a:pos x="289" y="13"/>
                  </a:cxn>
                  <a:cxn ang="0">
                    <a:pos x="302" y="0"/>
                  </a:cxn>
                  <a:cxn ang="0">
                    <a:pos x="0" y="13"/>
                  </a:cxn>
                  <a:cxn ang="0">
                    <a:pos x="289" y="13"/>
                  </a:cxn>
                </a:cxnLst>
                <a:rect l="txL" t="txT" r="txR" b="txB"/>
                <a:pathLst>
                  <a:path w="3328" h="140">
                    <a:moveTo>
                      <a:pt x="3188" y="140"/>
                    </a:moveTo>
                    <a:lnTo>
                      <a:pt x="3328" y="0"/>
                    </a:lnTo>
                    <a:lnTo>
                      <a:pt x="0" y="140"/>
                    </a:lnTo>
                    <a:lnTo>
                      <a:pt x="3188" y="140"/>
                    </a:lnTo>
                    <a:close/>
                  </a:path>
                </a:pathLst>
              </a:custGeom>
              <a:solidFill>
                <a:srgbClr val="000000">
                  <a:alpha val="100000"/>
                </a:srgbClr>
              </a:solidFill>
              <a:ln w="9525">
                <a:noFill/>
              </a:ln>
            </p:spPr>
            <p:txBody>
              <a:bodyPr/>
              <a:lstStyle/>
              <a:p>
                <a:endParaRPr lang="zh-CN" altLang="en-US"/>
              </a:p>
            </p:txBody>
          </p:sp>
          <p:sp>
            <p:nvSpPr>
              <p:cNvPr id="23650" name="Freeform 124"/>
              <p:cNvSpPr/>
              <p:nvPr/>
            </p:nvSpPr>
            <p:spPr>
              <a:xfrm>
                <a:off x="2506" y="2777"/>
                <a:ext cx="302" cy="13"/>
              </a:xfrm>
              <a:custGeom>
                <a:avLst/>
                <a:gdLst>
                  <a:gd name="txL" fmla="*/ 0 w 3328"/>
                  <a:gd name="txT" fmla="*/ 0 h 140"/>
                  <a:gd name="txR" fmla="*/ 3328 w 3328"/>
                  <a:gd name="txB" fmla="*/ 140 h 140"/>
                </a:gdLst>
                <a:ahLst/>
                <a:cxnLst>
                  <a:cxn ang="0">
                    <a:pos x="302" y="0"/>
                  </a:cxn>
                  <a:cxn ang="0">
                    <a:pos x="0" y="13"/>
                  </a:cxn>
                  <a:cxn ang="0">
                    <a:pos x="0" y="0"/>
                  </a:cxn>
                  <a:cxn ang="0">
                    <a:pos x="302" y="0"/>
                  </a:cxn>
                </a:cxnLst>
                <a:rect l="txL" t="txT" r="txR" b="txB"/>
                <a:pathLst>
                  <a:path w="3328" h="140">
                    <a:moveTo>
                      <a:pt x="3328" y="0"/>
                    </a:moveTo>
                    <a:lnTo>
                      <a:pt x="0" y="140"/>
                    </a:lnTo>
                    <a:lnTo>
                      <a:pt x="0" y="0"/>
                    </a:lnTo>
                    <a:lnTo>
                      <a:pt x="3328" y="0"/>
                    </a:lnTo>
                    <a:close/>
                  </a:path>
                </a:pathLst>
              </a:custGeom>
              <a:solidFill>
                <a:srgbClr val="000000">
                  <a:alpha val="100000"/>
                </a:srgbClr>
              </a:solidFill>
              <a:ln w="9525">
                <a:noFill/>
              </a:ln>
            </p:spPr>
            <p:txBody>
              <a:bodyPr/>
              <a:lstStyle/>
              <a:p>
                <a:endParaRPr lang="zh-CN" altLang="en-US"/>
              </a:p>
            </p:txBody>
          </p:sp>
          <p:sp>
            <p:nvSpPr>
              <p:cNvPr id="23651" name="Freeform 125"/>
              <p:cNvSpPr/>
              <p:nvPr/>
            </p:nvSpPr>
            <p:spPr>
              <a:xfrm>
                <a:off x="2506" y="2777"/>
                <a:ext cx="302" cy="13"/>
              </a:xfrm>
              <a:custGeom>
                <a:avLst/>
                <a:gdLst>
                  <a:gd name="txL" fmla="*/ 0 w 3328"/>
                  <a:gd name="txT" fmla="*/ 0 h 140"/>
                  <a:gd name="txR" fmla="*/ 3328 w 3328"/>
                  <a:gd name="txB" fmla="*/ 140 h 140"/>
                </a:gdLst>
                <a:ahLst/>
                <a:cxnLst>
                  <a:cxn ang="0">
                    <a:pos x="289" y="13"/>
                  </a:cxn>
                  <a:cxn ang="0">
                    <a:pos x="302" y="0"/>
                  </a:cxn>
                  <a:cxn ang="0">
                    <a:pos x="0" y="0"/>
                  </a:cxn>
                  <a:cxn ang="0">
                    <a:pos x="0" y="13"/>
                  </a:cxn>
                  <a:cxn ang="0">
                    <a:pos x="289" y="13"/>
                  </a:cxn>
                </a:cxnLst>
                <a:rect l="txL" t="txT" r="txR" b="txB"/>
                <a:pathLst>
                  <a:path w="3328" h="140">
                    <a:moveTo>
                      <a:pt x="3188" y="140"/>
                    </a:moveTo>
                    <a:lnTo>
                      <a:pt x="3328" y="0"/>
                    </a:lnTo>
                    <a:lnTo>
                      <a:pt x="0" y="0"/>
                    </a:lnTo>
                    <a:lnTo>
                      <a:pt x="0" y="140"/>
                    </a:lnTo>
                    <a:lnTo>
                      <a:pt x="3188"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52" name="Line 126"/>
              <p:cNvSpPr/>
              <p:nvPr/>
            </p:nvSpPr>
            <p:spPr>
              <a:xfrm>
                <a:off x="2903" y="2807"/>
                <a:ext cx="1" cy="1"/>
              </a:xfrm>
              <a:prstGeom prst="line">
                <a:avLst/>
              </a:prstGeom>
              <a:ln w="0" cap="flat" cmpd="sng">
                <a:solidFill>
                  <a:srgbClr val="000000"/>
                </a:solidFill>
                <a:prstDash val="solid"/>
                <a:headEnd type="none" w="med" len="med"/>
                <a:tailEnd type="none" w="med" len="med"/>
              </a:ln>
            </p:spPr>
          </p:sp>
          <p:sp>
            <p:nvSpPr>
              <p:cNvPr id="23653" name="Freeform 127"/>
              <p:cNvSpPr/>
              <p:nvPr/>
            </p:nvSpPr>
            <p:spPr>
              <a:xfrm>
                <a:off x="4500" y="3629"/>
                <a:ext cx="14" cy="213"/>
              </a:xfrm>
              <a:custGeom>
                <a:avLst/>
                <a:gdLst>
                  <a:gd name="txL" fmla="*/ 0 w 155"/>
                  <a:gd name="txT" fmla="*/ 0 h 2337"/>
                  <a:gd name="txR" fmla="*/ 155 w 155"/>
                  <a:gd name="txB" fmla="*/ 2337 h 2337"/>
                </a:gdLst>
                <a:ahLst/>
                <a:cxnLst>
                  <a:cxn ang="0">
                    <a:pos x="14" y="1"/>
                  </a:cxn>
                  <a:cxn ang="0">
                    <a:pos x="1" y="0"/>
                  </a:cxn>
                  <a:cxn ang="0">
                    <a:pos x="0" y="213"/>
                  </a:cxn>
                  <a:cxn ang="0">
                    <a:pos x="14" y="1"/>
                  </a:cxn>
                </a:cxnLst>
                <a:rect l="txL" t="txT" r="txR" b="txB"/>
                <a:pathLst>
                  <a:path w="155" h="2337">
                    <a:moveTo>
                      <a:pt x="155" y="9"/>
                    </a:moveTo>
                    <a:lnTo>
                      <a:pt x="16" y="0"/>
                    </a:lnTo>
                    <a:lnTo>
                      <a:pt x="0" y="2337"/>
                    </a:lnTo>
                    <a:lnTo>
                      <a:pt x="155" y="9"/>
                    </a:lnTo>
                    <a:close/>
                  </a:path>
                </a:pathLst>
              </a:custGeom>
              <a:solidFill>
                <a:srgbClr val="000000">
                  <a:alpha val="100000"/>
                </a:srgbClr>
              </a:solidFill>
              <a:ln w="9525">
                <a:noFill/>
              </a:ln>
            </p:spPr>
            <p:txBody>
              <a:bodyPr/>
              <a:lstStyle/>
              <a:p>
                <a:endParaRPr lang="zh-CN" altLang="en-US"/>
              </a:p>
            </p:txBody>
          </p:sp>
          <p:sp>
            <p:nvSpPr>
              <p:cNvPr id="23654" name="Freeform 128"/>
              <p:cNvSpPr/>
              <p:nvPr/>
            </p:nvSpPr>
            <p:spPr>
              <a:xfrm>
                <a:off x="4487" y="3629"/>
                <a:ext cx="14" cy="213"/>
              </a:xfrm>
              <a:custGeom>
                <a:avLst/>
                <a:gdLst>
                  <a:gd name="txL" fmla="*/ 0 w 155"/>
                  <a:gd name="txT" fmla="*/ 0 h 2337"/>
                  <a:gd name="txR" fmla="*/ 155 w 155"/>
                  <a:gd name="txB" fmla="*/ 2337 h 2337"/>
                </a:gdLst>
                <a:ahLst/>
                <a:cxnLst>
                  <a:cxn ang="0">
                    <a:pos x="14" y="0"/>
                  </a:cxn>
                  <a:cxn ang="0">
                    <a:pos x="13" y="213"/>
                  </a:cxn>
                  <a:cxn ang="0">
                    <a:pos x="0" y="212"/>
                  </a:cxn>
                  <a:cxn ang="0">
                    <a:pos x="14" y="0"/>
                  </a:cxn>
                </a:cxnLst>
                <a:rect l="txL" t="txT" r="txR" b="txB"/>
                <a:pathLst>
                  <a:path w="155" h="2337">
                    <a:moveTo>
                      <a:pt x="155" y="0"/>
                    </a:moveTo>
                    <a:lnTo>
                      <a:pt x="139" y="2337"/>
                    </a:lnTo>
                    <a:lnTo>
                      <a:pt x="0" y="2328"/>
                    </a:lnTo>
                    <a:lnTo>
                      <a:pt x="155" y="0"/>
                    </a:lnTo>
                    <a:close/>
                  </a:path>
                </a:pathLst>
              </a:custGeom>
              <a:solidFill>
                <a:srgbClr val="000000">
                  <a:alpha val="100000"/>
                </a:srgbClr>
              </a:solidFill>
              <a:ln w="9525">
                <a:noFill/>
              </a:ln>
            </p:spPr>
            <p:txBody>
              <a:bodyPr/>
              <a:lstStyle/>
              <a:p>
                <a:endParaRPr lang="zh-CN" altLang="en-US"/>
              </a:p>
            </p:txBody>
          </p:sp>
          <p:sp>
            <p:nvSpPr>
              <p:cNvPr id="23655" name="Freeform 129"/>
              <p:cNvSpPr/>
              <p:nvPr/>
            </p:nvSpPr>
            <p:spPr>
              <a:xfrm>
                <a:off x="4501" y="3625"/>
                <a:ext cx="13" cy="10"/>
              </a:xfrm>
              <a:custGeom>
                <a:avLst/>
                <a:gdLst>
                  <a:gd name="txL" fmla="*/ 0 w 145"/>
                  <a:gd name="txT" fmla="*/ 0 h 107"/>
                  <a:gd name="txR" fmla="*/ 145 w 145"/>
                  <a:gd name="txB" fmla="*/ 107 h 107"/>
                </a:gdLst>
                <a:ahLst/>
                <a:cxnLst>
                  <a:cxn ang="0">
                    <a:pos x="12" y="10"/>
                  </a:cxn>
                  <a:cxn ang="0">
                    <a:pos x="13" y="5"/>
                  </a:cxn>
                  <a:cxn ang="0">
                    <a:pos x="13" y="1"/>
                  </a:cxn>
                  <a:cxn ang="0">
                    <a:pos x="1" y="0"/>
                  </a:cxn>
                  <a:cxn ang="0">
                    <a:pos x="0" y="5"/>
                  </a:cxn>
                  <a:cxn ang="0">
                    <a:pos x="0" y="9"/>
                  </a:cxn>
                  <a:cxn ang="0">
                    <a:pos x="12" y="10"/>
                  </a:cxn>
                </a:cxnLst>
                <a:rect l="txL" t="txT" r="txR" b="txB"/>
                <a:pathLst>
                  <a:path w="145" h="107">
                    <a:moveTo>
                      <a:pt x="139" y="107"/>
                    </a:moveTo>
                    <a:lnTo>
                      <a:pt x="142" y="58"/>
                    </a:lnTo>
                    <a:lnTo>
                      <a:pt x="145" y="10"/>
                    </a:lnTo>
                    <a:lnTo>
                      <a:pt x="7" y="0"/>
                    </a:lnTo>
                    <a:lnTo>
                      <a:pt x="3" y="49"/>
                    </a:lnTo>
                    <a:lnTo>
                      <a:pt x="0" y="97"/>
                    </a:lnTo>
                    <a:lnTo>
                      <a:pt x="139" y="107"/>
                    </a:lnTo>
                    <a:close/>
                  </a:path>
                </a:pathLst>
              </a:custGeom>
              <a:solidFill>
                <a:srgbClr val="000000">
                  <a:alpha val="100000"/>
                </a:srgbClr>
              </a:solidFill>
              <a:ln w="9525">
                <a:noFill/>
              </a:ln>
            </p:spPr>
            <p:txBody>
              <a:bodyPr/>
              <a:lstStyle/>
              <a:p>
                <a:endParaRPr lang="zh-CN" altLang="en-US"/>
              </a:p>
            </p:txBody>
          </p:sp>
          <p:sp>
            <p:nvSpPr>
              <p:cNvPr id="23656" name="Freeform 130"/>
              <p:cNvSpPr/>
              <p:nvPr/>
            </p:nvSpPr>
            <p:spPr>
              <a:xfrm>
                <a:off x="4501" y="3625"/>
                <a:ext cx="13" cy="10"/>
              </a:xfrm>
              <a:custGeom>
                <a:avLst/>
                <a:gdLst>
                  <a:gd name="txL" fmla="*/ 0 w 145"/>
                  <a:gd name="txT" fmla="*/ 0 h 107"/>
                  <a:gd name="txR" fmla="*/ 145 w 145"/>
                  <a:gd name="txB" fmla="*/ 107 h 107"/>
                </a:gdLst>
                <a:ahLst/>
                <a:cxnLst>
                  <a:cxn ang="0">
                    <a:pos x="12" y="10"/>
                  </a:cxn>
                  <a:cxn ang="0">
                    <a:pos x="13" y="5"/>
                  </a:cxn>
                  <a:cxn ang="0">
                    <a:pos x="13" y="1"/>
                  </a:cxn>
                  <a:cxn ang="0">
                    <a:pos x="1" y="0"/>
                  </a:cxn>
                  <a:cxn ang="0">
                    <a:pos x="0" y="5"/>
                  </a:cxn>
                  <a:cxn ang="0">
                    <a:pos x="0" y="9"/>
                  </a:cxn>
                  <a:cxn ang="0">
                    <a:pos x="12" y="10"/>
                  </a:cxn>
                </a:cxnLst>
                <a:rect l="txL" t="txT" r="txR" b="txB"/>
                <a:pathLst>
                  <a:path w="145" h="107">
                    <a:moveTo>
                      <a:pt x="139" y="107"/>
                    </a:moveTo>
                    <a:lnTo>
                      <a:pt x="142" y="58"/>
                    </a:lnTo>
                    <a:lnTo>
                      <a:pt x="145" y="10"/>
                    </a:lnTo>
                    <a:lnTo>
                      <a:pt x="7" y="0"/>
                    </a:lnTo>
                    <a:lnTo>
                      <a:pt x="3" y="49"/>
                    </a:lnTo>
                    <a:lnTo>
                      <a:pt x="0" y="97"/>
                    </a:lnTo>
                    <a:lnTo>
                      <a:pt x="139" y="107"/>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57" name="Freeform 131"/>
              <p:cNvSpPr/>
              <p:nvPr/>
            </p:nvSpPr>
            <p:spPr>
              <a:xfrm>
                <a:off x="4497" y="3625"/>
                <a:ext cx="5" cy="4"/>
              </a:xfrm>
              <a:custGeom>
                <a:avLst/>
                <a:gdLst>
                  <a:gd name="txL" fmla="*/ 0 w 52"/>
                  <a:gd name="txT" fmla="*/ 0 h 52"/>
                  <a:gd name="txR" fmla="*/ 52 w 52"/>
                  <a:gd name="txB" fmla="*/ 52 h 52"/>
                </a:gdLst>
                <a:ahLst/>
                <a:cxnLst>
                  <a:cxn ang="0">
                    <a:pos x="5" y="4"/>
                  </a:cxn>
                  <a:cxn ang="0">
                    <a:pos x="5" y="0"/>
                  </a:cxn>
                  <a:cxn ang="0">
                    <a:pos x="0" y="0"/>
                  </a:cxn>
                  <a:cxn ang="0">
                    <a:pos x="0" y="4"/>
                  </a:cxn>
                  <a:cxn ang="0">
                    <a:pos x="5" y="4"/>
                  </a:cxn>
                </a:cxnLst>
                <a:rect l="txL" t="txT" r="txR" b="txB"/>
                <a:pathLst>
                  <a:path w="52" h="52">
                    <a:moveTo>
                      <a:pt x="48" y="52"/>
                    </a:moveTo>
                    <a:lnTo>
                      <a:pt x="52" y="3"/>
                    </a:lnTo>
                    <a:lnTo>
                      <a:pt x="3" y="0"/>
                    </a:lnTo>
                    <a:lnTo>
                      <a:pt x="0" y="48"/>
                    </a:lnTo>
                    <a:lnTo>
                      <a:pt x="48" y="52"/>
                    </a:lnTo>
                    <a:close/>
                  </a:path>
                </a:pathLst>
              </a:custGeom>
              <a:solidFill>
                <a:srgbClr val="000000">
                  <a:alpha val="100000"/>
                </a:srgbClr>
              </a:solidFill>
              <a:ln w="9525">
                <a:noFill/>
              </a:ln>
            </p:spPr>
            <p:txBody>
              <a:bodyPr/>
              <a:lstStyle/>
              <a:p>
                <a:endParaRPr lang="zh-CN" altLang="en-US"/>
              </a:p>
            </p:txBody>
          </p:sp>
          <p:sp>
            <p:nvSpPr>
              <p:cNvPr id="23658" name="Freeform 132"/>
              <p:cNvSpPr/>
              <p:nvPr/>
            </p:nvSpPr>
            <p:spPr>
              <a:xfrm>
                <a:off x="4497" y="3625"/>
                <a:ext cx="5" cy="4"/>
              </a:xfrm>
              <a:custGeom>
                <a:avLst/>
                <a:gdLst>
                  <a:gd name="txL" fmla="*/ 0 w 52"/>
                  <a:gd name="txT" fmla="*/ 0 h 48"/>
                  <a:gd name="txR" fmla="*/ 52 w 52"/>
                  <a:gd name="txB" fmla="*/ 48 h 48"/>
                </a:gdLst>
                <a:ahLst/>
                <a:cxnLst>
                  <a:cxn ang="0">
                    <a:pos x="5" y="0"/>
                  </a:cxn>
                  <a:cxn ang="0">
                    <a:pos x="0" y="0"/>
                  </a:cxn>
                  <a:cxn ang="0">
                    <a:pos x="0" y="4"/>
                  </a:cxn>
                </a:cxnLst>
                <a:rect l="txL" t="txT" r="txR" b="txB"/>
                <a:pathLst>
                  <a:path w="52" h="48">
                    <a:moveTo>
                      <a:pt x="52" y="3"/>
                    </a:moveTo>
                    <a:lnTo>
                      <a:pt x="3" y="0"/>
                    </a:lnTo>
                    <a:lnTo>
                      <a:pt x="0" y="4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59" name="Freeform 133"/>
              <p:cNvSpPr/>
              <p:nvPr/>
            </p:nvSpPr>
            <p:spPr>
              <a:xfrm>
                <a:off x="4483" y="3629"/>
                <a:ext cx="23" cy="212"/>
              </a:xfrm>
              <a:custGeom>
                <a:avLst/>
                <a:gdLst>
                  <a:gd name="txL" fmla="*/ 0 w 251"/>
                  <a:gd name="txT" fmla="*/ 0 h 2335"/>
                  <a:gd name="txR" fmla="*/ 251 w 251"/>
                  <a:gd name="txB" fmla="*/ 2335 h 2335"/>
                </a:gdLst>
                <a:ahLst/>
                <a:cxnLst>
                  <a:cxn ang="0">
                    <a:pos x="23" y="1"/>
                  </a:cxn>
                  <a:cxn ang="0">
                    <a:pos x="19" y="0"/>
                  </a:cxn>
                  <a:cxn ang="0">
                    <a:pos x="14" y="0"/>
                  </a:cxn>
                  <a:cxn ang="0">
                    <a:pos x="0" y="211"/>
                  </a:cxn>
                  <a:cxn ang="0">
                    <a:pos x="4" y="212"/>
                  </a:cxn>
                  <a:cxn ang="0">
                    <a:pos x="9" y="212"/>
                  </a:cxn>
                  <a:cxn ang="0">
                    <a:pos x="23" y="1"/>
                  </a:cxn>
                </a:cxnLst>
                <a:rect l="txL" t="txT" r="txR" b="txB"/>
                <a:pathLst>
                  <a:path w="251" h="2335">
                    <a:moveTo>
                      <a:pt x="251" y="7"/>
                    </a:moveTo>
                    <a:lnTo>
                      <a:pt x="203" y="4"/>
                    </a:lnTo>
                    <a:lnTo>
                      <a:pt x="155" y="0"/>
                    </a:lnTo>
                    <a:lnTo>
                      <a:pt x="0" y="2329"/>
                    </a:lnTo>
                    <a:lnTo>
                      <a:pt x="48" y="2332"/>
                    </a:lnTo>
                    <a:lnTo>
                      <a:pt x="96" y="2335"/>
                    </a:lnTo>
                    <a:lnTo>
                      <a:pt x="251" y="7"/>
                    </a:lnTo>
                    <a:close/>
                  </a:path>
                </a:pathLst>
              </a:custGeom>
              <a:solidFill>
                <a:srgbClr val="000000">
                  <a:alpha val="100000"/>
                </a:srgbClr>
              </a:solidFill>
              <a:ln w="9525">
                <a:noFill/>
              </a:ln>
            </p:spPr>
            <p:txBody>
              <a:bodyPr/>
              <a:lstStyle/>
              <a:p>
                <a:endParaRPr lang="zh-CN" altLang="en-US"/>
              </a:p>
            </p:txBody>
          </p:sp>
          <p:sp>
            <p:nvSpPr>
              <p:cNvPr id="23660" name="Freeform 134"/>
              <p:cNvSpPr/>
              <p:nvPr/>
            </p:nvSpPr>
            <p:spPr>
              <a:xfrm>
                <a:off x="4483" y="3629"/>
                <a:ext cx="23" cy="212"/>
              </a:xfrm>
              <a:custGeom>
                <a:avLst/>
                <a:gdLst>
                  <a:gd name="txL" fmla="*/ 0 w 251"/>
                  <a:gd name="txT" fmla="*/ 0 h 2335"/>
                  <a:gd name="txR" fmla="*/ 251 w 251"/>
                  <a:gd name="txB" fmla="*/ 2335 h 2335"/>
                </a:gdLst>
                <a:ahLst/>
                <a:cxnLst>
                  <a:cxn ang="0">
                    <a:pos x="23" y="1"/>
                  </a:cxn>
                  <a:cxn ang="0">
                    <a:pos x="19" y="0"/>
                  </a:cxn>
                  <a:cxn ang="0">
                    <a:pos x="14" y="0"/>
                  </a:cxn>
                  <a:cxn ang="0">
                    <a:pos x="0" y="211"/>
                  </a:cxn>
                  <a:cxn ang="0">
                    <a:pos x="4" y="212"/>
                  </a:cxn>
                  <a:cxn ang="0">
                    <a:pos x="9" y="212"/>
                  </a:cxn>
                  <a:cxn ang="0">
                    <a:pos x="23" y="1"/>
                  </a:cxn>
                </a:cxnLst>
                <a:rect l="txL" t="txT" r="txR" b="txB"/>
                <a:pathLst>
                  <a:path w="251" h="2335">
                    <a:moveTo>
                      <a:pt x="251" y="7"/>
                    </a:moveTo>
                    <a:lnTo>
                      <a:pt x="203" y="4"/>
                    </a:lnTo>
                    <a:lnTo>
                      <a:pt x="155" y="0"/>
                    </a:lnTo>
                    <a:lnTo>
                      <a:pt x="0" y="2329"/>
                    </a:lnTo>
                    <a:lnTo>
                      <a:pt x="48" y="2332"/>
                    </a:lnTo>
                    <a:lnTo>
                      <a:pt x="96" y="2335"/>
                    </a:lnTo>
                    <a:lnTo>
                      <a:pt x="251" y="7"/>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61" name="Freeform 135"/>
              <p:cNvSpPr/>
              <p:nvPr/>
            </p:nvSpPr>
            <p:spPr>
              <a:xfrm>
                <a:off x="4482" y="3841"/>
                <a:ext cx="5" cy="4"/>
              </a:xfrm>
              <a:custGeom>
                <a:avLst/>
                <a:gdLst>
                  <a:gd name="txL" fmla="*/ 0 w 51"/>
                  <a:gd name="txT" fmla="*/ 0 h 51"/>
                  <a:gd name="txR" fmla="*/ 51 w 51"/>
                  <a:gd name="txB" fmla="*/ 51 h 51"/>
                </a:gdLst>
                <a:ahLst/>
                <a:cxnLst>
                  <a:cxn ang="0">
                    <a:pos x="5" y="0"/>
                  </a:cxn>
                  <a:cxn ang="0">
                    <a:pos x="0" y="0"/>
                  </a:cxn>
                  <a:cxn ang="0">
                    <a:pos x="0" y="4"/>
                  </a:cxn>
                  <a:cxn ang="0">
                    <a:pos x="5" y="4"/>
                  </a:cxn>
                  <a:cxn ang="0">
                    <a:pos x="5" y="0"/>
                  </a:cxn>
                </a:cxnLst>
                <a:rect l="txL" t="txT" r="txR" b="txB"/>
                <a:pathLst>
                  <a:path w="51" h="51">
                    <a:moveTo>
                      <a:pt x="51" y="3"/>
                    </a:moveTo>
                    <a:lnTo>
                      <a:pt x="3" y="0"/>
                    </a:lnTo>
                    <a:lnTo>
                      <a:pt x="0" y="48"/>
                    </a:lnTo>
                    <a:lnTo>
                      <a:pt x="48" y="51"/>
                    </a:lnTo>
                    <a:lnTo>
                      <a:pt x="51" y="3"/>
                    </a:lnTo>
                    <a:close/>
                  </a:path>
                </a:pathLst>
              </a:custGeom>
              <a:solidFill>
                <a:srgbClr val="000000">
                  <a:alpha val="100000"/>
                </a:srgbClr>
              </a:solidFill>
              <a:ln w="9525">
                <a:noFill/>
              </a:ln>
            </p:spPr>
            <p:txBody>
              <a:bodyPr/>
              <a:lstStyle/>
              <a:p>
                <a:endParaRPr lang="zh-CN" altLang="en-US"/>
              </a:p>
            </p:txBody>
          </p:sp>
          <p:sp>
            <p:nvSpPr>
              <p:cNvPr id="23662" name="Freeform 136"/>
              <p:cNvSpPr/>
              <p:nvPr/>
            </p:nvSpPr>
            <p:spPr>
              <a:xfrm>
                <a:off x="4482" y="3841"/>
                <a:ext cx="5" cy="4"/>
              </a:xfrm>
              <a:custGeom>
                <a:avLst/>
                <a:gdLst>
                  <a:gd name="txL" fmla="*/ 0 w 48"/>
                  <a:gd name="txT" fmla="*/ 0 h 51"/>
                  <a:gd name="txR" fmla="*/ 48 w 48"/>
                  <a:gd name="txB" fmla="*/ 51 h 51"/>
                </a:gdLst>
                <a:ahLst/>
                <a:cxnLst>
                  <a:cxn ang="0">
                    <a:pos x="0" y="0"/>
                  </a:cxn>
                  <a:cxn ang="0">
                    <a:pos x="0" y="4"/>
                  </a:cxn>
                  <a:cxn ang="0">
                    <a:pos x="5" y="4"/>
                  </a:cxn>
                </a:cxnLst>
                <a:rect l="txL" t="txT" r="txR" b="txB"/>
                <a:pathLst>
                  <a:path w="48" h="51">
                    <a:moveTo>
                      <a:pt x="3" y="0"/>
                    </a:moveTo>
                    <a:lnTo>
                      <a:pt x="0" y="48"/>
                    </a:lnTo>
                    <a:lnTo>
                      <a:pt x="48" y="5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63" name="Freeform 137"/>
              <p:cNvSpPr/>
              <p:nvPr/>
            </p:nvSpPr>
            <p:spPr>
              <a:xfrm>
                <a:off x="4487" y="3837"/>
                <a:ext cx="13" cy="9"/>
              </a:xfrm>
              <a:custGeom>
                <a:avLst/>
                <a:gdLst>
                  <a:gd name="txL" fmla="*/ 0 w 145"/>
                  <a:gd name="txT" fmla="*/ 0 h 105"/>
                  <a:gd name="txR" fmla="*/ 145 w 145"/>
                  <a:gd name="txB" fmla="*/ 105 h 105"/>
                </a:gdLst>
                <a:ahLst/>
                <a:cxnLst>
                  <a:cxn ang="0">
                    <a:pos x="1" y="0"/>
                  </a:cxn>
                  <a:cxn ang="0">
                    <a:pos x="0" y="4"/>
                  </a:cxn>
                  <a:cxn ang="0">
                    <a:pos x="0" y="8"/>
                  </a:cxn>
                  <a:cxn ang="0">
                    <a:pos x="12" y="9"/>
                  </a:cxn>
                  <a:cxn ang="0">
                    <a:pos x="13" y="5"/>
                  </a:cxn>
                  <a:cxn ang="0">
                    <a:pos x="13" y="1"/>
                  </a:cxn>
                  <a:cxn ang="0">
                    <a:pos x="1" y="0"/>
                  </a:cxn>
                </a:cxnLst>
                <a:rect l="txL" t="txT" r="txR" b="txB"/>
                <a:pathLst>
                  <a:path w="145" h="105">
                    <a:moveTo>
                      <a:pt x="6" y="0"/>
                    </a:moveTo>
                    <a:lnTo>
                      <a:pt x="3" y="48"/>
                    </a:lnTo>
                    <a:lnTo>
                      <a:pt x="0" y="96"/>
                    </a:lnTo>
                    <a:lnTo>
                      <a:pt x="139" y="105"/>
                    </a:lnTo>
                    <a:lnTo>
                      <a:pt x="142" y="57"/>
                    </a:lnTo>
                    <a:lnTo>
                      <a:pt x="145" y="9"/>
                    </a:lnTo>
                    <a:lnTo>
                      <a:pt x="6" y="0"/>
                    </a:lnTo>
                    <a:close/>
                  </a:path>
                </a:pathLst>
              </a:custGeom>
              <a:solidFill>
                <a:srgbClr val="000000">
                  <a:alpha val="100000"/>
                </a:srgbClr>
              </a:solidFill>
              <a:ln w="9525">
                <a:noFill/>
              </a:ln>
            </p:spPr>
            <p:txBody>
              <a:bodyPr/>
              <a:lstStyle/>
              <a:p>
                <a:endParaRPr lang="zh-CN" altLang="en-US"/>
              </a:p>
            </p:txBody>
          </p:sp>
          <p:sp>
            <p:nvSpPr>
              <p:cNvPr id="23664" name="Freeform 138"/>
              <p:cNvSpPr/>
              <p:nvPr/>
            </p:nvSpPr>
            <p:spPr>
              <a:xfrm>
                <a:off x="4487" y="3837"/>
                <a:ext cx="13" cy="9"/>
              </a:xfrm>
              <a:custGeom>
                <a:avLst/>
                <a:gdLst>
                  <a:gd name="txL" fmla="*/ 0 w 145"/>
                  <a:gd name="txT" fmla="*/ 0 h 105"/>
                  <a:gd name="txR" fmla="*/ 145 w 145"/>
                  <a:gd name="txB" fmla="*/ 105 h 105"/>
                </a:gdLst>
                <a:ahLst/>
                <a:cxnLst>
                  <a:cxn ang="0">
                    <a:pos x="1" y="0"/>
                  </a:cxn>
                  <a:cxn ang="0">
                    <a:pos x="0" y="4"/>
                  </a:cxn>
                  <a:cxn ang="0">
                    <a:pos x="0" y="8"/>
                  </a:cxn>
                  <a:cxn ang="0">
                    <a:pos x="12" y="9"/>
                  </a:cxn>
                  <a:cxn ang="0">
                    <a:pos x="13" y="5"/>
                  </a:cxn>
                  <a:cxn ang="0">
                    <a:pos x="13" y="1"/>
                  </a:cxn>
                  <a:cxn ang="0">
                    <a:pos x="1" y="0"/>
                  </a:cxn>
                </a:cxnLst>
                <a:rect l="txL" t="txT" r="txR" b="txB"/>
                <a:pathLst>
                  <a:path w="145" h="105">
                    <a:moveTo>
                      <a:pt x="6" y="0"/>
                    </a:moveTo>
                    <a:lnTo>
                      <a:pt x="3" y="48"/>
                    </a:lnTo>
                    <a:lnTo>
                      <a:pt x="0" y="96"/>
                    </a:lnTo>
                    <a:lnTo>
                      <a:pt x="139" y="105"/>
                    </a:lnTo>
                    <a:lnTo>
                      <a:pt x="142" y="57"/>
                    </a:lnTo>
                    <a:lnTo>
                      <a:pt x="145" y="9"/>
                    </a:lnTo>
                    <a:lnTo>
                      <a:pt x="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65" name="Freeform 139"/>
              <p:cNvSpPr/>
              <p:nvPr/>
            </p:nvSpPr>
            <p:spPr>
              <a:xfrm>
                <a:off x="4499" y="3842"/>
                <a:ext cx="5" cy="4"/>
              </a:xfrm>
              <a:custGeom>
                <a:avLst/>
                <a:gdLst>
                  <a:gd name="txL" fmla="*/ 0 w 51"/>
                  <a:gd name="txT" fmla="*/ 0 h 51"/>
                  <a:gd name="txR" fmla="*/ 51 w 51"/>
                  <a:gd name="txB" fmla="*/ 51 h 51"/>
                </a:gdLst>
                <a:ahLst/>
                <a:cxnLst>
                  <a:cxn ang="0">
                    <a:pos x="0" y="0"/>
                  </a:cxn>
                  <a:cxn ang="0">
                    <a:pos x="0" y="4"/>
                  </a:cxn>
                  <a:cxn ang="0">
                    <a:pos x="5" y="4"/>
                  </a:cxn>
                  <a:cxn ang="0">
                    <a:pos x="5" y="0"/>
                  </a:cxn>
                  <a:cxn ang="0">
                    <a:pos x="0" y="0"/>
                  </a:cxn>
                </a:cxnLst>
                <a:rect l="txL" t="txT" r="txR" b="txB"/>
                <a:pathLst>
                  <a:path w="51" h="51">
                    <a:moveTo>
                      <a:pt x="3" y="0"/>
                    </a:moveTo>
                    <a:lnTo>
                      <a:pt x="0" y="48"/>
                    </a:lnTo>
                    <a:lnTo>
                      <a:pt x="48" y="51"/>
                    </a:lnTo>
                    <a:lnTo>
                      <a:pt x="51" y="3"/>
                    </a:lnTo>
                    <a:lnTo>
                      <a:pt x="3" y="0"/>
                    </a:lnTo>
                    <a:close/>
                  </a:path>
                </a:pathLst>
              </a:custGeom>
              <a:solidFill>
                <a:srgbClr val="000000">
                  <a:alpha val="100000"/>
                </a:srgbClr>
              </a:solidFill>
              <a:ln w="9525">
                <a:noFill/>
              </a:ln>
            </p:spPr>
            <p:txBody>
              <a:bodyPr/>
              <a:lstStyle/>
              <a:p>
                <a:endParaRPr lang="zh-CN" altLang="en-US"/>
              </a:p>
            </p:txBody>
          </p:sp>
          <p:sp>
            <p:nvSpPr>
              <p:cNvPr id="23666" name="Freeform 140"/>
              <p:cNvSpPr/>
              <p:nvPr/>
            </p:nvSpPr>
            <p:spPr>
              <a:xfrm>
                <a:off x="4499" y="3842"/>
                <a:ext cx="5" cy="4"/>
              </a:xfrm>
              <a:custGeom>
                <a:avLst/>
                <a:gdLst>
                  <a:gd name="txL" fmla="*/ 0 w 51"/>
                  <a:gd name="txT" fmla="*/ 0 h 48"/>
                  <a:gd name="txR" fmla="*/ 51 w 51"/>
                  <a:gd name="txB" fmla="*/ 48 h 48"/>
                </a:gdLst>
                <a:ahLst/>
                <a:cxnLst>
                  <a:cxn ang="0">
                    <a:pos x="0" y="4"/>
                  </a:cxn>
                  <a:cxn ang="0">
                    <a:pos x="5" y="4"/>
                  </a:cxn>
                  <a:cxn ang="0">
                    <a:pos x="5" y="0"/>
                  </a:cxn>
                </a:cxnLst>
                <a:rect l="txL" t="txT" r="txR" b="txB"/>
                <a:pathLst>
                  <a:path w="51" h="48">
                    <a:moveTo>
                      <a:pt x="0" y="45"/>
                    </a:moveTo>
                    <a:lnTo>
                      <a:pt x="48" y="48"/>
                    </a:lnTo>
                    <a:lnTo>
                      <a:pt x="5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67" name="Freeform 141"/>
              <p:cNvSpPr/>
              <p:nvPr/>
            </p:nvSpPr>
            <p:spPr>
              <a:xfrm>
                <a:off x="4495" y="3630"/>
                <a:ext cx="23" cy="212"/>
              </a:xfrm>
              <a:custGeom>
                <a:avLst/>
                <a:gdLst>
                  <a:gd name="txL" fmla="*/ 0 w 251"/>
                  <a:gd name="txT" fmla="*/ 0 h 2334"/>
                  <a:gd name="txR" fmla="*/ 251 w 251"/>
                  <a:gd name="txB" fmla="*/ 2334 h 2334"/>
                </a:gdLst>
                <a:ahLst/>
                <a:cxnLst>
                  <a:cxn ang="0">
                    <a:pos x="0" y="211"/>
                  </a:cxn>
                  <a:cxn ang="0">
                    <a:pos x="4" y="212"/>
                  </a:cxn>
                  <a:cxn ang="0">
                    <a:pos x="9" y="212"/>
                  </a:cxn>
                  <a:cxn ang="0">
                    <a:pos x="23" y="1"/>
                  </a:cxn>
                  <a:cxn ang="0">
                    <a:pos x="19" y="0"/>
                  </a:cxn>
                  <a:cxn ang="0">
                    <a:pos x="14" y="0"/>
                  </a:cxn>
                  <a:cxn ang="0">
                    <a:pos x="0" y="211"/>
                  </a:cxn>
                </a:cxnLst>
                <a:rect l="txL" t="txT" r="txR" b="txB"/>
                <a:pathLst>
                  <a:path w="251" h="2334">
                    <a:moveTo>
                      <a:pt x="0" y="2328"/>
                    </a:moveTo>
                    <a:lnTo>
                      <a:pt x="48" y="2331"/>
                    </a:lnTo>
                    <a:lnTo>
                      <a:pt x="96" y="2334"/>
                    </a:lnTo>
                    <a:lnTo>
                      <a:pt x="251" y="7"/>
                    </a:lnTo>
                    <a:lnTo>
                      <a:pt x="203" y="3"/>
                    </a:lnTo>
                    <a:lnTo>
                      <a:pt x="155" y="0"/>
                    </a:lnTo>
                    <a:lnTo>
                      <a:pt x="0" y="2328"/>
                    </a:lnTo>
                    <a:close/>
                  </a:path>
                </a:pathLst>
              </a:custGeom>
              <a:solidFill>
                <a:srgbClr val="000000">
                  <a:alpha val="100000"/>
                </a:srgbClr>
              </a:solidFill>
              <a:ln w="9525">
                <a:noFill/>
              </a:ln>
            </p:spPr>
            <p:txBody>
              <a:bodyPr/>
              <a:lstStyle/>
              <a:p>
                <a:endParaRPr lang="zh-CN" altLang="en-US"/>
              </a:p>
            </p:txBody>
          </p:sp>
          <p:sp>
            <p:nvSpPr>
              <p:cNvPr id="23668" name="Freeform 142"/>
              <p:cNvSpPr/>
              <p:nvPr/>
            </p:nvSpPr>
            <p:spPr>
              <a:xfrm>
                <a:off x="4495" y="3630"/>
                <a:ext cx="23" cy="212"/>
              </a:xfrm>
              <a:custGeom>
                <a:avLst/>
                <a:gdLst>
                  <a:gd name="txL" fmla="*/ 0 w 251"/>
                  <a:gd name="txT" fmla="*/ 0 h 2334"/>
                  <a:gd name="txR" fmla="*/ 251 w 251"/>
                  <a:gd name="txB" fmla="*/ 2334 h 2334"/>
                </a:gdLst>
                <a:ahLst/>
                <a:cxnLst>
                  <a:cxn ang="0">
                    <a:pos x="0" y="211"/>
                  </a:cxn>
                  <a:cxn ang="0">
                    <a:pos x="4" y="212"/>
                  </a:cxn>
                  <a:cxn ang="0">
                    <a:pos x="9" y="212"/>
                  </a:cxn>
                  <a:cxn ang="0">
                    <a:pos x="23" y="1"/>
                  </a:cxn>
                  <a:cxn ang="0">
                    <a:pos x="19" y="0"/>
                  </a:cxn>
                  <a:cxn ang="0">
                    <a:pos x="14" y="0"/>
                  </a:cxn>
                  <a:cxn ang="0">
                    <a:pos x="0" y="211"/>
                  </a:cxn>
                </a:cxnLst>
                <a:rect l="txL" t="txT" r="txR" b="txB"/>
                <a:pathLst>
                  <a:path w="251" h="2334">
                    <a:moveTo>
                      <a:pt x="0" y="2328"/>
                    </a:moveTo>
                    <a:lnTo>
                      <a:pt x="48" y="2331"/>
                    </a:lnTo>
                    <a:lnTo>
                      <a:pt x="96" y="2334"/>
                    </a:lnTo>
                    <a:lnTo>
                      <a:pt x="251" y="7"/>
                    </a:lnTo>
                    <a:lnTo>
                      <a:pt x="203" y="3"/>
                    </a:lnTo>
                    <a:lnTo>
                      <a:pt x="155" y="0"/>
                    </a:lnTo>
                    <a:lnTo>
                      <a:pt x="0" y="232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69" name="Freeform 143"/>
              <p:cNvSpPr/>
              <p:nvPr/>
            </p:nvSpPr>
            <p:spPr>
              <a:xfrm>
                <a:off x="4514" y="3626"/>
                <a:ext cx="4" cy="5"/>
              </a:xfrm>
              <a:custGeom>
                <a:avLst/>
                <a:gdLst>
                  <a:gd name="txL" fmla="*/ 0 w 51"/>
                  <a:gd name="txT" fmla="*/ 0 h 52"/>
                  <a:gd name="txR" fmla="*/ 51 w 51"/>
                  <a:gd name="txB" fmla="*/ 52 h 52"/>
                </a:gdLst>
                <a:ahLst/>
                <a:cxnLst>
                  <a:cxn ang="0">
                    <a:pos x="0" y="5"/>
                  </a:cxn>
                  <a:cxn ang="0">
                    <a:pos x="4" y="5"/>
                  </a:cxn>
                  <a:cxn ang="0">
                    <a:pos x="4" y="0"/>
                  </a:cxn>
                  <a:cxn ang="0">
                    <a:pos x="0" y="0"/>
                  </a:cxn>
                  <a:cxn ang="0">
                    <a:pos x="0" y="5"/>
                  </a:cxn>
                </a:cxnLst>
                <a:rect l="txL" t="txT" r="txR" b="txB"/>
                <a:pathLst>
                  <a:path w="51" h="52">
                    <a:moveTo>
                      <a:pt x="0" y="48"/>
                    </a:moveTo>
                    <a:lnTo>
                      <a:pt x="48" y="52"/>
                    </a:lnTo>
                    <a:lnTo>
                      <a:pt x="51" y="4"/>
                    </a:lnTo>
                    <a:lnTo>
                      <a:pt x="3" y="0"/>
                    </a:lnTo>
                    <a:lnTo>
                      <a:pt x="0" y="48"/>
                    </a:lnTo>
                    <a:close/>
                  </a:path>
                </a:pathLst>
              </a:custGeom>
              <a:solidFill>
                <a:srgbClr val="000000">
                  <a:alpha val="100000"/>
                </a:srgbClr>
              </a:solidFill>
              <a:ln w="9525">
                <a:noFill/>
              </a:ln>
            </p:spPr>
            <p:txBody>
              <a:bodyPr/>
              <a:lstStyle/>
              <a:p>
                <a:endParaRPr lang="zh-CN" altLang="en-US"/>
              </a:p>
            </p:txBody>
          </p:sp>
          <p:sp>
            <p:nvSpPr>
              <p:cNvPr id="23670" name="Freeform 144"/>
              <p:cNvSpPr/>
              <p:nvPr/>
            </p:nvSpPr>
            <p:spPr>
              <a:xfrm>
                <a:off x="4514" y="3626"/>
                <a:ext cx="4" cy="5"/>
              </a:xfrm>
              <a:custGeom>
                <a:avLst/>
                <a:gdLst>
                  <a:gd name="txL" fmla="*/ 0 w 48"/>
                  <a:gd name="txT" fmla="*/ 0 h 52"/>
                  <a:gd name="txR" fmla="*/ 48 w 48"/>
                  <a:gd name="txB" fmla="*/ 52 h 52"/>
                </a:gdLst>
                <a:ahLst/>
                <a:cxnLst>
                  <a:cxn ang="0">
                    <a:pos x="4" y="5"/>
                  </a:cxn>
                  <a:cxn ang="0">
                    <a:pos x="4" y="0"/>
                  </a:cxn>
                  <a:cxn ang="0">
                    <a:pos x="0" y="0"/>
                  </a:cxn>
                </a:cxnLst>
                <a:rect l="txL" t="txT" r="txR" b="txB"/>
                <a:pathLst>
                  <a:path w="48" h="52">
                    <a:moveTo>
                      <a:pt x="45" y="52"/>
                    </a:moveTo>
                    <a:lnTo>
                      <a:pt x="48" y="4"/>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71" name="Freeform 145"/>
              <p:cNvSpPr/>
              <p:nvPr/>
            </p:nvSpPr>
            <p:spPr>
              <a:xfrm>
                <a:off x="4197" y="3835"/>
                <a:ext cx="296" cy="13"/>
              </a:xfrm>
              <a:custGeom>
                <a:avLst/>
                <a:gdLst>
                  <a:gd name="txL" fmla="*/ 0 w 3260"/>
                  <a:gd name="txT" fmla="*/ 0 h 140"/>
                  <a:gd name="txR" fmla="*/ 3260 w 3260"/>
                  <a:gd name="txB" fmla="*/ 140 h 140"/>
                </a:gdLst>
                <a:ahLst/>
                <a:cxnLst>
                  <a:cxn ang="0">
                    <a:pos x="0" y="0"/>
                  </a:cxn>
                  <a:cxn ang="0">
                    <a:pos x="0" y="13"/>
                  </a:cxn>
                  <a:cxn ang="0">
                    <a:pos x="296" y="0"/>
                  </a:cxn>
                  <a:cxn ang="0">
                    <a:pos x="0" y="0"/>
                  </a:cxn>
                </a:cxnLst>
                <a:rect l="txL" t="txT" r="txR" b="txB"/>
                <a:pathLst>
                  <a:path w="3260" h="140">
                    <a:moveTo>
                      <a:pt x="0" y="0"/>
                    </a:moveTo>
                    <a:lnTo>
                      <a:pt x="0" y="140"/>
                    </a:lnTo>
                    <a:lnTo>
                      <a:pt x="3260" y="0"/>
                    </a:lnTo>
                    <a:lnTo>
                      <a:pt x="0" y="0"/>
                    </a:lnTo>
                    <a:close/>
                  </a:path>
                </a:pathLst>
              </a:custGeom>
              <a:solidFill>
                <a:srgbClr val="000000">
                  <a:alpha val="100000"/>
                </a:srgbClr>
              </a:solidFill>
              <a:ln w="9525">
                <a:noFill/>
              </a:ln>
            </p:spPr>
            <p:txBody>
              <a:bodyPr/>
              <a:lstStyle/>
              <a:p>
                <a:endParaRPr lang="zh-CN" altLang="en-US"/>
              </a:p>
            </p:txBody>
          </p:sp>
          <p:sp>
            <p:nvSpPr>
              <p:cNvPr id="23672" name="Freeform 146"/>
              <p:cNvSpPr/>
              <p:nvPr/>
            </p:nvSpPr>
            <p:spPr>
              <a:xfrm>
                <a:off x="4197" y="3835"/>
                <a:ext cx="296" cy="13"/>
              </a:xfrm>
              <a:custGeom>
                <a:avLst/>
                <a:gdLst>
                  <a:gd name="txL" fmla="*/ 0 w 3260"/>
                  <a:gd name="txT" fmla="*/ 0 h 140"/>
                  <a:gd name="txR" fmla="*/ 3260 w 3260"/>
                  <a:gd name="txB" fmla="*/ 140 h 140"/>
                </a:gdLst>
                <a:ahLst/>
                <a:cxnLst>
                  <a:cxn ang="0">
                    <a:pos x="0" y="13"/>
                  </a:cxn>
                  <a:cxn ang="0">
                    <a:pos x="296" y="0"/>
                  </a:cxn>
                  <a:cxn ang="0">
                    <a:pos x="296" y="13"/>
                  </a:cxn>
                  <a:cxn ang="0">
                    <a:pos x="0" y="13"/>
                  </a:cxn>
                </a:cxnLst>
                <a:rect l="txL" t="txT" r="txR" b="txB"/>
                <a:pathLst>
                  <a:path w="3260" h="140">
                    <a:moveTo>
                      <a:pt x="0" y="140"/>
                    </a:moveTo>
                    <a:lnTo>
                      <a:pt x="3260" y="0"/>
                    </a:lnTo>
                    <a:lnTo>
                      <a:pt x="3260" y="140"/>
                    </a:lnTo>
                    <a:lnTo>
                      <a:pt x="0" y="140"/>
                    </a:lnTo>
                    <a:close/>
                  </a:path>
                </a:pathLst>
              </a:custGeom>
              <a:solidFill>
                <a:srgbClr val="000000">
                  <a:alpha val="100000"/>
                </a:srgbClr>
              </a:solidFill>
              <a:ln w="9525">
                <a:noFill/>
              </a:ln>
            </p:spPr>
            <p:txBody>
              <a:bodyPr/>
              <a:lstStyle/>
              <a:p>
                <a:endParaRPr lang="zh-CN" altLang="en-US"/>
              </a:p>
            </p:txBody>
          </p:sp>
          <p:sp>
            <p:nvSpPr>
              <p:cNvPr id="23673" name="Freeform 147"/>
              <p:cNvSpPr/>
              <p:nvPr/>
            </p:nvSpPr>
            <p:spPr>
              <a:xfrm>
                <a:off x="4193" y="3835"/>
                <a:ext cx="8" cy="13"/>
              </a:xfrm>
              <a:custGeom>
                <a:avLst/>
                <a:gdLst>
                  <a:gd name="txL" fmla="*/ 0 w 96"/>
                  <a:gd name="txT" fmla="*/ 0 h 140"/>
                  <a:gd name="txR" fmla="*/ 96 w 96"/>
                  <a:gd name="txB" fmla="*/ 140 h 140"/>
                </a:gdLst>
                <a:ahLst/>
                <a:cxnLst>
                  <a:cxn ang="0">
                    <a:pos x="8" y="0"/>
                  </a:cxn>
                  <a:cxn ang="0">
                    <a:pos x="4" y="0"/>
                  </a:cxn>
                  <a:cxn ang="0">
                    <a:pos x="0" y="0"/>
                  </a:cxn>
                  <a:cxn ang="0">
                    <a:pos x="0" y="13"/>
                  </a:cxn>
                  <a:cxn ang="0">
                    <a:pos x="4" y="13"/>
                  </a:cxn>
                  <a:cxn ang="0">
                    <a:pos x="8" y="13"/>
                  </a:cxn>
                  <a:cxn ang="0">
                    <a:pos x="8" y="0"/>
                  </a:cxn>
                </a:cxnLst>
                <a:rect l="txL" t="txT" r="txR" b="txB"/>
                <a:pathLst>
                  <a:path w="96" h="140">
                    <a:moveTo>
                      <a:pt x="96" y="0"/>
                    </a:moveTo>
                    <a:lnTo>
                      <a:pt x="48" y="0"/>
                    </a:lnTo>
                    <a:lnTo>
                      <a:pt x="0" y="0"/>
                    </a:lnTo>
                    <a:lnTo>
                      <a:pt x="0" y="140"/>
                    </a:lnTo>
                    <a:lnTo>
                      <a:pt x="48" y="140"/>
                    </a:lnTo>
                    <a:lnTo>
                      <a:pt x="96" y="140"/>
                    </a:lnTo>
                    <a:lnTo>
                      <a:pt x="96" y="0"/>
                    </a:lnTo>
                    <a:close/>
                  </a:path>
                </a:pathLst>
              </a:custGeom>
              <a:solidFill>
                <a:srgbClr val="000000">
                  <a:alpha val="100000"/>
                </a:srgbClr>
              </a:solidFill>
              <a:ln w="9525">
                <a:noFill/>
              </a:ln>
            </p:spPr>
            <p:txBody>
              <a:bodyPr/>
              <a:lstStyle/>
              <a:p>
                <a:endParaRPr lang="zh-CN" altLang="en-US"/>
              </a:p>
            </p:txBody>
          </p:sp>
          <p:sp>
            <p:nvSpPr>
              <p:cNvPr id="23674" name="Freeform 148"/>
              <p:cNvSpPr/>
              <p:nvPr/>
            </p:nvSpPr>
            <p:spPr>
              <a:xfrm>
                <a:off x="4193" y="3835"/>
                <a:ext cx="8" cy="13"/>
              </a:xfrm>
              <a:custGeom>
                <a:avLst/>
                <a:gdLst>
                  <a:gd name="txL" fmla="*/ 0 w 96"/>
                  <a:gd name="txT" fmla="*/ 0 h 140"/>
                  <a:gd name="txR" fmla="*/ 96 w 96"/>
                  <a:gd name="txB" fmla="*/ 140 h 140"/>
                </a:gdLst>
                <a:ahLst/>
                <a:cxnLst>
                  <a:cxn ang="0">
                    <a:pos x="8" y="0"/>
                  </a:cxn>
                  <a:cxn ang="0">
                    <a:pos x="4" y="0"/>
                  </a:cxn>
                  <a:cxn ang="0">
                    <a:pos x="0" y="0"/>
                  </a:cxn>
                  <a:cxn ang="0">
                    <a:pos x="0" y="13"/>
                  </a:cxn>
                  <a:cxn ang="0">
                    <a:pos x="4" y="13"/>
                  </a:cxn>
                  <a:cxn ang="0">
                    <a:pos x="8" y="13"/>
                  </a:cxn>
                  <a:cxn ang="0">
                    <a:pos x="8" y="0"/>
                  </a:cxn>
                </a:cxnLst>
                <a:rect l="txL" t="txT" r="txR" b="txB"/>
                <a:pathLst>
                  <a:path w="96" h="140">
                    <a:moveTo>
                      <a:pt x="96" y="0"/>
                    </a:moveTo>
                    <a:lnTo>
                      <a:pt x="48" y="0"/>
                    </a:lnTo>
                    <a:lnTo>
                      <a:pt x="0" y="0"/>
                    </a:lnTo>
                    <a:lnTo>
                      <a:pt x="0" y="140"/>
                    </a:lnTo>
                    <a:lnTo>
                      <a:pt x="48" y="140"/>
                    </a:lnTo>
                    <a:lnTo>
                      <a:pt x="96" y="140"/>
                    </a:lnTo>
                    <a:lnTo>
                      <a:pt x="9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75" name="Freeform 149"/>
              <p:cNvSpPr/>
              <p:nvPr/>
            </p:nvSpPr>
            <p:spPr>
              <a:xfrm>
                <a:off x="4193" y="3848"/>
                <a:ext cx="4" cy="4"/>
              </a:xfrm>
              <a:custGeom>
                <a:avLst/>
                <a:gdLst>
                  <a:gd name="txL" fmla="*/ 0 w 48"/>
                  <a:gd name="txT" fmla="*/ 0 h 48"/>
                  <a:gd name="txR" fmla="*/ 48 w 48"/>
                  <a:gd name="txB" fmla="*/ 48 h 48"/>
                </a:gdLst>
                <a:ahLst/>
                <a:cxnLst>
                  <a:cxn ang="0">
                    <a:pos x="0" y="0"/>
                  </a:cxn>
                  <a:cxn ang="0">
                    <a:pos x="0" y="4"/>
                  </a:cxn>
                  <a:cxn ang="0">
                    <a:pos x="4" y="4"/>
                  </a:cxn>
                </a:cxnLst>
                <a:rect l="txL" t="txT" r="txR" b="txB"/>
                <a:pathLst>
                  <a:path w="48" h="48">
                    <a:moveTo>
                      <a:pt x="0" y="0"/>
                    </a:moveTo>
                    <a:lnTo>
                      <a:pt x="0" y="48"/>
                    </a:lnTo>
                    <a:lnTo>
                      <a:pt x="48" y="4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76" name="Freeform 150"/>
              <p:cNvSpPr/>
              <p:nvPr/>
            </p:nvSpPr>
            <p:spPr>
              <a:xfrm>
                <a:off x="4197" y="3843"/>
                <a:ext cx="296" cy="9"/>
              </a:xfrm>
              <a:custGeom>
                <a:avLst/>
                <a:gdLst>
                  <a:gd name="txL" fmla="*/ 0 w 3260"/>
                  <a:gd name="txT" fmla="*/ 0 h 96"/>
                  <a:gd name="txR" fmla="*/ 3260 w 3260"/>
                  <a:gd name="txB" fmla="*/ 96 h 96"/>
                </a:gdLst>
                <a:ahLst/>
                <a:cxnLst>
                  <a:cxn ang="0">
                    <a:pos x="0" y="0"/>
                  </a:cxn>
                  <a:cxn ang="0">
                    <a:pos x="0" y="5"/>
                  </a:cxn>
                  <a:cxn ang="0">
                    <a:pos x="0" y="9"/>
                  </a:cxn>
                  <a:cxn ang="0">
                    <a:pos x="296" y="9"/>
                  </a:cxn>
                  <a:cxn ang="0">
                    <a:pos x="296" y="5"/>
                  </a:cxn>
                  <a:cxn ang="0">
                    <a:pos x="296" y="0"/>
                  </a:cxn>
                  <a:cxn ang="0">
                    <a:pos x="0" y="0"/>
                  </a:cxn>
                </a:cxnLst>
                <a:rect l="txL" t="txT" r="txR" b="txB"/>
                <a:pathLst>
                  <a:path w="3260" h="96">
                    <a:moveTo>
                      <a:pt x="0" y="0"/>
                    </a:moveTo>
                    <a:lnTo>
                      <a:pt x="0" y="48"/>
                    </a:lnTo>
                    <a:lnTo>
                      <a:pt x="0" y="96"/>
                    </a:lnTo>
                    <a:lnTo>
                      <a:pt x="3260" y="96"/>
                    </a:lnTo>
                    <a:lnTo>
                      <a:pt x="3260" y="48"/>
                    </a:lnTo>
                    <a:lnTo>
                      <a:pt x="3260" y="0"/>
                    </a:lnTo>
                    <a:lnTo>
                      <a:pt x="0" y="0"/>
                    </a:lnTo>
                    <a:close/>
                  </a:path>
                </a:pathLst>
              </a:custGeom>
              <a:solidFill>
                <a:srgbClr val="000000">
                  <a:alpha val="100000"/>
                </a:srgbClr>
              </a:solidFill>
              <a:ln w="9525">
                <a:noFill/>
              </a:ln>
            </p:spPr>
            <p:txBody>
              <a:bodyPr/>
              <a:lstStyle/>
              <a:p>
                <a:endParaRPr lang="zh-CN" altLang="en-US"/>
              </a:p>
            </p:txBody>
          </p:sp>
          <p:sp>
            <p:nvSpPr>
              <p:cNvPr id="23677" name="Freeform 151"/>
              <p:cNvSpPr/>
              <p:nvPr/>
            </p:nvSpPr>
            <p:spPr>
              <a:xfrm>
                <a:off x="4197" y="3843"/>
                <a:ext cx="296" cy="9"/>
              </a:xfrm>
              <a:custGeom>
                <a:avLst/>
                <a:gdLst>
                  <a:gd name="txL" fmla="*/ 0 w 3260"/>
                  <a:gd name="txT" fmla="*/ 0 h 96"/>
                  <a:gd name="txR" fmla="*/ 3260 w 3260"/>
                  <a:gd name="txB" fmla="*/ 96 h 96"/>
                </a:gdLst>
                <a:ahLst/>
                <a:cxnLst>
                  <a:cxn ang="0">
                    <a:pos x="0" y="0"/>
                  </a:cxn>
                  <a:cxn ang="0">
                    <a:pos x="0" y="5"/>
                  </a:cxn>
                  <a:cxn ang="0">
                    <a:pos x="0" y="9"/>
                  </a:cxn>
                  <a:cxn ang="0">
                    <a:pos x="296" y="9"/>
                  </a:cxn>
                  <a:cxn ang="0">
                    <a:pos x="296" y="5"/>
                  </a:cxn>
                  <a:cxn ang="0">
                    <a:pos x="296" y="0"/>
                  </a:cxn>
                  <a:cxn ang="0">
                    <a:pos x="0" y="0"/>
                  </a:cxn>
                </a:cxnLst>
                <a:rect l="txL" t="txT" r="txR" b="txB"/>
                <a:pathLst>
                  <a:path w="3260" h="96">
                    <a:moveTo>
                      <a:pt x="0" y="0"/>
                    </a:moveTo>
                    <a:lnTo>
                      <a:pt x="0" y="48"/>
                    </a:lnTo>
                    <a:lnTo>
                      <a:pt x="0" y="96"/>
                    </a:lnTo>
                    <a:lnTo>
                      <a:pt x="3260" y="96"/>
                    </a:lnTo>
                    <a:lnTo>
                      <a:pt x="3260" y="48"/>
                    </a:lnTo>
                    <a:lnTo>
                      <a:pt x="3260"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78" name="Freeform 152"/>
              <p:cNvSpPr/>
              <p:nvPr/>
            </p:nvSpPr>
            <p:spPr>
              <a:xfrm>
                <a:off x="4493" y="3848"/>
                <a:ext cx="5" cy="4"/>
              </a:xfrm>
              <a:custGeom>
                <a:avLst/>
                <a:gdLst>
                  <a:gd name="txL" fmla="*/ 0 w 48"/>
                  <a:gd name="txT" fmla="*/ 0 h 48"/>
                  <a:gd name="txR" fmla="*/ 48 w 48"/>
                  <a:gd name="txB" fmla="*/ 48 h 48"/>
                </a:gdLst>
                <a:ahLst/>
                <a:cxnLst>
                  <a:cxn ang="0">
                    <a:pos x="0" y="4"/>
                  </a:cxn>
                  <a:cxn ang="0">
                    <a:pos x="5" y="4"/>
                  </a:cxn>
                  <a:cxn ang="0">
                    <a:pos x="5" y="0"/>
                  </a:cxn>
                </a:cxnLst>
                <a:rect l="txL" t="txT" r="txR" b="txB"/>
                <a:pathLst>
                  <a:path w="48" h="48">
                    <a:moveTo>
                      <a:pt x="0" y="48"/>
                    </a:moveTo>
                    <a:lnTo>
                      <a:pt x="48" y="48"/>
                    </a:lnTo>
                    <a:lnTo>
                      <a:pt x="48"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79" name="Freeform 153"/>
              <p:cNvSpPr/>
              <p:nvPr/>
            </p:nvSpPr>
            <p:spPr>
              <a:xfrm>
                <a:off x="4489" y="3835"/>
                <a:ext cx="9" cy="13"/>
              </a:xfrm>
              <a:custGeom>
                <a:avLst/>
                <a:gdLst>
                  <a:gd name="txL" fmla="*/ 0 w 96"/>
                  <a:gd name="txT" fmla="*/ 0 h 140"/>
                  <a:gd name="txR" fmla="*/ 96 w 96"/>
                  <a:gd name="txB" fmla="*/ 140 h 140"/>
                </a:gdLst>
                <a:ahLst/>
                <a:cxnLst>
                  <a:cxn ang="0">
                    <a:pos x="0" y="13"/>
                  </a:cxn>
                  <a:cxn ang="0">
                    <a:pos x="5" y="13"/>
                  </a:cxn>
                  <a:cxn ang="0">
                    <a:pos x="9" y="13"/>
                  </a:cxn>
                  <a:cxn ang="0">
                    <a:pos x="9" y="0"/>
                  </a:cxn>
                  <a:cxn ang="0">
                    <a:pos x="5" y="0"/>
                  </a:cxn>
                  <a:cxn ang="0">
                    <a:pos x="0" y="0"/>
                  </a:cxn>
                  <a:cxn ang="0">
                    <a:pos x="0" y="13"/>
                  </a:cxn>
                </a:cxnLst>
                <a:rect l="txL" t="txT" r="txR" b="txB"/>
                <a:pathLst>
                  <a:path w="96" h="140">
                    <a:moveTo>
                      <a:pt x="0" y="140"/>
                    </a:moveTo>
                    <a:lnTo>
                      <a:pt x="48" y="140"/>
                    </a:lnTo>
                    <a:lnTo>
                      <a:pt x="96" y="140"/>
                    </a:lnTo>
                    <a:lnTo>
                      <a:pt x="96" y="0"/>
                    </a:lnTo>
                    <a:lnTo>
                      <a:pt x="48" y="0"/>
                    </a:lnTo>
                    <a:lnTo>
                      <a:pt x="0" y="0"/>
                    </a:lnTo>
                    <a:lnTo>
                      <a:pt x="0" y="140"/>
                    </a:lnTo>
                    <a:close/>
                  </a:path>
                </a:pathLst>
              </a:custGeom>
              <a:solidFill>
                <a:srgbClr val="000000">
                  <a:alpha val="100000"/>
                </a:srgbClr>
              </a:solidFill>
              <a:ln w="9525">
                <a:noFill/>
              </a:ln>
            </p:spPr>
            <p:txBody>
              <a:bodyPr/>
              <a:lstStyle/>
              <a:p>
                <a:endParaRPr lang="zh-CN" altLang="en-US"/>
              </a:p>
            </p:txBody>
          </p:sp>
          <p:sp>
            <p:nvSpPr>
              <p:cNvPr id="23680" name="Freeform 154"/>
              <p:cNvSpPr/>
              <p:nvPr/>
            </p:nvSpPr>
            <p:spPr>
              <a:xfrm>
                <a:off x="4489" y="3835"/>
                <a:ext cx="9" cy="13"/>
              </a:xfrm>
              <a:custGeom>
                <a:avLst/>
                <a:gdLst>
                  <a:gd name="txL" fmla="*/ 0 w 96"/>
                  <a:gd name="txT" fmla="*/ 0 h 140"/>
                  <a:gd name="txR" fmla="*/ 96 w 96"/>
                  <a:gd name="txB" fmla="*/ 140 h 140"/>
                </a:gdLst>
                <a:ahLst/>
                <a:cxnLst>
                  <a:cxn ang="0">
                    <a:pos x="0" y="13"/>
                  </a:cxn>
                  <a:cxn ang="0">
                    <a:pos x="5" y="13"/>
                  </a:cxn>
                  <a:cxn ang="0">
                    <a:pos x="9" y="13"/>
                  </a:cxn>
                  <a:cxn ang="0">
                    <a:pos x="9" y="0"/>
                  </a:cxn>
                  <a:cxn ang="0">
                    <a:pos x="5" y="0"/>
                  </a:cxn>
                  <a:cxn ang="0">
                    <a:pos x="0" y="0"/>
                  </a:cxn>
                  <a:cxn ang="0">
                    <a:pos x="0" y="13"/>
                  </a:cxn>
                </a:cxnLst>
                <a:rect l="txL" t="txT" r="txR" b="txB"/>
                <a:pathLst>
                  <a:path w="96" h="140">
                    <a:moveTo>
                      <a:pt x="0" y="140"/>
                    </a:moveTo>
                    <a:lnTo>
                      <a:pt x="48" y="140"/>
                    </a:lnTo>
                    <a:lnTo>
                      <a:pt x="96" y="140"/>
                    </a:lnTo>
                    <a:lnTo>
                      <a:pt x="96" y="0"/>
                    </a:lnTo>
                    <a:lnTo>
                      <a:pt x="48" y="0"/>
                    </a:lnTo>
                    <a:lnTo>
                      <a:pt x="0" y="0"/>
                    </a:lnTo>
                    <a:lnTo>
                      <a:pt x="0"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81" name="Rectangle 155"/>
              <p:cNvSpPr/>
              <p:nvPr/>
            </p:nvSpPr>
            <p:spPr>
              <a:xfrm>
                <a:off x="4493" y="3831"/>
                <a:ext cx="5" cy="4"/>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23682" name="Freeform 156"/>
              <p:cNvSpPr/>
              <p:nvPr/>
            </p:nvSpPr>
            <p:spPr>
              <a:xfrm>
                <a:off x="4493" y="3831"/>
                <a:ext cx="5" cy="4"/>
              </a:xfrm>
              <a:custGeom>
                <a:avLst/>
                <a:gdLst>
                  <a:gd name="txL" fmla="*/ 0 w 48"/>
                  <a:gd name="txT" fmla="*/ 0 h 48"/>
                  <a:gd name="txR" fmla="*/ 48 w 48"/>
                  <a:gd name="txB" fmla="*/ 48 h 48"/>
                </a:gdLst>
                <a:ahLst/>
                <a:cxnLst>
                  <a:cxn ang="0">
                    <a:pos x="5" y="4"/>
                  </a:cxn>
                  <a:cxn ang="0">
                    <a:pos x="5" y="0"/>
                  </a:cxn>
                  <a:cxn ang="0">
                    <a:pos x="0" y="0"/>
                  </a:cxn>
                </a:cxnLst>
                <a:rect l="txL" t="txT" r="txR" b="txB"/>
                <a:pathLst>
                  <a:path w="48" h="48">
                    <a:moveTo>
                      <a:pt x="48" y="48"/>
                    </a:moveTo>
                    <a:lnTo>
                      <a:pt x="48"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83" name="Freeform 157"/>
              <p:cNvSpPr/>
              <p:nvPr/>
            </p:nvSpPr>
            <p:spPr>
              <a:xfrm>
                <a:off x="4197" y="3831"/>
                <a:ext cx="296" cy="8"/>
              </a:xfrm>
              <a:custGeom>
                <a:avLst/>
                <a:gdLst>
                  <a:gd name="txL" fmla="*/ 0 w 3260"/>
                  <a:gd name="txT" fmla="*/ 0 h 97"/>
                  <a:gd name="txR" fmla="*/ 3260 w 3260"/>
                  <a:gd name="txB" fmla="*/ 97 h 97"/>
                </a:gdLst>
                <a:ahLst/>
                <a:cxnLst>
                  <a:cxn ang="0">
                    <a:pos x="296" y="8"/>
                  </a:cxn>
                  <a:cxn ang="0">
                    <a:pos x="296" y="4"/>
                  </a:cxn>
                  <a:cxn ang="0">
                    <a:pos x="296" y="0"/>
                  </a:cxn>
                  <a:cxn ang="0">
                    <a:pos x="0" y="0"/>
                  </a:cxn>
                  <a:cxn ang="0">
                    <a:pos x="0" y="4"/>
                  </a:cxn>
                  <a:cxn ang="0">
                    <a:pos x="0" y="8"/>
                  </a:cxn>
                  <a:cxn ang="0">
                    <a:pos x="296" y="8"/>
                  </a:cxn>
                </a:cxnLst>
                <a:rect l="txL" t="txT" r="txR" b="txB"/>
                <a:pathLst>
                  <a:path w="3260" h="97">
                    <a:moveTo>
                      <a:pt x="3260" y="97"/>
                    </a:moveTo>
                    <a:lnTo>
                      <a:pt x="3260" y="48"/>
                    </a:lnTo>
                    <a:lnTo>
                      <a:pt x="3260" y="0"/>
                    </a:lnTo>
                    <a:lnTo>
                      <a:pt x="0" y="0"/>
                    </a:lnTo>
                    <a:lnTo>
                      <a:pt x="0" y="48"/>
                    </a:lnTo>
                    <a:lnTo>
                      <a:pt x="0" y="97"/>
                    </a:lnTo>
                    <a:lnTo>
                      <a:pt x="3260" y="97"/>
                    </a:lnTo>
                    <a:close/>
                  </a:path>
                </a:pathLst>
              </a:custGeom>
              <a:solidFill>
                <a:srgbClr val="000000">
                  <a:alpha val="100000"/>
                </a:srgbClr>
              </a:solidFill>
              <a:ln w="9525">
                <a:noFill/>
              </a:ln>
            </p:spPr>
            <p:txBody>
              <a:bodyPr/>
              <a:lstStyle/>
              <a:p>
                <a:endParaRPr lang="zh-CN" altLang="en-US"/>
              </a:p>
            </p:txBody>
          </p:sp>
          <p:sp>
            <p:nvSpPr>
              <p:cNvPr id="23684" name="Freeform 158"/>
              <p:cNvSpPr/>
              <p:nvPr/>
            </p:nvSpPr>
            <p:spPr>
              <a:xfrm>
                <a:off x="4197" y="3831"/>
                <a:ext cx="296" cy="8"/>
              </a:xfrm>
              <a:custGeom>
                <a:avLst/>
                <a:gdLst>
                  <a:gd name="txL" fmla="*/ 0 w 3260"/>
                  <a:gd name="txT" fmla="*/ 0 h 97"/>
                  <a:gd name="txR" fmla="*/ 3260 w 3260"/>
                  <a:gd name="txB" fmla="*/ 97 h 97"/>
                </a:gdLst>
                <a:ahLst/>
                <a:cxnLst>
                  <a:cxn ang="0">
                    <a:pos x="296" y="8"/>
                  </a:cxn>
                  <a:cxn ang="0">
                    <a:pos x="296" y="4"/>
                  </a:cxn>
                  <a:cxn ang="0">
                    <a:pos x="296" y="0"/>
                  </a:cxn>
                  <a:cxn ang="0">
                    <a:pos x="0" y="0"/>
                  </a:cxn>
                  <a:cxn ang="0">
                    <a:pos x="0" y="4"/>
                  </a:cxn>
                  <a:cxn ang="0">
                    <a:pos x="0" y="8"/>
                  </a:cxn>
                  <a:cxn ang="0">
                    <a:pos x="296" y="8"/>
                  </a:cxn>
                </a:cxnLst>
                <a:rect l="txL" t="txT" r="txR" b="txB"/>
                <a:pathLst>
                  <a:path w="3260" h="97">
                    <a:moveTo>
                      <a:pt x="3260" y="97"/>
                    </a:moveTo>
                    <a:lnTo>
                      <a:pt x="3260" y="48"/>
                    </a:lnTo>
                    <a:lnTo>
                      <a:pt x="3260" y="0"/>
                    </a:lnTo>
                    <a:lnTo>
                      <a:pt x="0" y="0"/>
                    </a:lnTo>
                    <a:lnTo>
                      <a:pt x="0" y="48"/>
                    </a:lnTo>
                    <a:lnTo>
                      <a:pt x="0" y="97"/>
                    </a:lnTo>
                    <a:lnTo>
                      <a:pt x="3260" y="97"/>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85" name="Rectangle 159"/>
              <p:cNvSpPr/>
              <p:nvPr/>
            </p:nvSpPr>
            <p:spPr>
              <a:xfrm>
                <a:off x="4193" y="3831"/>
                <a:ext cx="4" cy="4"/>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23686" name="Freeform 160"/>
              <p:cNvSpPr/>
              <p:nvPr/>
            </p:nvSpPr>
            <p:spPr>
              <a:xfrm>
                <a:off x="4193" y="3831"/>
                <a:ext cx="4" cy="4"/>
              </a:xfrm>
              <a:custGeom>
                <a:avLst/>
                <a:gdLst>
                  <a:gd name="txL" fmla="*/ 0 w 48"/>
                  <a:gd name="txT" fmla="*/ 0 h 48"/>
                  <a:gd name="txR" fmla="*/ 48 w 48"/>
                  <a:gd name="txB" fmla="*/ 48 h 48"/>
                </a:gdLst>
                <a:ahLst/>
                <a:cxnLst>
                  <a:cxn ang="0">
                    <a:pos x="4" y="0"/>
                  </a:cxn>
                  <a:cxn ang="0">
                    <a:pos x="0" y="0"/>
                  </a:cxn>
                  <a:cxn ang="0">
                    <a:pos x="0" y="4"/>
                  </a:cxn>
                </a:cxnLst>
                <a:rect l="txL" t="txT" r="txR" b="txB"/>
                <a:pathLst>
                  <a:path w="48" h="48">
                    <a:moveTo>
                      <a:pt x="48" y="0"/>
                    </a:moveTo>
                    <a:lnTo>
                      <a:pt x="0" y="0"/>
                    </a:lnTo>
                    <a:lnTo>
                      <a:pt x="0" y="4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87" name="Freeform 161"/>
              <p:cNvSpPr/>
              <p:nvPr/>
            </p:nvSpPr>
            <p:spPr>
              <a:xfrm>
                <a:off x="3686" y="2990"/>
                <a:ext cx="54" cy="45"/>
              </a:xfrm>
              <a:custGeom>
                <a:avLst/>
                <a:gdLst>
                  <a:gd name="txL" fmla="*/ 0 w 585"/>
                  <a:gd name="txT" fmla="*/ 0 h 487"/>
                  <a:gd name="txR" fmla="*/ 585 w 585"/>
                  <a:gd name="txB" fmla="*/ 487 h 487"/>
                </a:gdLst>
                <a:ahLst/>
                <a:cxnLst>
                  <a:cxn ang="0">
                    <a:pos x="9" y="0"/>
                  </a:cxn>
                  <a:cxn ang="0">
                    <a:pos x="0" y="9"/>
                  </a:cxn>
                  <a:cxn ang="0">
                    <a:pos x="54" y="45"/>
                  </a:cxn>
                  <a:cxn ang="0">
                    <a:pos x="9" y="0"/>
                  </a:cxn>
                </a:cxnLst>
                <a:rect l="txL" t="txT" r="txR" b="txB"/>
                <a:pathLst>
                  <a:path w="585" h="487">
                    <a:moveTo>
                      <a:pt x="100" y="0"/>
                    </a:moveTo>
                    <a:lnTo>
                      <a:pt x="0" y="100"/>
                    </a:lnTo>
                    <a:lnTo>
                      <a:pt x="585" y="487"/>
                    </a:lnTo>
                    <a:lnTo>
                      <a:pt x="100" y="0"/>
                    </a:lnTo>
                    <a:close/>
                  </a:path>
                </a:pathLst>
              </a:custGeom>
              <a:solidFill>
                <a:srgbClr val="000000">
                  <a:alpha val="100000"/>
                </a:srgbClr>
              </a:solidFill>
              <a:ln w="9525">
                <a:noFill/>
              </a:ln>
            </p:spPr>
            <p:txBody>
              <a:bodyPr/>
              <a:lstStyle/>
              <a:p>
                <a:endParaRPr lang="zh-CN" altLang="en-US"/>
              </a:p>
            </p:txBody>
          </p:sp>
          <p:sp>
            <p:nvSpPr>
              <p:cNvPr id="23688" name="Freeform 162"/>
              <p:cNvSpPr/>
              <p:nvPr/>
            </p:nvSpPr>
            <p:spPr>
              <a:xfrm>
                <a:off x="3686" y="2999"/>
                <a:ext cx="54" cy="41"/>
              </a:xfrm>
              <a:custGeom>
                <a:avLst/>
                <a:gdLst>
                  <a:gd name="txL" fmla="*/ 0 w 585"/>
                  <a:gd name="txT" fmla="*/ 0 h 445"/>
                  <a:gd name="txR" fmla="*/ 585 w 585"/>
                  <a:gd name="txB" fmla="*/ 445 h 445"/>
                </a:gdLst>
                <a:ahLst/>
                <a:cxnLst>
                  <a:cxn ang="0">
                    <a:pos x="0" y="0"/>
                  </a:cxn>
                  <a:cxn ang="0">
                    <a:pos x="54" y="36"/>
                  </a:cxn>
                  <a:cxn ang="0">
                    <a:pos x="41" y="41"/>
                  </a:cxn>
                  <a:cxn ang="0">
                    <a:pos x="0" y="0"/>
                  </a:cxn>
                </a:cxnLst>
                <a:rect l="txL" t="txT" r="txR" b="txB"/>
                <a:pathLst>
                  <a:path w="585" h="445">
                    <a:moveTo>
                      <a:pt x="0" y="0"/>
                    </a:moveTo>
                    <a:lnTo>
                      <a:pt x="585" y="387"/>
                    </a:lnTo>
                    <a:lnTo>
                      <a:pt x="445" y="445"/>
                    </a:lnTo>
                    <a:lnTo>
                      <a:pt x="0" y="0"/>
                    </a:lnTo>
                    <a:close/>
                  </a:path>
                </a:pathLst>
              </a:custGeom>
              <a:solidFill>
                <a:srgbClr val="000000">
                  <a:alpha val="100000"/>
                </a:srgbClr>
              </a:solidFill>
              <a:ln w="9525">
                <a:noFill/>
              </a:ln>
            </p:spPr>
            <p:txBody>
              <a:bodyPr/>
              <a:lstStyle/>
              <a:p>
                <a:endParaRPr lang="zh-CN" altLang="en-US"/>
              </a:p>
            </p:txBody>
          </p:sp>
          <p:sp>
            <p:nvSpPr>
              <p:cNvPr id="23689" name="Freeform 163"/>
              <p:cNvSpPr/>
              <p:nvPr/>
            </p:nvSpPr>
            <p:spPr>
              <a:xfrm>
                <a:off x="3686" y="2990"/>
                <a:ext cx="54" cy="50"/>
              </a:xfrm>
              <a:custGeom>
                <a:avLst/>
                <a:gdLst>
                  <a:gd name="txL" fmla="*/ 0 w 585"/>
                  <a:gd name="txT" fmla="*/ 0 h 545"/>
                  <a:gd name="txR" fmla="*/ 585 w 585"/>
                  <a:gd name="txB" fmla="*/ 545 h 545"/>
                </a:gdLst>
                <a:ahLst/>
                <a:cxnLst>
                  <a:cxn ang="0">
                    <a:pos x="9" y="0"/>
                  </a:cxn>
                  <a:cxn ang="0">
                    <a:pos x="0" y="9"/>
                  </a:cxn>
                  <a:cxn ang="0">
                    <a:pos x="41" y="50"/>
                  </a:cxn>
                  <a:cxn ang="0">
                    <a:pos x="54" y="45"/>
                  </a:cxn>
                  <a:cxn ang="0">
                    <a:pos x="9" y="0"/>
                  </a:cxn>
                </a:cxnLst>
                <a:rect l="txL" t="txT" r="txR" b="txB"/>
                <a:pathLst>
                  <a:path w="585" h="545">
                    <a:moveTo>
                      <a:pt x="100" y="0"/>
                    </a:moveTo>
                    <a:lnTo>
                      <a:pt x="0" y="100"/>
                    </a:lnTo>
                    <a:lnTo>
                      <a:pt x="445" y="545"/>
                    </a:lnTo>
                    <a:lnTo>
                      <a:pt x="585" y="487"/>
                    </a:lnTo>
                    <a:lnTo>
                      <a:pt x="10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90" name="Freeform 164"/>
              <p:cNvSpPr/>
              <p:nvPr/>
            </p:nvSpPr>
            <p:spPr>
              <a:xfrm>
                <a:off x="3727" y="3035"/>
                <a:ext cx="13" cy="343"/>
              </a:xfrm>
              <a:custGeom>
                <a:avLst/>
                <a:gdLst>
                  <a:gd name="txL" fmla="*/ 0 w 140"/>
                  <a:gd name="txT" fmla="*/ 0 h 3782"/>
                  <a:gd name="txR" fmla="*/ 140 w 140"/>
                  <a:gd name="txB" fmla="*/ 3782 h 3782"/>
                </a:gdLst>
                <a:ahLst/>
                <a:cxnLst>
                  <a:cxn ang="0">
                    <a:pos x="13" y="0"/>
                  </a:cxn>
                  <a:cxn ang="0">
                    <a:pos x="0" y="5"/>
                  </a:cxn>
                  <a:cxn ang="0">
                    <a:pos x="13" y="343"/>
                  </a:cxn>
                  <a:cxn ang="0">
                    <a:pos x="13" y="0"/>
                  </a:cxn>
                </a:cxnLst>
                <a:rect l="txL" t="txT" r="txR" b="txB"/>
                <a:pathLst>
                  <a:path w="140" h="3782">
                    <a:moveTo>
                      <a:pt x="140" y="0"/>
                    </a:moveTo>
                    <a:lnTo>
                      <a:pt x="0" y="58"/>
                    </a:lnTo>
                    <a:lnTo>
                      <a:pt x="140" y="3782"/>
                    </a:lnTo>
                    <a:lnTo>
                      <a:pt x="140" y="0"/>
                    </a:lnTo>
                    <a:close/>
                  </a:path>
                </a:pathLst>
              </a:custGeom>
              <a:solidFill>
                <a:srgbClr val="000000">
                  <a:alpha val="100000"/>
                </a:srgbClr>
              </a:solidFill>
              <a:ln w="9525">
                <a:noFill/>
              </a:ln>
            </p:spPr>
            <p:txBody>
              <a:bodyPr/>
              <a:lstStyle/>
              <a:p>
                <a:endParaRPr lang="zh-CN" altLang="en-US"/>
              </a:p>
            </p:txBody>
          </p:sp>
          <p:sp>
            <p:nvSpPr>
              <p:cNvPr id="23691" name="Freeform 165"/>
              <p:cNvSpPr/>
              <p:nvPr/>
            </p:nvSpPr>
            <p:spPr>
              <a:xfrm>
                <a:off x="3727" y="3040"/>
                <a:ext cx="13" cy="338"/>
              </a:xfrm>
              <a:custGeom>
                <a:avLst/>
                <a:gdLst>
                  <a:gd name="txL" fmla="*/ 0 w 140"/>
                  <a:gd name="txT" fmla="*/ 0 h 3724"/>
                  <a:gd name="txR" fmla="*/ 140 w 140"/>
                  <a:gd name="txB" fmla="*/ 3724 h 3724"/>
                </a:gdLst>
                <a:ahLst/>
                <a:cxnLst>
                  <a:cxn ang="0">
                    <a:pos x="0" y="0"/>
                  </a:cxn>
                  <a:cxn ang="0">
                    <a:pos x="13" y="338"/>
                  </a:cxn>
                  <a:cxn ang="0">
                    <a:pos x="0" y="333"/>
                  </a:cxn>
                  <a:cxn ang="0">
                    <a:pos x="0" y="0"/>
                  </a:cxn>
                </a:cxnLst>
                <a:rect l="txL" t="txT" r="txR" b="txB"/>
                <a:pathLst>
                  <a:path w="140" h="3724">
                    <a:moveTo>
                      <a:pt x="0" y="0"/>
                    </a:moveTo>
                    <a:lnTo>
                      <a:pt x="140" y="3724"/>
                    </a:lnTo>
                    <a:lnTo>
                      <a:pt x="0" y="3666"/>
                    </a:lnTo>
                    <a:lnTo>
                      <a:pt x="0" y="0"/>
                    </a:lnTo>
                    <a:close/>
                  </a:path>
                </a:pathLst>
              </a:custGeom>
              <a:solidFill>
                <a:srgbClr val="000000">
                  <a:alpha val="100000"/>
                </a:srgbClr>
              </a:solidFill>
              <a:ln w="9525">
                <a:noFill/>
              </a:ln>
            </p:spPr>
            <p:txBody>
              <a:bodyPr/>
              <a:lstStyle/>
              <a:p>
                <a:endParaRPr lang="zh-CN" altLang="en-US"/>
              </a:p>
            </p:txBody>
          </p:sp>
          <p:sp>
            <p:nvSpPr>
              <p:cNvPr id="23692" name="Freeform 166"/>
              <p:cNvSpPr/>
              <p:nvPr/>
            </p:nvSpPr>
            <p:spPr>
              <a:xfrm>
                <a:off x="3727" y="3035"/>
                <a:ext cx="13" cy="343"/>
              </a:xfrm>
              <a:custGeom>
                <a:avLst/>
                <a:gdLst>
                  <a:gd name="txL" fmla="*/ 0 w 140"/>
                  <a:gd name="txT" fmla="*/ 0 h 3782"/>
                  <a:gd name="txR" fmla="*/ 140 w 140"/>
                  <a:gd name="txB" fmla="*/ 3782 h 3782"/>
                </a:gdLst>
                <a:ahLst/>
                <a:cxnLst>
                  <a:cxn ang="0">
                    <a:pos x="13" y="0"/>
                  </a:cxn>
                  <a:cxn ang="0">
                    <a:pos x="0" y="5"/>
                  </a:cxn>
                  <a:cxn ang="0">
                    <a:pos x="0" y="338"/>
                  </a:cxn>
                  <a:cxn ang="0">
                    <a:pos x="13" y="343"/>
                  </a:cxn>
                  <a:cxn ang="0">
                    <a:pos x="13" y="0"/>
                  </a:cxn>
                </a:cxnLst>
                <a:rect l="txL" t="txT" r="txR" b="txB"/>
                <a:pathLst>
                  <a:path w="140" h="3782">
                    <a:moveTo>
                      <a:pt x="140" y="0"/>
                    </a:moveTo>
                    <a:lnTo>
                      <a:pt x="0" y="58"/>
                    </a:lnTo>
                    <a:lnTo>
                      <a:pt x="0" y="3724"/>
                    </a:lnTo>
                    <a:lnTo>
                      <a:pt x="140" y="3782"/>
                    </a:lnTo>
                    <a:lnTo>
                      <a:pt x="1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93" name="Freeform 167"/>
              <p:cNvSpPr/>
              <p:nvPr/>
            </p:nvSpPr>
            <p:spPr>
              <a:xfrm>
                <a:off x="3695" y="3373"/>
                <a:ext cx="45" cy="50"/>
              </a:xfrm>
              <a:custGeom>
                <a:avLst/>
                <a:gdLst>
                  <a:gd name="txL" fmla="*/ 0 w 485"/>
                  <a:gd name="txT" fmla="*/ 0 h 545"/>
                  <a:gd name="txR" fmla="*/ 485 w 485"/>
                  <a:gd name="txB" fmla="*/ 545 h 545"/>
                </a:gdLst>
                <a:ahLst/>
                <a:cxnLst>
                  <a:cxn ang="0">
                    <a:pos x="45" y="5"/>
                  </a:cxn>
                  <a:cxn ang="0">
                    <a:pos x="32" y="0"/>
                  </a:cxn>
                  <a:cxn ang="0">
                    <a:pos x="0" y="50"/>
                  </a:cxn>
                  <a:cxn ang="0">
                    <a:pos x="45" y="5"/>
                  </a:cxn>
                </a:cxnLst>
                <a:rect l="txL" t="txT" r="txR" b="txB"/>
                <a:pathLst>
                  <a:path w="485" h="545">
                    <a:moveTo>
                      <a:pt x="485" y="58"/>
                    </a:moveTo>
                    <a:lnTo>
                      <a:pt x="345" y="0"/>
                    </a:lnTo>
                    <a:lnTo>
                      <a:pt x="0" y="545"/>
                    </a:lnTo>
                    <a:lnTo>
                      <a:pt x="485" y="58"/>
                    </a:lnTo>
                    <a:close/>
                  </a:path>
                </a:pathLst>
              </a:custGeom>
              <a:solidFill>
                <a:srgbClr val="000000">
                  <a:alpha val="100000"/>
                </a:srgbClr>
              </a:solidFill>
              <a:ln w="9525">
                <a:noFill/>
              </a:ln>
            </p:spPr>
            <p:txBody>
              <a:bodyPr/>
              <a:lstStyle/>
              <a:p>
                <a:endParaRPr lang="zh-CN" altLang="en-US"/>
              </a:p>
            </p:txBody>
          </p:sp>
          <p:sp>
            <p:nvSpPr>
              <p:cNvPr id="23694" name="Freeform 168"/>
              <p:cNvSpPr/>
              <p:nvPr/>
            </p:nvSpPr>
            <p:spPr>
              <a:xfrm>
                <a:off x="3686" y="3373"/>
                <a:ext cx="41" cy="50"/>
              </a:xfrm>
              <a:custGeom>
                <a:avLst/>
                <a:gdLst>
                  <a:gd name="txL" fmla="*/ 0 w 445"/>
                  <a:gd name="txT" fmla="*/ 0 h 545"/>
                  <a:gd name="txR" fmla="*/ 445 w 445"/>
                  <a:gd name="txB" fmla="*/ 545 h 545"/>
                </a:gdLst>
                <a:ahLst/>
                <a:cxnLst>
                  <a:cxn ang="0">
                    <a:pos x="41" y="0"/>
                  </a:cxn>
                  <a:cxn ang="0">
                    <a:pos x="9" y="50"/>
                  </a:cxn>
                  <a:cxn ang="0">
                    <a:pos x="0" y="41"/>
                  </a:cxn>
                  <a:cxn ang="0">
                    <a:pos x="41" y="0"/>
                  </a:cxn>
                </a:cxnLst>
                <a:rect l="txL" t="txT" r="txR" b="txB"/>
                <a:pathLst>
                  <a:path w="445" h="545">
                    <a:moveTo>
                      <a:pt x="445" y="0"/>
                    </a:moveTo>
                    <a:lnTo>
                      <a:pt x="100" y="545"/>
                    </a:lnTo>
                    <a:lnTo>
                      <a:pt x="0" y="446"/>
                    </a:lnTo>
                    <a:lnTo>
                      <a:pt x="445" y="0"/>
                    </a:lnTo>
                    <a:close/>
                  </a:path>
                </a:pathLst>
              </a:custGeom>
              <a:solidFill>
                <a:srgbClr val="000000">
                  <a:alpha val="100000"/>
                </a:srgbClr>
              </a:solidFill>
              <a:ln w="9525">
                <a:noFill/>
              </a:ln>
            </p:spPr>
            <p:txBody>
              <a:bodyPr/>
              <a:lstStyle/>
              <a:p>
                <a:endParaRPr lang="zh-CN" altLang="en-US"/>
              </a:p>
            </p:txBody>
          </p:sp>
          <p:sp>
            <p:nvSpPr>
              <p:cNvPr id="23695" name="Freeform 169"/>
              <p:cNvSpPr/>
              <p:nvPr/>
            </p:nvSpPr>
            <p:spPr>
              <a:xfrm>
                <a:off x="3686" y="3373"/>
                <a:ext cx="54" cy="50"/>
              </a:xfrm>
              <a:custGeom>
                <a:avLst/>
                <a:gdLst>
                  <a:gd name="txL" fmla="*/ 0 w 585"/>
                  <a:gd name="txT" fmla="*/ 0 h 545"/>
                  <a:gd name="txR" fmla="*/ 585 w 585"/>
                  <a:gd name="txB" fmla="*/ 545 h 545"/>
                </a:gdLst>
                <a:ahLst/>
                <a:cxnLst>
                  <a:cxn ang="0">
                    <a:pos x="54" y="5"/>
                  </a:cxn>
                  <a:cxn ang="0">
                    <a:pos x="41" y="0"/>
                  </a:cxn>
                  <a:cxn ang="0">
                    <a:pos x="0" y="41"/>
                  </a:cxn>
                  <a:cxn ang="0">
                    <a:pos x="9" y="50"/>
                  </a:cxn>
                  <a:cxn ang="0">
                    <a:pos x="54" y="5"/>
                  </a:cxn>
                </a:cxnLst>
                <a:rect l="txL" t="txT" r="txR" b="txB"/>
                <a:pathLst>
                  <a:path w="585" h="545">
                    <a:moveTo>
                      <a:pt x="585" y="58"/>
                    </a:moveTo>
                    <a:lnTo>
                      <a:pt x="445" y="0"/>
                    </a:lnTo>
                    <a:lnTo>
                      <a:pt x="0" y="446"/>
                    </a:lnTo>
                    <a:lnTo>
                      <a:pt x="100" y="545"/>
                    </a:lnTo>
                    <a:lnTo>
                      <a:pt x="585" y="5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696" name="Freeform 170"/>
              <p:cNvSpPr/>
              <p:nvPr/>
            </p:nvSpPr>
            <p:spPr>
              <a:xfrm>
                <a:off x="4282" y="2565"/>
                <a:ext cx="296" cy="13"/>
              </a:xfrm>
              <a:custGeom>
                <a:avLst/>
                <a:gdLst>
                  <a:gd name="txL" fmla="*/ 0 w 3258"/>
                  <a:gd name="txT" fmla="*/ 0 h 140"/>
                  <a:gd name="txR" fmla="*/ 3258 w 3258"/>
                  <a:gd name="txB" fmla="*/ 140 h 140"/>
                </a:gdLst>
                <a:ahLst/>
                <a:cxnLst>
                  <a:cxn ang="0">
                    <a:pos x="0" y="0"/>
                  </a:cxn>
                  <a:cxn ang="0">
                    <a:pos x="0" y="13"/>
                  </a:cxn>
                  <a:cxn ang="0">
                    <a:pos x="296" y="0"/>
                  </a:cxn>
                  <a:cxn ang="0">
                    <a:pos x="0" y="0"/>
                  </a:cxn>
                </a:cxnLst>
                <a:rect l="txL" t="txT" r="txR" b="txB"/>
                <a:pathLst>
                  <a:path w="3258" h="140">
                    <a:moveTo>
                      <a:pt x="0" y="0"/>
                    </a:moveTo>
                    <a:lnTo>
                      <a:pt x="0" y="140"/>
                    </a:lnTo>
                    <a:lnTo>
                      <a:pt x="3258" y="0"/>
                    </a:lnTo>
                    <a:lnTo>
                      <a:pt x="0" y="0"/>
                    </a:lnTo>
                    <a:close/>
                  </a:path>
                </a:pathLst>
              </a:custGeom>
              <a:solidFill>
                <a:srgbClr val="000000">
                  <a:alpha val="100000"/>
                </a:srgbClr>
              </a:solidFill>
              <a:ln w="9525">
                <a:noFill/>
              </a:ln>
            </p:spPr>
            <p:txBody>
              <a:bodyPr/>
              <a:lstStyle/>
              <a:p>
                <a:endParaRPr lang="zh-CN" altLang="en-US"/>
              </a:p>
            </p:txBody>
          </p:sp>
          <p:sp>
            <p:nvSpPr>
              <p:cNvPr id="23697" name="Freeform 171"/>
              <p:cNvSpPr/>
              <p:nvPr/>
            </p:nvSpPr>
            <p:spPr>
              <a:xfrm>
                <a:off x="4282" y="2565"/>
                <a:ext cx="296" cy="13"/>
              </a:xfrm>
              <a:custGeom>
                <a:avLst/>
                <a:gdLst>
                  <a:gd name="txL" fmla="*/ 0 w 3258"/>
                  <a:gd name="txT" fmla="*/ 0 h 140"/>
                  <a:gd name="txR" fmla="*/ 3258 w 3258"/>
                  <a:gd name="txB" fmla="*/ 140 h 140"/>
                </a:gdLst>
                <a:ahLst/>
                <a:cxnLst>
                  <a:cxn ang="0">
                    <a:pos x="0" y="13"/>
                  </a:cxn>
                  <a:cxn ang="0">
                    <a:pos x="296" y="0"/>
                  </a:cxn>
                  <a:cxn ang="0">
                    <a:pos x="296" y="13"/>
                  </a:cxn>
                  <a:cxn ang="0">
                    <a:pos x="0" y="13"/>
                  </a:cxn>
                </a:cxnLst>
                <a:rect l="txL" t="txT" r="txR" b="txB"/>
                <a:pathLst>
                  <a:path w="3258" h="140">
                    <a:moveTo>
                      <a:pt x="0" y="140"/>
                    </a:moveTo>
                    <a:lnTo>
                      <a:pt x="3258" y="0"/>
                    </a:lnTo>
                    <a:lnTo>
                      <a:pt x="3258" y="140"/>
                    </a:lnTo>
                    <a:lnTo>
                      <a:pt x="0" y="140"/>
                    </a:lnTo>
                    <a:close/>
                  </a:path>
                </a:pathLst>
              </a:custGeom>
              <a:solidFill>
                <a:srgbClr val="000000">
                  <a:alpha val="100000"/>
                </a:srgbClr>
              </a:solidFill>
              <a:ln w="9525">
                <a:noFill/>
              </a:ln>
            </p:spPr>
            <p:txBody>
              <a:bodyPr/>
              <a:lstStyle/>
              <a:p>
                <a:endParaRPr lang="zh-CN" altLang="en-US"/>
              </a:p>
            </p:txBody>
          </p:sp>
          <p:sp>
            <p:nvSpPr>
              <p:cNvPr id="23698" name="Rectangle 172"/>
              <p:cNvSpPr/>
              <p:nvPr/>
            </p:nvSpPr>
            <p:spPr>
              <a:xfrm>
                <a:off x="4282" y="2565"/>
                <a:ext cx="296" cy="1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3699" name="Freeform 173"/>
              <p:cNvSpPr/>
              <p:nvPr/>
            </p:nvSpPr>
            <p:spPr>
              <a:xfrm>
                <a:off x="5360" y="2783"/>
                <a:ext cx="57" cy="847"/>
              </a:xfrm>
              <a:custGeom>
                <a:avLst/>
                <a:gdLst>
                  <a:gd name="txL" fmla="*/ 0 w 621"/>
                  <a:gd name="txT" fmla="*/ 0 h 9321"/>
                  <a:gd name="txR" fmla="*/ 621 w 621"/>
                  <a:gd name="txB" fmla="*/ 9321 h 9321"/>
                </a:gdLst>
                <a:ahLst/>
                <a:cxnLst>
                  <a:cxn ang="0">
                    <a:pos x="57" y="1"/>
                  </a:cxn>
                  <a:cxn ang="0">
                    <a:pos x="44" y="0"/>
                  </a:cxn>
                  <a:cxn ang="0">
                    <a:pos x="0" y="847"/>
                  </a:cxn>
                  <a:cxn ang="0">
                    <a:pos x="57" y="1"/>
                  </a:cxn>
                </a:cxnLst>
                <a:rect l="txL" t="txT" r="txR" b="txB"/>
                <a:pathLst>
                  <a:path w="621" h="9321">
                    <a:moveTo>
                      <a:pt x="621" y="9"/>
                    </a:moveTo>
                    <a:lnTo>
                      <a:pt x="482" y="0"/>
                    </a:lnTo>
                    <a:lnTo>
                      <a:pt x="0" y="9321"/>
                    </a:lnTo>
                    <a:lnTo>
                      <a:pt x="621" y="9"/>
                    </a:lnTo>
                    <a:close/>
                  </a:path>
                </a:pathLst>
              </a:custGeom>
              <a:solidFill>
                <a:srgbClr val="000000">
                  <a:alpha val="100000"/>
                </a:srgbClr>
              </a:solidFill>
              <a:ln w="9525">
                <a:noFill/>
              </a:ln>
            </p:spPr>
            <p:txBody>
              <a:bodyPr/>
              <a:lstStyle/>
              <a:p>
                <a:endParaRPr lang="zh-CN" altLang="en-US"/>
              </a:p>
            </p:txBody>
          </p:sp>
          <p:sp>
            <p:nvSpPr>
              <p:cNvPr id="23700" name="Freeform 174"/>
              <p:cNvSpPr/>
              <p:nvPr/>
            </p:nvSpPr>
            <p:spPr>
              <a:xfrm>
                <a:off x="5348" y="2783"/>
                <a:ext cx="56" cy="847"/>
              </a:xfrm>
              <a:custGeom>
                <a:avLst/>
                <a:gdLst>
                  <a:gd name="txL" fmla="*/ 0 w 621"/>
                  <a:gd name="txT" fmla="*/ 0 h 9321"/>
                  <a:gd name="txR" fmla="*/ 621 w 621"/>
                  <a:gd name="txB" fmla="*/ 9321 h 9321"/>
                </a:gdLst>
                <a:ahLst/>
                <a:cxnLst>
                  <a:cxn ang="0">
                    <a:pos x="56" y="0"/>
                  </a:cxn>
                  <a:cxn ang="0">
                    <a:pos x="13" y="847"/>
                  </a:cxn>
                  <a:cxn ang="0">
                    <a:pos x="0" y="846"/>
                  </a:cxn>
                  <a:cxn ang="0">
                    <a:pos x="56" y="0"/>
                  </a:cxn>
                </a:cxnLst>
                <a:rect l="txL" t="txT" r="txR" b="txB"/>
                <a:pathLst>
                  <a:path w="621" h="9321">
                    <a:moveTo>
                      <a:pt x="621" y="0"/>
                    </a:moveTo>
                    <a:lnTo>
                      <a:pt x="139" y="9321"/>
                    </a:lnTo>
                    <a:lnTo>
                      <a:pt x="0" y="9312"/>
                    </a:lnTo>
                    <a:lnTo>
                      <a:pt x="621" y="0"/>
                    </a:lnTo>
                    <a:close/>
                  </a:path>
                </a:pathLst>
              </a:custGeom>
              <a:solidFill>
                <a:srgbClr val="000000">
                  <a:alpha val="100000"/>
                </a:srgbClr>
              </a:solidFill>
              <a:ln w="9525">
                <a:noFill/>
              </a:ln>
            </p:spPr>
            <p:txBody>
              <a:bodyPr/>
              <a:lstStyle/>
              <a:p>
                <a:endParaRPr lang="zh-CN" altLang="en-US"/>
              </a:p>
            </p:txBody>
          </p:sp>
          <p:sp>
            <p:nvSpPr>
              <p:cNvPr id="23701" name="Freeform 175"/>
              <p:cNvSpPr/>
              <p:nvPr/>
            </p:nvSpPr>
            <p:spPr>
              <a:xfrm>
                <a:off x="5348" y="2783"/>
                <a:ext cx="69" cy="847"/>
              </a:xfrm>
              <a:custGeom>
                <a:avLst/>
                <a:gdLst>
                  <a:gd name="txL" fmla="*/ 0 w 760"/>
                  <a:gd name="txT" fmla="*/ 0 h 9321"/>
                  <a:gd name="txR" fmla="*/ 760 w 760"/>
                  <a:gd name="txB" fmla="*/ 9321 h 9321"/>
                </a:gdLst>
                <a:ahLst/>
                <a:cxnLst>
                  <a:cxn ang="0">
                    <a:pos x="69" y="1"/>
                  </a:cxn>
                  <a:cxn ang="0">
                    <a:pos x="56" y="0"/>
                  </a:cxn>
                  <a:cxn ang="0">
                    <a:pos x="0" y="846"/>
                  </a:cxn>
                  <a:cxn ang="0">
                    <a:pos x="13" y="847"/>
                  </a:cxn>
                  <a:cxn ang="0">
                    <a:pos x="69" y="1"/>
                  </a:cxn>
                </a:cxnLst>
                <a:rect l="txL" t="txT" r="txR" b="txB"/>
                <a:pathLst>
                  <a:path w="760" h="9321">
                    <a:moveTo>
                      <a:pt x="760" y="9"/>
                    </a:moveTo>
                    <a:lnTo>
                      <a:pt x="621" y="0"/>
                    </a:lnTo>
                    <a:lnTo>
                      <a:pt x="0" y="9312"/>
                    </a:lnTo>
                    <a:lnTo>
                      <a:pt x="139" y="9321"/>
                    </a:lnTo>
                    <a:lnTo>
                      <a:pt x="760" y="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3702" name="Line 176"/>
              <p:cNvSpPr/>
              <p:nvPr/>
            </p:nvSpPr>
            <p:spPr>
              <a:xfrm flipV="1">
                <a:off x="4281" y="2572"/>
                <a:ext cx="10" cy="9"/>
              </a:xfrm>
              <a:prstGeom prst="line">
                <a:avLst/>
              </a:prstGeom>
              <a:ln w="0" cap="flat" cmpd="sng">
                <a:solidFill>
                  <a:srgbClr val="000000"/>
                </a:solidFill>
                <a:prstDash val="solid"/>
                <a:headEnd type="none" w="med" len="med"/>
                <a:tailEnd type="none" w="med" len="med"/>
              </a:ln>
            </p:spPr>
          </p:sp>
          <p:sp>
            <p:nvSpPr>
              <p:cNvPr id="23703" name="Line 177"/>
              <p:cNvSpPr/>
              <p:nvPr/>
            </p:nvSpPr>
            <p:spPr>
              <a:xfrm flipV="1">
                <a:off x="4274" y="2572"/>
                <a:ext cx="112" cy="111"/>
              </a:xfrm>
              <a:prstGeom prst="line">
                <a:avLst/>
              </a:prstGeom>
              <a:ln w="0" cap="flat" cmpd="sng">
                <a:solidFill>
                  <a:srgbClr val="000000"/>
                </a:solidFill>
                <a:prstDash val="solid"/>
                <a:headEnd type="none" w="med" len="med"/>
                <a:tailEnd type="none" w="med" len="med"/>
              </a:ln>
            </p:spPr>
          </p:sp>
          <p:sp>
            <p:nvSpPr>
              <p:cNvPr id="23704" name="Line 178"/>
              <p:cNvSpPr/>
              <p:nvPr/>
            </p:nvSpPr>
            <p:spPr>
              <a:xfrm flipV="1">
                <a:off x="4268" y="2572"/>
                <a:ext cx="213" cy="212"/>
              </a:xfrm>
              <a:prstGeom prst="line">
                <a:avLst/>
              </a:prstGeom>
              <a:ln w="0" cap="flat" cmpd="sng">
                <a:solidFill>
                  <a:srgbClr val="000000"/>
                </a:solidFill>
                <a:prstDash val="solid"/>
                <a:headEnd type="none" w="med" len="med"/>
                <a:tailEnd type="none" w="med" len="med"/>
              </a:ln>
            </p:spPr>
          </p:sp>
          <p:sp>
            <p:nvSpPr>
              <p:cNvPr id="23705" name="Line 179"/>
              <p:cNvSpPr/>
              <p:nvPr/>
            </p:nvSpPr>
            <p:spPr>
              <a:xfrm flipV="1">
                <a:off x="4261" y="2572"/>
                <a:ext cx="315" cy="314"/>
              </a:xfrm>
              <a:prstGeom prst="line">
                <a:avLst/>
              </a:prstGeom>
              <a:ln w="0" cap="flat" cmpd="sng">
                <a:solidFill>
                  <a:srgbClr val="000000"/>
                </a:solidFill>
                <a:prstDash val="solid"/>
                <a:headEnd type="none" w="med" len="med"/>
                <a:tailEnd type="none" w="med" len="med"/>
              </a:ln>
            </p:spPr>
          </p:sp>
          <p:sp>
            <p:nvSpPr>
              <p:cNvPr id="23706" name="Line 180"/>
              <p:cNvSpPr/>
              <p:nvPr/>
            </p:nvSpPr>
            <p:spPr>
              <a:xfrm flipV="1">
                <a:off x="4254" y="2671"/>
                <a:ext cx="317" cy="317"/>
              </a:xfrm>
              <a:prstGeom prst="line">
                <a:avLst/>
              </a:prstGeom>
              <a:ln w="0" cap="flat" cmpd="sng">
                <a:solidFill>
                  <a:srgbClr val="000000"/>
                </a:solidFill>
                <a:prstDash val="solid"/>
                <a:headEnd type="none" w="med" len="med"/>
                <a:tailEnd type="none" w="med" len="med"/>
              </a:ln>
            </p:spPr>
          </p:sp>
          <p:sp>
            <p:nvSpPr>
              <p:cNvPr id="23707" name="Line 181"/>
              <p:cNvSpPr/>
              <p:nvPr/>
            </p:nvSpPr>
            <p:spPr>
              <a:xfrm flipV="1">
                <a:off x="4342" y="2772"/>
                <a:ext cx="223" cy="223"/>
              </a:xfrm>
              <a:prstGeom prst="line">
                <a:avLst/>
              </a:prstGeom>
              <a:ln w="0" cap="flat" cmpd="sng">
                <a:solidFill>
                  <a:srgbClr val="000000"/>
                </a:solidFill>
                <a:prstDash val="solid"/>
                <a:headEnd type="none" w="med" len="med"/>
                <a:tailEnd type="none" w="med" len="med"/>
              </a:ln>
            </p:spPr>
          </p:sp>
          <p:sp>
            <p:nvSpPr>
              <p:cNvPr id="23708" name="Line 182"/>
              <p:cNvSpPr/>
              <p:nvPr/>
            </p:nvSpPr>
            <p:spPr>
              <a:xfrm flipV="1">
                <a:off x="4437" y="2783"/>
                <a:ext cx="212" cy="212"/>
              </a:xfrm>
              <a:prstGeom prst="line">
                <a:avLst/>
              </a:prstGeom>
              <a:ln w="0" cap="flat" cmpd="sng">
                <a:solidFill>
                  <a:srgbClr val="000000"/>
                </a:solidFill>
                <a:prstDash val="solid"/>
                <a:headEnd type="none" w="med" len="med"/>
                <a:tailEnd type="none" w="med" len="med"/>
              </a:ln>
            </p:spPr>
          </p:sp>
          <p:sp>
            <p:nvSpPr>
              <p:cNvPr id="23709" name="Line 183"/>
              <p:cNvSpPr/>
              <p:nvPr/>
            </p:nvSpPr>
            <p:spPr>
              <a:xfrm flipV="1">
                <a:off x="4532" y="2783"/>
                <a:ext cx="212" cy="212"/>
              </a:xfrm>
              <a:prstGeom prst="line">
                <a:avLst/>
              </a:prstGeom>
              <a:ln w="0" cap="flat" cmpd="sng">
                <a:solidFill>
                  <a:srgbClr val="000000"/>
                </a:solidFill>
                <a:prstDash val="solid"/>
                <a:headEnd type="none" w="med" len="med"/>
                <a:tailEnd type="none" w="med" len="med"/>
              </a:ln>
            </p:spPr>
          </p:sp>
          <p:sp>
            <p:nvSpPr>
              <p:cNvPr id="23710" name="Line 184"/>
              <p:cNvSpPr/>
              <p:nvPr/>
            </p:nvSpPr>
            <p:spPr>
              <a:xfrm flipV="1">
                <a:off x="4627" y="2783"/>
                <a:ext cx="212" cy="212"/>
              </a:xfrm>
              <a:prstGeom prst="line">
                <a:avLst/>
              </a:prstGeom>
              <a:ln w="0" cap="flat" cmpd="sng">
                <a:solidFill>
                  <a:srgbClr val="000000"/>
                </a:solidFill>
                <a:prstDash val="solid"/>
                <a:headEnd type="none" w="med" len="med"/>
                <a:tailEnd type="none" w="med" len="med"/>
              </a:ln>
            </p:spPr>
          </p:sp>
          <p:sp>
            <p:nvSpPr>
              <p:cNvPr id="23711" name="Line 185"/>
              <p:cNvSpPr/>
              <p:nvPr/>
            </p:nvSpPr>
            <p:spPr>
              <a:xfrm flipV="1">
                <a:off x="4220" y="3418"/>
                <a:ext cx="79" cy="79"/>
              </a:xfrm>
              <a:prstGeom prst="line">
                <a:avLst/>
              </a:prstGeom>
              <a:ln w="0" cap="flat" cmpd="sng">
                <a:solidFill>
                  <a:srgbClr val="000000"/>
                </a:solidFill>
                <a:prstDash val="solid"/>
                <a:headEnd type="none" w="med" len="med"/>
                <a:tailEnd type="none" w="med" len="med"/>
              </a:ln>
            </p:spPr>
          </p:sp>
          <p:sp>
            <p:nvSpPr>
              <p:cNvPr id="23712" name="Line 186"/>
              <p:cNvSpPr/>
              <p:nvPr/>
            </p:nvSpPr>
            <p:spPr>
              <a:xfrm flipV="1">
                <a:off x="4722" y="2783"/>
                <a:ext cx="212" cy="212"/>
              </a:xfrm>
              <a:prstGeom prst="line">
                <a:avLst/>
              </a:prstGeom>
              <a:ln w="0" cap="flat" cmpd="sng">
                <a:solidFill>
                  <a:srgbClr val="000000"/>
                </a:solidFill>
                <a:prstDash val="solid"/>
                <a:headEnd type="none" w="med" len="med"/>
                <a:tailEnd type="none" w="med" len="med"/>
              </a:ln>
            </p:spPr>
          </p:sp>
          <p:sp>
            <p:nvSpPr>
              <p:cNvPr id="23713" name="Line 187"/>
              <p:cNvSpPr/>
              <p:nvPr/>
            </p:nvSpPr>
            <p:spPr>
              <a:xfrm flipV="1">
                <a:off x="4213" y="3418"/>
                <a:ext cx="181" cy="181"/>
              </a:xfrm>
              <a:prstGeom prst="line">
                <a:avLst/>
              </a:prstGeom>
              <a:ln w="0" cap="flat" cmpd="sng">
                <a:solidFill>
                  <a:srgbClr val="000000"/>
                </a:solidFill>
                <a:prstDash val="solid"/>
                <a:headEnd type="none" w="med" len="med"/>
                <a:tailEnd type="none" w="med" len="med"/>
              </a:ln>
            </p:spPr>
          </p:sp>
          <p:sp>
            <p:nvSpPr>
              <p:cNvPr id="23714" name="Line 188"/>
              <p:cNvSpPr/>
              <p:nvPr/>
            </p:nvSpPr>
            <p:spPr>
              <a:xfrm flipV="1">
                <a:off x="4818" y="2783"/>
                <a:ext cx="211" cy="212"/>
              </a:xfrm>
              <a:prstGeom prst="line">
                <a:avLst/>
              </a:prstGeom>
              <a:ln w="0" cap="flat" cmpd="sng">
                <a:solidFill>
                  <a:srgbClr val="000000"/>
                </a:solidFill>
                <a:prstDash val="solid"/>
                <a:headEnd type="none" w="med" len="med"/>
                <a:tailEnd type="none" w="med" len="med"/>
              </a:ln>
            </p:spPr>
          </p:sp>
          <p:sp>
            <p:nvSpPr>
              <p:cNvPr id="23715" name="Line 189"/>
              <p:cNvSpPr/>
              <p:nvPr/>
            </p:nvSpPr>
            <p:spPr>
              <a:xfrm flipV="1">
                <a:off x="4207" y="3418"/>
                <a:ext cx="282" cy="283"/>
              </a:xfrm>
              <a:prstGeom prst="line">
                <a:avLst/>
              </a:prstGeom>
              <a:ln w="0" cap="flat" cmpd="sng">
                <a:solidFill>
                  <a:srgbClr val="000000"/>
                </a:solidFill>
                <a:prstDash val="solid"/>
                <a:headEnd type="none" w="med" len="med"/>
                <a:tailEnd type="none" w="med" len="med"/>
              </a:ln>
            </p:spPr>
          </p:sp>
          <p:sp>
            <p:nvSpPr>
              <p:cNvPr id="23716" name="Line 190"/>
              <p:cNvSpPr/>
              <p:nvPr/>
            </p:nvSpPr>
            <p:spPr>
              <a:xfrm flipV="1">
                <a:off x="4913" y="2783"/>
                <a:ext cx="211" cy="212"/>
              </a:xfrm>
              <a:prstGeom prst="line">
                <a:avLst/>
              </a:prstGeom>
              <a:ln w="0" cap="flat" cmpd="sng">
                <a:solidFill>
                  <a:srgbClr val="000000"/>
                </a:solidFill>
                <a:prstDash val="solid"/>
                <a:headEnd type="none" w="med" len="med"/>
                <a:tailEnd type="none" w="med" len="med"/>
              </a:ln>
            </p:spPr>
          </p:sp>
          <p:sp>
            <p:nvSpPr>
              <p:cNvPr id="23717" name="Line 191"/>
              <p:cNvSpPr/>
              <p:nvPr/>
            </p:nvSpPr>
            <p:spPr>
              <a:xfrm flipV="1">
                <a:off x="4200" y="3418"/>
                <a:ext cx="384" cy="385"/>
              </a:xfrm>
              <a:prstGeom prst="line">
                <a:avLst/>
              </a:prstGeom>
              <a:ln w="0" cap="flat" cmpd="sng">
                <a:solidFill>
                  <a:srgbClr val="000000"/>
                </a:solidFill>
                <a:prstDash val="solid"/>
                <a:headEnd type="none" w="med" len="med"/>
                <a:tailEnd type="none" w="med" len="med"/>
              </a:ln>
            </p:spPr>
          </p:sp>
          <p:sp>
            <p:nvSpPr>
              <p:cNvPr id="23718" name="Line 192"/>
              <p:cNvSpPr/>
              <p:nvPr/>
            </p:nvSpPr>
            <p:spPr>
              <a:xfrm flipV="1">
                <a:off x="5008" y="2783"/>
                <a:ext cx="211" cy="212"/>
              </a:xfrm>
              <a:prstGeom prst="line">
                <a:avLst/>
              </a:prstGeom>
              <a:ln w="0" cap="flat" cmpd="sng">
                <a:solidFill>
                  <a:srgbClr val="000000"/>
                </a:solidFill>
                <a:prstDash val="solid"/>
                <a:headEnd type="none" w="med" len="med"/>
                <a:tailEnd type="none" w="med" len="med"/>
              </a:ln>
            </p:spPr>
          </p:sp>
          <p:sp>
            <p:nvSpPr>
              <p:cNvPr id="23719" name="Line 193"/>
              <p:cNvSpPr/>
              <p:nvPr/>
            </p:nvSpPr>
            <p:spPr>
              <a:xfrm flipV="1">
                <a:off x="4256" y="3418"/>
                <a:ext cx="423" cy="423"/>
              </a:xfrm>
              <a:prstGeom prst="line">
                <a:avLst/>
              </a:prstGeom>
              <a:ln w="0" cap="flat" cmpd="sng">
                <a:solidFill>
                  <a:srgbClr val="000000"/>
                </a:solidFill>
                <a:prstDash val="solid"/>
                <a:headEnd type="none" w="med" len="med"/>
                <a:tailEnd type="none" w="med" len="med"/>
              </a:ln>
            </p:spPr>
          </p:sp>
          <p:sp>
            <p:nvSpPr>
              <p:cNvPr id="23720" name="Line 194"/>
              <p:cNvSpPr/>
              <p:nvPr/>
            </p:nvSpPr>
            <p:spPr>
              <a:xfrm flipV="1">
                <a:off x="5103" y="2783"/>
                <a:ext cx="211" cy="212"/>
              </a:xfrm>
              <a:prstGeom prst="line">
                <a:avLst/>
              </a:prstGeom>
              <a:ln w="0" cap="flat" cmpd="sng">
                <a:solidFill>
                  <a:srgbClr val="000000"/>
                </a:solidFill>
                <a:prstDash val="solid"/>
                <a:headEnd type="none" w="med" len="med"/>
                <a:tailEnd type="none" w="med" len="med"/>
              </a:ln>
            </p:spPr>
          </p:sp>
          <p:sp>
            <p:nvSpPr>
              <p:cNvPr id="23721" name="Line 195"/>
              <p:cNvSpPr/>
              <p:nvPr/>
            </p:nvSpPr>
            <p:spPr>
              <a:xfrm flipV="1">
                <a:off x="4351" y="3689"/>
                <a:ext cx="153" cy="152"/>
              </a:xfrm>
              <a:prstGeom prst="line">
                <a:avLst/>
              </a:prstGeom>
              <a:ln w="0" cap="flat" cmpd="sng">
                <a:solidFill>
                  <a:srgbClr val="000000"/>
                </a:solidFill>
                <a:prstDash val="solid"/>
                <a:headEnd type="none" w="med" len="med"/>
                <a:tailEnd type="none" w="med" len="med"/>
              </a:ln>
            </p:spPr>
          </p:sp>
          <p:sp>
            <p:nvSpPr>
              <p:cNvPr id="23722" name="Line 196"/>
              <p:cNvSpPr/>
              <p:nvPr/>
            </p:nvSpPr>
            <p:spPr>
              <a:xfrm flipV="1">
                <a:off x="5198" y="2783"/>
                <a:ext cx="211" cy="212"/>
              </a:xfrm>
              <a:prstGeom prst="line">
                <a:avLst/>
              </a:prstGeom>
              <a:ln w="0" cap="flat" cmpd="sng">
                <a:solidFill>
                  <a:srgbClr val="000000"/>
                </a:solidFill>
                <a:prstDash val="solid"/>
                <a:headEnd type="none" w="med" len="med"/>
                <a:tailEnd type="none" w="med" len="med"/>
              </a:ln>
            </p:spPr>
          </p:sp>
          <p:sp>
            <p:nvSpPr>
              <p:cNvPr id="23723" name="Line 197"/>
              <p:cNvSpPr/>
              <p:nvPr/>
            </p:nvSpPr>
            <p:spPr>
              <a:xfrm flipV="1">
                <a:off x="4563" y="3418"/>
                <a:ext cx="211" cy="212"/>
              </a:xfrm>
              <a:prstGeom prst="line">
                <a:avLst/>
              </a:prstGeom>
              <a:ln w="0" cap="flat" cmpd="sng">
                <a:solidFill>
                  <a:srgbClr val="000000"/>
                </a:solidFill>
                <a:prstDash val="solid"/>
                <a:headEnd type="none" w="med" len="med"/>
                <a:tailEnd type="none" w="med" len="med"/>
              </a:ln>
            </p:spPr>
          </p:sp>
          <p:sp>
            <p:nvSpPr>
              <p:cNvPr id="23724" name="Line 198"/>
              <p:cNvSpPr/>
              <p:nvPr/>
            </p:nvSpPr>
            <p:spPr>
              <a:xfrm flipV="1">
                <a:off x="4446" y="3791"/>
                <a:ext cx="51" cy="50"/>
              </a:xfrm>
              <a:prstGeom prst="line">
                <a:avLst/>
              </a:prstGeom>
              <a:ln w="0" cap="flat" cmpd="sng">
                <a:solidFill>
                  <a:srgbClr val="000000"/>
                </a:solidFill>
                <a:prstDash val="solid"/>
                <a:headEnd type="none" w="med" len="med"/>
                <a:tailEnd type="none" w="med" len="med"/>
              </a:ln>
            </p:spPr>
          </p:sp>
          <p:sp>
            <p:nvSpPr>
              <p:cNvPr id="23725" name="Line 199"/>
              <p:cNvSpPr/>
              <p:nvPr/>
            </p:nvSpPr>
            <p:spPr>
              <a:xfrm flipV="1">
                <a:off x="5293" y="2884"/>
                <a:ext cx="111" cy="111"/>
              </a:xfrm>
              <a:prstGeom prst="line">
                <a:avLst/>
              </a:prstGeom>
              <a:ln w="0" cap="flat" cmpd="sng">
                <a:solidFill>
                  <a:srgbClr val="000000"/>
                </a:solidFill>
                <a:prstDash val="solid"/>
                <a:headEnd type="none" w="med" len="med"/>
                <a:tailEnd type="none" w="med" len="med"/>
              </a:ln>
            </p:spPr>
          </p:sp>
          <p:sp>
            <p:nvSpPr>
              <p:cNvPr id="23726" name="Line 200"/>
              <p:cNvSpPr/>
              <p:nvPr/>
            </p:nvSpPr>
            <p:spPr>
              <a:xfrm flipV="1">
                <a:off x="4658" y="3418"/>
                <a:ext cx="211" cy="212"/>
              </a:xfrm>
              <a:prstGeom prst="line">
                <a:avLst/>
              </a:prstGeom>
              <a:ln w="0" cap="flat" cmpd="sng">
                <a:solidFill>
                  <a:srgbClr val="000000"/>
                </a:solidFill>
                <a:prstDash val="solid"/>
                <a:headEnd type="none" w="med" len="med"/>
                <a:tailEnd type="none" w="med" len="med"/>
              </a:ln>
            </p:spPr>
          </p:sp>
          <p:sp>
            <p:nvSpPr>
              <p:cNvPr id="23727" name="Line 201"/>
              <p:cNvSpPr/>
              <p:nvPr/>
            </p:nvSpPr>
            <p:spPr>
              <a:xfrm flipV="1">
                <a:off x="4753" y="3418"/>
                <a:ext cx="211" cy="212"/>
              </a:xfrm>
              <a:prstGeom prst="line">
                <a:avLst/>
              </a:prstGeom>
              <a:ln w="0" cap="flat" cmpd="sng">
                <a:solidFill>
                  <a:srgbClr val="000000"/>
                </a:solidFill>
                <a:prstDash val="solid"/>
                <a:headEnd type="none" w="med" len="med"/>
                <a:tailEnd type="none" w="med" len="med"/>
              </a:ln>
            </p:spPr>
          </p:sp>
          <p:sp>
            <p:nvSpPr>
              <p:cNvPr id="23728" name="Line 202"/>
              <p:cNvSpPr/>
              <p:nvPr/>
            </p:nvSpPr>
            <p:spPr>
              <a:xfrm flipV="1">
                <a:off x="5388" y="2985"/>
                <a:ext cx="9" cy="10"/>
              </a:xfrm>
              <a:prstGeom prst="line">
                <a:avLst/>
              </a:prstGeom>
              <a:ln w="0" cap="flat" cmpd="sng">
                <a:solidFill>
                  <a:srgbClr val="000000"/>
                </a:solidFill>
                <a:prstDash val="solid"/>
                <a:headEnd type="none" w="med" len="med"/>
                <a:tailEnd type="none" w="med" len="med"/>
              </a:ln>
            </p:spPr>
          </p:sp>
          <p:sp>
            <p:nvSpPr>
              <p:cNvPr id="23729" name="Line 203"/>
              <p:cNvSpPr/>
              <p:nvPr/>
            </p:nvSpPr>
            <p:spPr>
              <a:xfrm flipV="1">
                <a:off x="4848" y="3418"/>
                <a:ext cx="211" cy="212"/>
              </a:xfrm>
              <a:prstGeom prst="line">
                <a:avLst/>
              </a:prstGeom>
              <a:ln w="0" cap="flat" cmpd="sng">
                <a:solidFill>
                  <a:srgbClr val="000000"/>
                </a:solidFill>
                <a:prstDash val="solid"/>
                <a:headEnd type="none" w="med" len="med"/>
                <a:tailEnd type="none" w="med" len="med"/>
              </a:ln>
            </p:spPr>
          </p:sp>
          <p:sp>
            <p:nvSpPr>
              <p:cNvPr id="23730" name="Line 204"/>
              <p:cNvSpPr/>
              <p:nvPr/>
            </p:nvSpPr>
            <p:spPr>
              <a:xfrm flipV="1">
                <a:off x="4943" y="3418"/>
                <a:ext cx="211" cy="212"/>
              </a:xfrm>
              <a:prstGeom prst="line">
                <a:avLst/>
              </a:prstGeom>
              <a:ln w="0" cap="flat" cmpd="sng">
                <a:solidFill>
                  <a:srgbClr val="000000"/>
                </a:solidFill>
                <a:prstDash val="solid"/>
                <a:headEnd type="none" w="med" len="med"/>
                <a:tailEnd type="none" w="med" len="med"/>
              </a:ln>
            </p:spPr>
          </p:sp>
          <p:sp>
            <p:nvSpPr>
              <p:cNvPr id="23731" name="Line 205"/>
              <p:cNvSpPr/>
              <p:nvPr/>
            </p:nvSpPr>
            <p:spPr>
              <a:xfrm flipV="1">
                <a:off x="5038" y="3418"/>
                <a:ext cx="211" cy="212"/>
              </a:xfrm>
              <a:prstGeom prst="line">
                <a:avLst/>
              </a:prstGeom>
              <a:ln w="0" cap="flat" cmpd="sng">
                <a:solidFill>
                  <a:srgbClr val="000000"/>
                </a:solidFill>
                <a:prstDash val="solid"/>
                <a:headEnd type="none" w="med" len="med"/>
                <a:tailEnd type="none" w="med" len="med"/>
              </a:ln>
            </p:spPr>
          </p:sp>
          <p:sp>
            <p:nvSpPr>
              <p:cNvPr id="23732" name="Line 206"/>
              <p:cNvSpPr/>
              <p:nvPr/>
            </p:nvSpPr>
            <p:spPr>
              <a:xfrm flipV="1">
                <a:off x="5133" y="3418"/>
                <a:ext cx="211" cy="212"/>
              </a:xfrm>
              <a:prstGeom prst="line">
                <a:avLst/>
              </a:prstGeom>
              <a:ln w="0" cap="flat" cmpd="sng">
                <a:solidFill>
                  <a:srgbClr val="000000"/>
                </a:solidFill>
                <a:prstDash val="solid"/>
                <a:headEnd type="none" w="med" len="med"/>
                <a:tailEnd type="none" w="med" len="med"/>
              </a:ln>
            </p:spPr>
          </p:sp>
          <p:sp>
            <p:nvSpPr>
              <p:cNvPr id="23733" name="Line 207"/>
              <p:cNvSpPr/>
              <p:nvPr/>
            </p:nvSpPr>
            <p:spPr>
              <a:xfrm flipV="1">
                <a:off x="5228" y="3495"/>
                <a:ext cx="135" cy="135"/>
              </a:xfrm>
              <a:prstGeom prst="line">
                <a:avLst/>
              </a:prstGeom>
              <a:ln w="0" cap="flat" cmpd="sng">
                <a:solidFill>
                  <a:srgbClr val="000000"/>
                </a:solidFill>
                <a:prstDash val="solid"/>
                <a:headEnd type="none" w="med" len="med"/>
                <a:tailEnd type="none" w="med" len="med"/>
              </a:ln>
            </p:spPr>
          </p:sp>
          <p:sp>
            <p:nvSpPr>
              <p:cNvPr id="23734" name="Line 208"/>
              <p:cNvSpPr/>
              <p:nvPr/>
            </p:nvSpPr>
            <p:spPr>
              <a:xfrm flipV="1">
                <a:off x="5323" y="3596"/>
                <a:ext cx="33" cy="34"/>
              </a:xfrm>
              <a:prstGeom prst="line">
                <a:avLst/>
              </a:prstGeom>
              <a:ln w="0" cap="flat" cmpd="sng">
                <a:solidFill>
                  <a:srgbClr val="000000"/>
                </a:solidFill>
                <a:prstDash val="solid"/>
                <a:headEnd type="none" w="med" len="med"/>
                <a:tailEnd type="none" w="med" len="med"/>
              </a:ln>
            </p:spPr>
          </p:sp>
        </p:grpSp>
      </p:grpSp>
      <p:sp>
        <p:nvSpPr>
          <p:cNvPr id="555217" name="Rectangle 209"/>
          <p:cNvSpPr/>
          <p:nvPr/>
        </p:nvSpPr>
        <p:spPr>
          <a:xfrm>
            <a:off x="681038" y="5430838"/>
            <a:ext cx="2703512" cy="641350"/>
          </a:xfrm>
          <a:prstGeom prst="rect">
            <a:avLst/>
          </a:prstGeom>
          <a:noFill/>
          <a:ln w="9525">
            <a:noFill/>
          </a:ln>
        </p:spPr>
        <p:txBody>
          <a:bodyPr>
            <a:spAutoFit/>
          </a:bodyPr>
          <a:lstStyle/>
          <a:p>
            <a:pPr algn="l"/>
            <a:r>
              <a:rPr lang="zh-CN" altLang="en-US" sz="3600" dirty="0">
                <a:latin typeface="Times New Roman" panose="02020603050405020304" pitchFamily="18" charset="0"/>
                <a:ea typeface="宋体" panose="02010600030101010101" pitchFamily="2" charset="-122"/>
              </a:rPr>
              <a:t>形状误差</a:t>
            </a:r>
          </a:p>
        </p:txBody>
      </p:sp>
      <p:sp>
        <p:nvSpPr>
          <p:cNvPr id="555218" name="Rectangle 210"/>
          <p:cNvSpPr/>
          <p:nvPr/>
        </p:nvSpPr>
        <p:spPr>
          <a:xfrm>
            <a:off x="5159375" y="5362575"/>
            <a:ext cx="2747963" cy="641350"/>
          </a:xfrm>
          <a:prstGeom prst="rect">
            <a:avLst/>
          </a:prstGeom>
          <a:noFill/>
          <a:ln w="9525">
            <a:noFill/>
          </a:ln>
        </p:spPr>
        <p:txBody>
          <a:bodyPr>
            <a:spAutoFit/>
          </a:bodyPr>
          <a:lstStyle/>
          <a:p>
            <a:pPr algn="l"/>
            <a:r>
              <a:rPr lang="zh-CN" altLang="en-US" sz="3600" dirty="0">
                <a:latin typeface="Times New Roman" panose="02020603050405020304" pitchFamily="18" charset="0"/>
                <a:ea typeface="宋体" panose="02010600030101010101" pitchFamily="2" charset="-122"/>
              </a:rPr>
              <a:t>位置误差</a:t>
            </a:r>
          </a:p>
        </p:txBody>
      </p:sp>
      <p:sp>
        <p:nvSpPr>
          <p:cNvPr id="23564" name="Line 211"/>
          <p:cNvSpPr/>
          <p:nvPr/>
        </p:nvSpPr>
        <p:spPr>
          <a:xfrm>
            <a:off x="146050" y="4224338"/>
            <a:ext cx="2608263" cy="0"/>
          </a:xfrm>
          <a:prstGeom prst="line">
            <a:avLst/>
          </a:prstGeom>
          <a:ln w="9525" cap="flat" cmpd="sng">
            <a:solidFill>
              <a:schemeClr val="tx1"/>
            </a:solidFill>
            <a:prstDash val="dashDot"/>
            <a:miter/>
            <a:headEnd type="none" w="med" len="med"/>
            <a:tailEnd type="none" w="med" len="med"/>
          </a:ln>
        </p:spPr>
      </p:sp>
      <p:grpSp>
        <p:nvGrpSpPr>
          <p:cNvPr id="5" name="Group 212"/>
          <p:cNvGrpSpPr/>
          <p:nvPr/>
        </p:nvGrpSpPr>
        <p:grpSpPr>
          <a:xfrm>
            <a:off x="12700" y="3883025"/>
            <a:ext cx="2228850" cy="862013"/>
            <a:chOff x="2253" y="1406"/>
            <a:chExt cx="1404" cy="543"/>
          </a:xfrm>
        </p:grpSpPr>
        <p:grpSp>
          <p:nvGrpSpPr>
            <p:cNvPr id="23569" name="Group 213"/>
            <p:cNvGrpSpPr/>
            <p:nvPr/>
          </p:nvGrpSpPr>
          <p:grpSpPr>
            <a:xfrm>
              <a:off x="2253" y="1406"/>
              <a:ext cx="1404" cy="543"/>
              <a:chOff x="2253" y="1406"/>
              <a:chExt cx="1404" cy="543"/>
            </a:xfrm>
          </p:grpSpPr>
          <p:grpSp>
            <p:nvGrpSpPr>
              <p:cNvPr id="23571" name="Group 214"/>
              <p:cNvGrpSpPr/>
              <p:nvPr/>
            </p:nvGrpSpPr>
            <p:grpSpPr>
              <a:xfrm>
                <a:off x="2346" y="1406"/>
                <a:ext cx="1274" cy="543"/>
                <a:chOff x="2346" y="1406"/>
                <a:chExt cx="1274" cy="543"/>
              </a:xfrm>
            </p:grpSpPr>
            <p:sp>
              <p:nvSpPr>
                <p:cNvPr id="23578" name="Freeform 215"/>
                <p:cNvSpPr/>
                <p:nvPr/>
              </p:nvSpPr>
              <p:spPr>
                <a:xfrm>
                  <a:off x="2519" y="1828"/>
                  <a:ext cx="959" cy="121"/>
                </a:xfrm>
                <a:custGeom>
                  <a:avLst/>
                  <a:gdLst>
                    <a:gd name="txL" fmla="*/ 0 w 10548"/>
                    <a:gd name="txT" fmla="*/ 0 h 1322"/>
                    <a:gd name="txR" fmla="*/ 10548 w 10548"/>
                    <a:gd name="txB" fmla="*/ 1322 h 1322"/>
                  </a:gdLst>
                  <a:ahLst/>
                  <a:cxnLst>
                    <a:cxn ang="0">
                      <a:pos x="959" y="115"/>
                    </a:cxn>
                    <a:cxn ang="0">
                      <a:pos x="877" y="77"/>
                    </a:cxn>
                    <a:cxn ang="0">
                      <a:pos x="791" y="46"/>
                    </a:cxn>
                    <a:cxn ang="0">
                      <a:pos x="704" y="23"/>
                    </a:cxn>
                    <a:cxn ang="0">
                      <a:pos x="614" y="7"/>
                    </a:cxn>
                    <a:cxn ang="0">
                      <a:pos x="524" y="0"/>
                    </a:cxn>
                    <a:cxn ang="0">
                      <a:pos x="433" y="1"/>
                    </a:cxn>
                    <a:cxn ang="0">
                      <a:pos x="343" y="9"/>
                    </a:cxn>
                    <a:cxn ang="0">
                      <a:pos x="254" y="26"/>
                    </a:cxn>
                    <a:cxn ang="0">
                      <a:pos x="167" y="50"/>
                    </a:cxn>
                    <a:cxn ang="0">
                      <a:pos x="82" y="82"/>
                    </a:cxn>
                    <a:cxn ang="0">
                      <a:pos x="0" y="121"/>
                    </a:cxn>
                  </a:cxnLst>
                  <a:rect l="txL" t="txT" r="txR" b="txB"/>
                  <a:pathLst>
                    <a:path w="10548" h="1322">
                      <a:moveTo>
                        <a:pt x="10548" y="1253"/>
                      </a:moveTo>
                      <a:lnTo>
                        <a:pt x="9643" y="836"/>
                      </a:lnTo>
                      <a:lnTo>
                        <a:pt x="8704" y="501"/>
                      </a:lnTo>
                      <a:lnTo>
                        <a:pt x="7740" y="248"/>
                      </a:lnTo>
                      <a:lnTo>
                        <a:pt x="6758" y="81"/>
                      </a:lnTo>
                      <a:lnTo>
                        <a:pt x="5764" y="0"/>
                      </a:lnTo>
                      <a:lnTo>
                        <a:pt x="4767" y="7"/>
                      </a:lnTo>
                      <a:lnTo>
                        <a:pt x="3776" y="101"/>
                      </a:lnTo>
                      <a:lnTo>
                        <a:pt x="2795" y="281"/>
                      </a:lnTo>
                      <a:lnTo>
                        <a:pt x="1835" y="546"/>
                      </a:lnTo>
                      <a:lnTo>
                        <a:pt x="901" y="893"/>
                      </a:lnTo>
                      <a:lnTo>
                        <a:pt x="0" y="1322"/>
                      </a:lnTo>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79" name="Freeform 216"/>
                <p:cNvSpPr/>
                <p:nvPr/>
              </p:nvSpPr>
              <p:spPr>
                <a:xfrm>
                  <a:off x="3281" y="1432"/>
                  <a:ext cx="339" cy="110"/>
                </a:xfrm>
                <a:custGeom>
                  <a:avLst/>
                  <a:gdLst>
                    <a:gd name="txL" fmla="*/ 0 w 3726"/>
                    <a:gd name="txT" fmla="*/ 0 h 1208"/>
                    <a:gd name="txR" fmla="*/ 3726 w 3726"/>
                    <a:gd name="txB" fmla="*/ 1208 h 1208"/>
                  </a:gdLst>
                  <a:ahLst/>
                  <a:cxnLst>
                    <a:cxn ang="0">
                      <a:pos x="339" y="110"/>
                    </a:cxn>
                    <a:cxn ang="0">
                      <a:pos x="238" y="67"/>
                    </a:cxn>
                    <a:cxn ang="0">
                      <a:pos x="134" y="32"/>
                    </a:cxn>
                    <a:cxn ang="0">
                      <a:pos x="27" y="5"/>
                    </a:cxn>
                    <a:cxn ang="0">
                      <a:pos x="0" y="0"/>
                    </a:cxn>
                  </a:cxnLst>
                  <a:rect l="txL" t="txT" r="txR" b="txB"/>
                  <a:pathLst>
                    <a:path w="3726" h="1208">
                      <a:moveTo>
                        <a:pt x="3726" y="1208"/>
                      </a:moveTo>
                      <a:lnTo>
                        <a:pt x="2613" y="736"/>
                      </a:lnTo>
                      <a:lnTo>
                        <a:pt x="1468" y="350"/>
                      </a:lnTo>
                      <a:lnTo>
                        <a:pt x="296" y="52"/>
                      </a:lnTo>
                      <a:lnTo>
                        <a:pt x="0" y="0"/>
                      </a:lnTo>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80" name="Freeform 217"/>
                <p:cNvSpPr/>
                <p:nvPr/>
              </p:nvSpPr>
              <p:spPr>
                <a:xfrm>
                  <a:off x="3041" y="1406"/>
                  <a:ext cx="121" cy="8"/>
                </a:xfrm>
                <a:custGeom>
                  <a:avLst/>
                  <a:gdLst>
                    <a:gd name="txL" fmla="*/ 0 w 1327"/>
                    <a:gd name="txT" fmla="*/ 0 h 87"/>
                    <a:gd name="txR" fmla="*/ 1327 w 1327"/>
                    <a:gd name="txB" fmla="*/ 87 h 87"/>
                  </a:gdLst>
                  <a:ahLst/>
                  <a:cxnLst>
                    <a:cxn ang="0">
                      <a:pos x="121" y="8"/>
                    </a:cxn>
                    <a:cxn ang="0">
                      <a:pos x="50" y="1"/>
                    </a:cxn>
                    <a:cxn ang="0">
                      <a:pos x="0" y="0"/>
                    </a:cxn>
                  </a:cxnLst>
                  <a:rect l="txL" t="txT" r="txR" b="txB"/>
                  <a:pathLst>
                    <a:path w="1327" h="87">
                      <a:moveTo>
                        <a:pt x="1327" y="87"/>
                      </a:moveTo>
                      <a:lnTo>
                        <a:pt x="543" y="11"/>
                      </a:lnTo>
                      <a:lnTo>
                        <a:pt x="0" y="0"/>
                      </a:lnTo>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81" name="Freeform 218"/>
                <p:cNvSpPr/>
                <p:nvPr/>
              </p:nvSpPr>
              <p:spPr>
                <a:xfrm>
                  <a:off x="2800" y="1408"/>
                  <a:ext cx="120" cy="12"/>
                </a:xfrm>
                <a:custGeom>
                  <a:avLst/>
                  <a:gdLst>
                    <a:gd name="txL" fmla="*/ 0 w 1323"/>
                    <a:gd name="txT" fmla="*/ 0 h 132"/>
                    <a:gd name="txR" fmla="*/ 1323 w 1323"/>
                    <a:gd name="txB" fmla="*/ 132 h 132"/>
                  </a:gdLst>
                  <a:ahLst/>
                  <a:cxnLst>
                    <a:cxn ang="0">
                      <a:pos x="120" y="0"/>
                    </a:cxn>
                    <a:cxn ang="0">
                      <a:pos x="71" y="3"/>
                    </a:cxn>
                    <a:cxn ang="0">
                      <a:pos x="0" y="12"/>
                    </a:cxn>
                  </a:cxnLst>
                  <a:rect l="txL" t="txT" r="txR" b="txB"/>
                  <a:pathLst>
                    <a:path w="1323" h="132">
                      <a:moveTo>
                        <a:pt x="1323" y="0"/>
                      </a:moveTo>
                      <a:lnTo>
                        <a:pt x="781" y="29"/>
                      </a:lnTo>
                      <a:lnTo>
                        <a:pt x="0" y="132"/>
                      </a:lnTo>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82" name="Freeform 219"/>
                <p:cNvSpPr/>
                <p:nvPr/>
              </p:nvSpPr>
              <p:spPr>
                <a:xfrm>
                  <a:off x="2346" y="1442"/>
                  <a:ext cx="335" cy="121"/>
                </a:xfrm>
                <a:custGeom>
                  <a:avLst/>
                  <a:gdLst>
                    <a:gd name="txL" fmla="*/ 0 w 3684"/>
                    <a:gd name="txT" fmla="*/ 0 h 1331"/>
                    <a:gd name="txR" fmla="*/ 3684 w 3684"/>
                    <a:gd name="txB" fmla="*/ 1331 h 1331"/>
                  </a:gdLst>
                  <a:ahLst/>
                  <a:cxnLst>
                    <a:cxn ang="0">
                      <a:pos x="335" y="0"/>
                    </a:cxn>
                    <a:cxn ang="0">
                      <a:pos x="308" y="6"/>
                    </a:cxn>
                    <a:cxn ang="0">
                      <a:pos x="203" y="36"/>
                    </a:cxn>
                    <a:cxn ang="0">
                      <a:pos x="100" y="75"/>
                    </a:cxn>
                    <a:cxn ang="0">
                      <a:pos x="0" y="121"/>
                    </a:cxn>
                  </a:cxnLst>
                  <a:rect l="txL" t="txT" r="txR" b="txB"/>
                  <a:pathLst>
                    <a:path w="3684" h="1331">
                      <a:moveTo>
                        <a:pt x="3684" y="0"/>
                      </a:moveTo>
                      <a:lnTo>
                        <a:pt x="3390" y="62"/>
                      </a:lnTo>
                      <a:lnTo>
                        <a:pt x="2229" y="399"/>
                      </a:lnTo>
                      <a:lnTo>
                        <a:pt x="1097" y="822"/>
                      </a:lnTo>
                      <a:lnTo>
                        <a:pt x="0" y="1331"/>
                      </a:lnTo>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83" name="Line 220"/>
                <p:cNvSpPr/>
                <p:nvPr/>
              </p:nvSpPr>
              <p:spPr>
                <a:xfrm>
                  <a:off x="2346" y="1563"/>
                  <a:ext cx="173" cy="386"/>
                </a:xfrm>
                <a:prstGeom prst="line">
                  <a:avLst/>
                </a:prstGeom>
                <a:ln w="57150" cap="flat" cmpd="sng">
                  <a:solidFill>
                    <a:srgbClr val="FF0000"/>
                  </a:solidFill>
                  <a:prstDash val="solid"/>
                  <a:headEnd type="none" w="med" len="med"/>
                  <a:tailEnd type="none" w="med" len="med"/>
                </a:ln>
              </p:spPr>
            </p:sp>
            <p:sp>
              <p:nvSpPr>
                <p:cNvPr id="23584" name="Line 221"/>
                <p:cNvSpPr/>
                <p:nvPr/>
              </p:nvSpPr>
              <p:spPr>
                <a:xfrm flipH="1">
                  <a:off x="3478" y="1542"/>
                  <a:ext cx="142" cy="400"/>
                </a:xfrm>
                <a:prstGeom prst="line">
                  <a:avLst/>
                </a:prstGeom>
                <a:ln w="57150" cap="flat" cmpd="sng">
                  <a:solidFill>
                    <a:srgbClr val="FF0000"/>
                  </a:solidFill>
                  <a:prstDash val="solid"/>
                  <a:headEnd type="none" w="med" len="med"/>
                  <a:tailEnd type="none" w="med" len="med"/>
                </a:ln>
              </p:spPr>
            </p:sp>
          </p:grpSp>
          <p:grpSp>
            <p:nvGrpSpPr>
              <p:cNvPr id="23572" name="Group 222"/>
              <p:cNvGrpSpPr/>
              <p:nvPr/>
            </p:nvGrpSpPr>
            <p:grpSpPr>
              <a:xfrm>
                <a:off x="2253" y="1617"/>
                <a:ext cx="1404" cy="253"/>
                <a:chOff x="2253" y="1617"/>
                <a:chExt cx="1404" cy="253"/>
              </a:xfrm>
            </p:grpSpPr>
            <p:sp>
              <p:nvSpPr>
                <p:cNvPr id="23573" name="Freeform 223"/>
                <p:cNvSpPr/>
                <p:nvPr/>
              </p:nvSpPr>
              <p:spPr>
                <a:xfrm>
                  <a:off x="3382" y="1673"/>
                  <a:ext cx="275" cy="122"/>
                </a:xfrm>
                <a:custGeom>
                  <a:avLst/>
                  <a:gdLst>
                    <a:gd name="txL" fmla="*/ 0 w 3031"/>
                    <a:gd name="txT" fmla="*/ 0 h 1345"/>
                    <a:gd name="txR" fmla="*/ 3031 w 3031"/>
                    <a:gd name="txB" fmla="*/ 1345 h 1345"/>
                  </a:gdLst>
                  <a:ahLst/>
                  <a:cxnLst>
                    <a:cxn ang="0">
                      <a:pos x="275" y="122"/>
                    </a:cxn>
                    <a:cxn ang="0">
                      <a:pos x="182" y="71"/>
                    </a:cxn>
                    <a:cxn ang="0">
                      <a:pos x="84" y="29"/>
                    </a:cxn>
                    <a:cxn ang="0">
                      <a:pos x="0" y="0"/>
                    </a:cxn>
                  </a:cxnLst>
                  <a:rect l="txL" t="txT" r="txR" b="txB"/>
                  <a:pathLst>
                    <a:path w="3031" h="1345">
                      <a:moveTo>
                        <a:pt x="3031" y="1345"/>
                      </a:moveTo>
                      <a:lnTo>
                        <a:pt x="2001" y="786"/>
                      </a:lnTo>
                      <a:lnTo>
                        <a:pt x="928" y="316"/>
                      </a:lnTo>
                      <a:lnTo>
                        <a:pt x="0" y="0"/>
                      </a:lnTo>
                    </a:path>
                  </a:pathLst>
                </a:custGeom>
                <a:noFill/>
                <a:ln w="190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74" name="Freeform 224"/>
                <p:cNvSpPr/>
                <p:nvPr/>
              </p:nvSpPr>
              <p:spPr>
                <a:xfrm>
                  <a:off x="3225" y="1636"/>
                  <a:ext cx="79" cy="16"/>
                </a:xfrm>
                <a:custGeom>
                  <a:avLst/>
                  <a:gdLst>
                    <a:gd name="txL" fmla="*/ 0 w 867"/>
                    <a:gd name="txT" fmla="*/ 0 h 179"/>
                    <a:gd name="txR" fmla="*/ 867 w 867"/>
                    <a:gd name="txB" fmla="*/ 179 h 179"/>
                  </a:gdLst>
                  <a:ahLst/>
                  <a:cxnLst>
                    <a:cxn ang="0">
                      <a:pos x="79" y="16"/>
                    </a:cxn>
                    <a:cxn ang="0">
                      <a:pos x="37" y="6"/>
                    </a:cxn>
                    <a:cxn ang="0">
                      <a:pos x="0" y="0"/>
                    </a:cxn>
                  </a:cxnLst>
                  <a:rect l="txL" t="txT" r="txR" b="txB"/>
                  <a:pathLst>
                    <a:path w="867" h="179">
                      <a:moveTo>
                        <a:pt x="867" y="179"/>
                      </a:moveTo>
                      <a:lnTo>
                        <a:pt x="406" y="66"/>
                      </a:lnTo>
                      <a:lnTo>
                        <a:pt x="0" y="0"/>
                      </a:lnTo>
                    </a:path>
                  </a:pathLst>
                </a:custGeom>
                <a:noFill/>
                <a:ln w="190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75" name="Freeform 225"/>
                <p:cNvSpPr/>
                <p:nvPr/>
              </p:nvSpPr>
              <p:spPr>
                <a:xfrm>
                  <a:off x="2744" y="1617"/>
                  <a:ext cx="401" cy="28"/>
                </a:xfrm>
                <a:custGeom>
                  <a:avLst/>
                  <a:gdLst>
                    <a:gd name="txL" fmla="*/ 0 w 4410"/>
                    <a:gd name="txT" fmla="*/ 0 h 312"/>
                    <a:gd name="txR" fmla="*/ 4410 w 4410"/>
                    <a:gd name="txB" fmla="*/ 312 h 312"/>
                  </a:gdLst>
                  <a:ahLst/>
                  <a:cxnLst>
                    <a:cxn ang="0">
                      <a:pos x="401" y="7"/>
                    </a:cxn>
                    <a:cxn ang="0">
                      <a:pos x="306" y="0"/>
                    </a:cxn>
                    <a:cxn ang="0">
                      <a:pos x="200" y="1"/>
                    </a:cxn>
                    <a:cxn ang="0">
                      <a:pos x="94" y="11"/>
                    </a:cxn>
                    <a:cxn ang="0">
                      <a:pos x="0" y="28"/>
                    </a:cxn>
                  </a:cxnLst>
                  <a:rect l="txL" t="txT" r="txR" b="txB"/>
                  <a:pathLst>
                    <a:path w="4410" h="312">
                      <a:moveTo>
                        <a:pt x="4410" y="77"/>
                      </a:moveTo>
                      <a:lnTo>
                        <a:pt x="3367" y="0"/>
                      </a:lnTo>
                      <a:lnTo>
                        <a:pt x="2195" y="13"/>
                      </a:lnTo>
                      <a:lnTo>
                        <a:pt x="1030" y="124"/>
                      </a:lnTo>
                      <a:lnTo>
                        <a:pt x="0" y="312"/>
                      </a:lnTo>
                    </a:path>
                  </a:pathLst>
                </a:custGeom>
                <a:noFill/>
                <a:ln w="190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76" name="Freeform 226"/>
                <p:cNvSpPr/>
                <p:nvPr/>
              </p:nvSpPr>
              <p:spPr>
                <a:xfrm>
                  <a:off x="2590" y="1665"/>
                  <a:ext cx="76" cy="25"/>
                </a:xfrm>
                <a:custGeom>
                  <a:avLst/>
                  <a:gdLst>
                    <a:gd name="txL" fmla="*/ 0 w 844"/>
                    <a:gd name="txT" fmla="*/ 0 h 271"/>
                    <a:gd name="txR" fmla="*/ 844 w 844"/>
                    <a:gd name="txB" fmla="*/ 271 h 271"/>
                  </a:gdLst>
                  <a:ahLst/>
                  <a:cxnLst>
                    <a:cxn ang="0">
                      <a:pos x="76" y="0"/>
                    </a:cxn>
                    <a:cxn ang="0">
                      <a:pos x="40" y="10"/>
                    </a:cxn>
                    <a:cxn ang="0">
                      <a:pos x="0" y="25"/>
                    </a:cxn>
                  </a:cxnLst>
                  <a:rect l="txL" t="txT" r="txR" b="txB"/>
                  <a:pathLst>
                    <a:path w="844" h="271">
                      <a:moveTo>
                        <a:pt x="844" y="0"/>
                      </a:moveTo>
                      <a:lnTo>
                        <a:pt x="448" y="108"/>
                      </a:lnTo>
                      <a:lnTo>
                        <a:pt x="0" y="271"/>
                      </a:lnTo>
                    </a:path>
                  </a:pathLst>
                </a:custGeom>
                <a:noFill/>
                <a:ln w="190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23577" name="Freeform 227"/>
                <p:cNvSpPr/>
                <p:nvPr/>
              </p:nvSpPr>
              <p:spPr>
                <a:xfrm>
                  <a:off x="2253" y="1719"/>
                  <a:ext cx="261" cy="151"/>
                </a:xfrm>
                <a:custGeom>
                  <a:avLst/>
                  <a:gdLst>
                    <a:gd name="txL" fmla="*/ 0 w 2872"/>
                    <a:gd name="txT" fmla="*/ 0 h 1659"/>
                    <a:gd name="txR" fmla="*/ 2872 w 2872"/>
                    <a:gd name="txB" fmla="*/ 1659 h 1659"/>
                  </a:gdLst>
                  <a:ahLst/>
                  <a:cxnLst>
                    <a:cxn ang="0">
                      <a:pos x="261" y="0"/>
                    </a:cxn>
                    <a:cxn ang="0">
                      <a:pos x="180" y="37"/>
                    </a:cxn>
                    <a:cxn ang="0">
                      <a:pos x="88" y="90"/>
                    </a:cxn>
                    <a:cxn ang="0">
                      <a:pos x="0" y="151"/>
                    </a:cxn>
                  </a:cxnLst>
                  <a:rect l="txL" t="txT" r="txR" b="txB"/>
                  <a:pathLst>
                    <a:path w="2872" h="1659">
                      <a:moveTo>
                        <a:pt x="2872" y="0"/>
                      </a:moveTo>
                      <a:lnTo>
                        <a:pt x="1982" y="412"/>
                      </a:lnTo>
                      <a:lnTo>
                        <a:pt x="964" y="993"/>
                      </a:lnTo>
                      <a:lnTo>
                        <a:pt x="0" y="1659"/>
                      </a:lnTo>
                    </a:path>
                  </a:pathLst>
                </a:custGeom>
                <a:noFill/>
                <a:ln w="19050" cap="flat" cmpd="sng">
                  <a:solidFill>
                    <a:srgbClr val="FF0000">
                      <a:alpha val="100000"/>
                    </a:srgbClr>
                  </a:solidFill>
                  <a:prstDash val="solid"/>
                  <a:round/>
                  <a:headEnd type="none" w="med" len="med"/>
                  <a:tailEnd type="none" w="med" len="med"/>
                </a:ln>
              </p:spPr>
              <p:txBody>
                <a:bodyPr/>
                <a:lstStyle/>
                <a:p>
                  <a:endParaRPr lang="zh-CN" altLang="en-US"/>
                </a:p>
              </p:txBody>
            </p:sp>
          </p:grpSp>
        </p:grpSp>
        <p:sp>
          <p:nvSpPr>
            <p:cNvPr id="23570" name="Freeform 228"/>
            <p:cNvSpPr/>
            <p:nvPr/>
          </p:nvSpPr>
          <p:spPr>
            <a:xfrm>
              <a:off x="2899" y="1407"/>
              <a:ext cx="151" cy="1"/>
            </a:xfrm>
            <a:custGeom>
              <a:avLst/>
              <a:gdLst>
                <a:gd name="txL" fmla="*/ 0 w 151"/>
                <a:gd name="txT" fmla="*/ 0 h 1"/>
                <a:gd name="txR" fmla="*/ 151 w 151"/>
                <a:gd name="txB" fmla="*/ 1 h 1"/>
              </a:gdLst>
              <a:ahLst/>
              <a:cxnLst>
                <a:cxn ang="0">
                  <a:pos x="0" y="0"/>
                </a:cxn>
                <a:cxn ang="0">
                  <a:pos x="151" y="0"/>
                </a:cxn>
              </a:cxnLst>
              <a:rect l="txL" t="txT" r="txR" b="txB"/>
              <a:pathLst>
                <a:path w="151" h="1">
                  <a:moveTo>
                    <a:pt x="0" y="0"/>
                  </a:moveTo>
                  <a:cubicBezTo>
                    <a:pt x="0" y="0"/>
                    <a:pt x="75" y="0"/>
                    <a:pt x="151" y="0"/>
                  </a:cubicBezTo>
                </a:path>
              </a:pathLst>
            </a:custGeom>
            <a:noFill/>
            <a:ln w="38100" cap="flat" cmpd="sng">
              <a:solidFill>
                <a:srgbClr val="FF0000">
                  <a:alpha val="100000"/>
                </a:srgbClr>
              </a:solidFill>
              <a:prstDash val="solid"/>
              <a:miter lim="800000"/>
              <a:headEnd type="none" w="med" len="med"/>
              <a:tailEnd type="none" w="med" len="med"/>
            </a:ln>
          </p:spPr>
          <p:txBody>
            <a:bodyPr/>
            <a:lstStyle/>
            <a:p>
              <a:endParaRPr lang="zh-CN" altLang="en-US"/>
            </a:p>
          </p:txBody>
        </p:sp>
      </p:grpSp>
      <p:grpSp>
        <p:nvGrpSpPr>
          <p:cNvPr id="9" name="Group 229"/>
          <p:cNvGrpSpPr/>
          <p:nvPr/>
        </p:nvGrpSpPr>
        <p:grpSpPr>
          <a:xfrm>
            <a:off x="6831013" y="3257550"/>
            <a:ext cx="2338387" cy="2038350"/>
            <a:chOff x="3890" y="2606"/>
            <a:chExt cx="1473" cy="1284"/>
          </a:xfrm>
        </p:grpSpPr>
        <p:sp>
          <p:nvSpPr>
            <p:cNvPr id="23567" name="Line 230"/>
            <p:cNvSpPr/>
            <p:nvPr/>
          </p:nvSpPr>
          <p:spPr>
            <a:xfrm flipH="1">
              <a:off x="3975" y="2606"/>
              <a:ext cx="85" cy="1284"/>
            </a:xfrm>
            <a:prstGeom prst="line">
              <a:avLst/>
            </a:prstGeom>
            <a:ln w="57150" cap="flat" cmpd="sng">
              <a:solidFill>
                <a:srgbClr val="FF0000"/>
              </a:solidFill>
              <a:prstDash val="solid"/>
              <a:miter/>
              <a:headEnd type="none" w="med" len="med"/>
              <a:tailEnd type="none" w="med" len="med"/>
            </a:ln>
          </p:spPr>
        </p:sp>
        <p:sp>
          <p:nvSpPr>
            <p:cNvPr id="23568" name="Line 231"/>
            <p:cNvSpPr/>
            <p:nvPr/>
          </p:nvSpPr>
          <p:spPr>
            <a:xfrm>
              <a:off x="3890" y="3258"/>
              <a:ext cx="1473" cy="0"/>
            </a:xfrm>
            <a:prstGeom prst="line">
              <a:avLst/>
            </a:prstGeom>
            <a:ln w="9525" cap="flat" cmpd="sng">
              <a:solidFill>
                <a:srgbClr val="FF0000"/>
              </a:solidFill>
              <a:prstDash val="lgDashDot"/>
              <a:miter/>
              <a:headEnd type="none" w="med" len="med"/>
              <a:tailEnd type="none" w="med" len="med"/>
            </a:ln>
          </p:spPr>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5010">
                                            <p:txEl>
                                              <p:pRg st="0" end="0"/>
                                            </p:txEl>
                                          </p:spTgt>
                                        </p:tgtEl>
                                        <p:attrNameLst>
                                          <p:attrName>style.visibility</p:attrName>
                                        </p:attrNameLst>
                                      </p:cBhvr>
                                      <p:to>
                                        <p:strVal val="visible"/>
                                      </p:to>
                                    </p:set>
                                    <p:animEffect transition="in" filter="wipe(left)">
                                      <p:cBhvr>
                                        <p:cTn id="7" dur="500"/>
                                        <p:tgtEl>
                                          <p:spTgt spid="5550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5217"/>
                                        </p:tgtEl>
                                        <p:attrNameLst>
                                          <p:attrName>style.visibility</p:attrName>
                                        </p:attrNameLst>
                                      </p:cBhvr>
                                      <p:to>
                                        <p:strVal val="visible"/>
                                      </p:to>
                                    </p:set>
                                    <p:animEffect transition="in" filter="blinds(horizontal)">
                                      <p:cBhvr>
                                        <p:cTn id="17" dur="500"/>
                                        <p:tgtEl>
                                          <p:spTgt spid="5552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2" presetClass="emph" presetSubtype="0" fill="hold" nodeType="clickEffect">
                                  <p:stCondLst>
                                    <p:cond delay="0"/>
                                  </p:stCondLst>
                                  <p:childTnLst>
                                    <p:animClr clrSpc="rgb" dir="cw">
                                      <p:cBhvr override="childStyle">
                                        <p:cTn id="31" dur="300" fill="hold"/>
                                        <p:tgtEl>
                                          <p:spTgt spid="9"/>
                                        </p:tgtEl>
                                        <p:attrNameLst>
                                          <p:attrName>style.color</p:attrName>
                                        </p:attrNameLst>
                                      </p:cBhvr>
                                      <p:to>
                                        <a:schemeClr val="accent2"/>
                                      </p:to>
                                    </p:animClr>
                                    <p:animClr clrSpc="rgb" dir="cw">
                                      <p:cBhvr>
                                        <p:cTn id="32" dur="300" fill="hold"/>
                                        <p:tgtEl>
                                          <p:spTgt spid="9"/>
                                        </p:tgtEl>
                                        <p:attrNameLst>
                                          <p:attrName>fillcolor</p:attrName>
                                        </p:attrNameLst>
                                      </p:cBhvr>
                                      <p:to>
                                        <a:schemeClr val="accent2"/>
                                      </p:to>
                                    </p:animClr>
                                    <p:set>
                                      <p:cBhvr>
                                        <p:cTn id="33" dur="300" fill="hold"/>
                                        <p:tgtEl>
                                          <p:spTgt spid="9"/>
                                        </p:tgtEl>
                                        <p:attrNameLst>
                                          <p:attrName>fill.type</p:attrName>
                                        </p:attrNameLst>
                                      </p:cBhvr>
                                      <p:to>
                                        <p:strVal val="solid"/>
                                      </p:to>
                                    </p:set>
                                    <p:set>
                                      <p:cBhvr>
                                        <p:cTn id="34" dur="300" fill="hold"/>
                                        <p:tgtEl>
                                          <p:spTgt spid="9"/>
                                        </p:tgtEl>
                                        <p:attrNameLst>
                                          <p:attrName>fill.on</p:attrName>
                                        </p:attrNameLst>
                                      </p:cBhvr>
                                      <p:to>
                                        <p:strVal val="true"/>
                                      </p:to>
                                    </p:set>
                                    <p:animRot by="120000">
                                      <p:cBhvr>
                                        <p:cTn id="35" dur="300" fill="hold">
                                          <p:stCondLst>
                                            <p:cond delay="0"/>
                                          </p:stCondLst>
                                        </p:cTn>
                                        <p:tgtEl>
                                          <p:spTgt spid="9"/>
                                        </p:tgtEl>
                                        <p:attrNameLst>
                                          <p:attrName>r</p:attrName>
                                        </p:attrNameLst>
                                      </p:cBhvr>
                                    </p:animRot>
                                    <p:animRot by="-240000">
                                      <p:cBhvr>
                                        <p:cTn id="36" dur="600" fill="hold">
                                          <p:stCondLst>
                                            <p:cond delay="600"/>
                                          </p:stCondLst>
                                        </p:cTn>
                                        <p:tgtEl>
                                          <p:spTgt spid="9"/>
                                        </p:tgtEl>
                                        <p:attrNameLst>
                                          <p:attrName>r</p:attrName>
                                        </p:attrNameLst>
                                      </p:cBhvr>
                                    </p:animRot>
                                    <p:animRot by="240000">
                                      <p:cBhvr>
                                        <p:cTn id="37" dur="600" fill="hold">
                                          <p:stCondLst>
                                            <p:cond delay="1200"/>
                                          </p:stCondLst>
                                        </p:cTn>
                                        <p:tgtEl>
                                          <p:spTgt spid="9"/>
                                        </p:tgtEl>
                                        <p:attrNameLst>
                                          <p:attrName>r</p:attrName>
                                        </p:attrNameLst>
                                      </p:cBhvr>
                                    </p:animRot>
                                    <p:animRot by="-240000">
                                      <p:cBhvr>
                                        <p:cTn id="38" dur="600" fill="hold">
                                          <p:stCondLst>
                                            <p:cond delay="1800"/>
                                          </p:stCondLst>
                                        </p:cTn>
                                        <p:tgtEl>
                                          <p:spTgt spid="9"/>
                                        </p:tgtEl>
                                        <p:attrNameLst>
                                          <p:attrName>r</p:attrName>
                                        </p:attrNameLst>
                                      </p:cBhvr>
                                    </p:animRot>
                                    <p:animRot by="120000">
                                      <p:cBhvr>
                                        <p:cTn id="39" dur="600" fill="hold">
                                          <p:stCondLst>
                                            <p:cond delay="2400"/>
                                          </p:stCondLst>
                                        </p:cTn>
                                        <p:tgtEl>
                                          <p:spTgt spid="9"/>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555218"/>
                                        </p:tgtEl>
                                        <p:attrNameLst>
                                          <p:attrName>style.visibility</p:attrName>
                                        </p:attrNameLst>
                                      </p:cBhvr>
                                      <p:to>
                                        <p:strVal val="visible"/>
                                      </p:to>
                                    </p:set>
                                    <p:animEffect transition="in" filter="blinds(horizontal)">
                                      <p:cBhvr>
                                        <p:cTn id="44" dur="500"/>
                                        <p:tgtEl>
                                          <p:spTgt spid="555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10" grpId="0" build="p"/>
      <p:bldP spid="555217" grpId="0"/>
      <p:bldP spid="5552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1B7A887-B1FF-45D0-B8B0-3DEAC9686C0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a:t>
            </a:fld>
            <a:endParaRPr lang="en-US" altLang="zh-CN" sz="1400" b="0" i="0" dirty="0">
              <a:ea typeface="宋体" panose="02010600030101010101" pitchFamily="2" charset="-122"/>
            </a:endParaRPr>
          </a:p>
        </p:txBody>
      </p:sp>
      <p:sp>
        <p:nvSpPr>
          <p:cNvPr id="535554" name="Text Box 2"/>
          <p:cNvSpPr txBox="1"/>
          <p:nvPr/>
        </p:nvSpPr>
        <p:spPr>
          <a:xfrm>
            <a:off x="287338" y="1052513"/>
            <a:ext cx="8682037" cy="1851025"/>
          </a:xfrm>
          <a:prstGeom prst="rect">
            <a:avLst/>
          </a:prstGeom>
          <a:noFill/>
          <a:ln w="9525">
            <a:noFill/>
          </a:ln>
        </p:spPr>
        <p:txBody>
          <a:bodyPr lIns="91430" tIns="45715" rIns="91430" bIns="45715">
            <a:spAutoFit/>
          </a:bodyPr>
          <a:lstStyle/>
          <a:p>
            <a:pPr algn="l">
              <a:lnSpc>
                <a:spcPct val="105000"/>
              </a:lnSpc>
              <a:spcBef>
                <a:spcPct val="50000"/>
              </a:spcBef>
            </a:pPr>
            <a:r>
              <a:rPr lang="zh-CN" altLang="en-US" sz="2800" i="0" dirty="0">
                <a:latin typeface="宋体" panose="02010600030101010101" pitchFamily="2" charset="-122"/>
                <a:ea typeface="宋体" panose="02010600030101010101" pitchFamily="2" charset="-122"/>
              </a:rPr>
              <a:t>从大批量生产中，一批相同的零件或部件中，不经选择任意取一个零件或部件，可以不经其它加工就能装配到产品上去，并达到一定的使用要求，这种性质称为互换性。 </a:t>
            </a:r>
          </a:p>
        </p:txBody>
      </p:sp>
      <p:sp>
        <p:nvSpPr>
          <p:cNvPr id="6150" name="Text Box 3"/>
          <p:cNvSpPr txBox="1"/>
          <p:nvPr/>
        </p:nvSpPr>
        <p:spPr>
          <a:xfrm>
            <a:off x="403225" y="604838"/>
            <a:ext cx="2195513" cy="457200"/>
          </a:xfrm>
          <a:prstGeom prst="rect">
            <a:avLst/>
          </a:prstGeom>
          <a:solidFill>
            <a:srgbClr val="99CCFF"/>
          </a:solidFill>
          <a:ln w="9525">
            <a:noFill/>
          </a:ln>
        </p:spPr>
        <p:txBody>
          <a:bodyPr>
            <a:spAutoFit/>
          </a:bodyPr>
          <a:lstStyle/>
          <a:p>
            <a:pPr algn="l">
              <a:spcBef>
                <a:spcPct val="50000"/>
              </a:spcBef>
            </a:pPr>
            <a:r>
              <a:rPr lang="zh-CN" altLang="en-US" i="0" dirty="0">
                <a:solidFill>
                  <a:srgbClr val="FF0000"/>
                </a:solidFill>
                <a:latin typeface="黑体" panose="02010609060101010101" pitchFamily="2" charset="-122"/>
                <a:ea typeface="黑体" panose="02010609060101010101" pitchFamily="2" charset="-122"/>
              </a:rPr>
              <a:t>互换性的概念</a:t>
            </a:r>
          </a:p>
        </p:txBody>
      </p:sp>
      <p:sp>
        <p:nvSpPr>
          <p:cNvPr id="535556" name="Text Box 4"/>
          <p:cNvSpPr txBox="1"/>
          <p:nvPr/>
        </p:nvSpPr>
        <p:spPr>
          <a:xfrm>
            <a:off x="457200" y="2882900"/>
            <a:ext cx="2195513" cy="457200"/>
          </a:xfrm>
          <a:prstGeom prst="rect">
            <a:avLst/>
          </a:prstGeom>
          <a:solidFill>
            <a:srgbClr val="99CCFF"/>
          </a:solidFill>
          <a:ln w="9525">
            <a:noFill/>
          </a:ln>
        </p:spPr>
        <p:txBody>
          <a:bodyPr>
            <a:spAutoFit/>
          </a:bodyPr>
          <a:lstStyle/>
          <a:p>
            <a:pPr algn="l">
              <a:spcBef>
                <a:spcPct val="50000"/>
              </a:spcBef>
            </a:pPr>
            <a:r>
              <a:rPr lang="zh-CN" altLang="en-US" i="0" dirty="0">
                <a:solidFill>
                  <a:srgbClr val="FF0000"/>
                </a:solidFill>
                <a:latin typeface="黑体" panose="02010609060101010101" pitchFamily="2" charset="-122"/>
                <a:ea typeface="黑体" panose="02010609060101010101" pitchFamily="2" charset="-122"/>
              </a:rPr>
              <a:t>互换性的作用</a:t>
            </a:r>
          </a:p>
        </p:txBody>
      </p:sp>
      <p:sp>
        <p:nvSpPr>
          <p:cNvPr id="535557" name="Text Box 5"/>
          <p:cNvSpPr txBox="1"/>
          <p:nvPr/>
        </p:nvSpPr>
        <p:spPr>
          <a:xfrm>
            <a:off x="420688" y="3506788"/>
            <a:ext cx="8293100" cy="987425"/>
          </a:xfrm>
          <a:prstGeom prst="rect">
            <a:avLst/>
          </a:prstGeom>
          <a:noFill/>
          <a:ln w="9525">
            <a:noFill/>
          </a:ln>
        </p:spPr>
        <p:txBody>
          <a:bodyPr>
            <a:spAutoFit/>
          </a:bodyPr>
          <a:lstStyle/>
          <a:p>
            <a:pPr algn="l">
              <a:lnSpc>
                <a:spcPct val="105000"/>
              </a:lnSpc>
              <a:spcBef>
                <a:spcPct val="50000"/>
              </a:spcBef>
            </a:pPr>
            <a:r>
              <a:rPr lang="zh-CN" altLang="en-US" sz="2800" i="0" dirty="0">
                <a:latin typeface="宋体" panose="02010600030101010101" pitchFamily="2" charset="-122"/>
                <a:ea typeface="宋体" panose="02010600030101010101" pitchFamily="2" charset="-122"/>
              </a:rPr>
              <a:t>提高劳动生产率，降低生产成本，便于维修，保证了产品质量的稳定性。</a:t>
            </a:r>
          </a:p>
        </p:txBody>
      </p:sp>
      <p:sp>
        <p:nvSpPr>
          <p:cNvPr id="535558" name="Text Box 6"/>
          <p:cNvSpPr txBox="1"/>
          <p:nvPr/>
        </p:nvSpPr>
        <p:spPr>
          <a:xfrm>
            <a:off x="560388" y="4729163"/>
            <a:ext cx="2105025" cy="457200"/>
          </a:xfrm>
          <a:prstGeom prst="rect">
            <a:avLst/>
          </a:prstGeom>
          <a:solidFill>
            <a:srgbClr val="99CCFF"/>
          </a:solidFill>
          <a:ln w="9525">
            <a:noFill/>
          </a:ln>
        </p:spPr>
        <p:txBody>
          <a:bodyPr>
            <a:spAutoFit/>
          </a:bodyPr>
          <a:lstStyle/>
          <a:p>
            <a:pPr algn="dist">
              <a:spcBef>
                <a:spcPct val="50000"/>
              </a:spcBef>
            </a:pPr>
            <a:r>
              <a:rPr lang="zh-CN" altLang="en-US" i="0" dirty="0">
                <a:solidFill>
                  <a:srgbClr val="FF0000"/>
                </a:solidFill>
                <a:latin typeface="黑体" panose="02010609060101010101" pitchFamily="2" charset="-122"/>
                <a:ea typeface="黑体" panose="02010609060101010101" pitchFamily="2" charset="-122"/>
              </a:rPr>
              <a:t>实现条件</a:t>
            </a:r>
          </a:p>
        </p:txBody>
      </p:sp>
      <p:sp>
        <p:nvSpPr>
          <p:cNvPr id="535559" name="Text Box 7"/>
          <p:cNvSpPr txBox="1"/>
          <p:nvPr/>
        </p:nvSpPr>
        <p:spPr>
          <a:xfrm>
            <a:off x="484188" y="5264150"/>
            <a:ext cx="8353425" cy="946150"/>
          </a:xfrm>
          <a:prstGeom prst="rect">
            <a:avLst/>
          </a:prstGeom>
          <a:noFill/>
          <a:ln w="9525">
            <a:noFill/>
          </a:ln>
        </p:spPr>
        <p:txBody>
          <a:bodyPr>
            <a:spAutoFit/>
          </a:bodyPr>
          <a:lstStyle/>
          <a:p>
            <a:pPr algn="l">
              <a:spcBef>
                <a:spcPct val="50000"/>
              </a:spcBef>
            </a:pPr>
            <a:r>
              <a:rPr lang="zh-CN" altLang="en-US" sz="2800" i="0" dirty="0">
                <a:latin typeface="宋体" panose="02010600030101010101" pitchFamily="2" charset="-122"/>
                <a:ea typeface="宋体" panose="02010600030101010101" pitchFamily="2" charset="-122"/>
              </a:rPr>
              <a:t>零件上重要尺寸注有极限偏差、一些重要部位注有几何公差等技术要求。</a:t>
            </a:r>
          </a:p>
        </p:txBody>
      </p:sp>
      <p:sp>
        <p:nvSpPr>
          <p:cNvPr id="6155" name="Rectangle 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11.1.1 </a:t>
            </a:r>
            <a:r>
              <a:rPr lang="zh-CN" altLang="en-US" i="0" dirty="0">
                <a:solidFill>
                  <a:srgbClr val="000066"/>
                </a:solidFill>
                <a:latin typeface="仿宋_GB2312" pitchFamily="49" charset="-122"/>
                <a:ea typeface="仿宋_GB2312" pitchFamily="49" charset="-122"/>
              </a:rPr>
              <a:t>互换性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5554"/>
                                        </p:tgtEl>
                                        <p:attrNameLst>
                                          <p:attrName>style.visibility</p:attrName>
                                        </p:attrNameLst>
                                      </p:cBhvr>
                                      <p:to>
                                        <p:strVal val="visible"/>
                                      </p:to>
                                    </p:set>
                                    <p:animEffect transition="in" filter="blinds(horizontal)">
                                      <p:cBhvr>
                                        <p:cTn id="7" dur="500"/>
                                        <p:tgtEl>
                                          <p:spTgt spid="5355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5556"/>
                                        </p:tgtEl>
                                        <p:attrNameLst>
                                          <p:attrName>style.visibility</p:attrName>
                                        </p:attrNameLst>
                                      </p:cBhvr>
                                      <p:to>
                                        <p:strVal val="visible"/>
                                      </p:to>
                                    </p:set>
                                    <p:animEffect transition="in" filter="blinds(horizontal)">
                                      <p:cBhvr>
                                        <p:cTn id="12" dur="500"/>
                                        <p:tgtEl>
                                          <p:spTgt spid="5355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5557"/>
                                        </p:tgtEl>
                                        <p:attrNameLst>
                                          <p:attrName>style.visibility</p:attrName>
                                        </p:attrNameLst>
                                      </p:cBhvr>
                                      <p:to>
                                        <p:strVal val="visible"/>
                                      </p:to>
                                    </p:set>
                                    <p:animEffect transition="in" filter="blinds(horizontal)">
                                      <p:cBhvr>
                                        <p:cTn id="17" dur="500"/>
                                        <p:tgtEl>
                                          <p:spTgt spid="5355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35558"/>
                                        </p:tgtEl>
                                        <p:attrNameLst>
                                          <p:attrName>style.visibility</p:attrName>
                                        </p:attrNameLst>
                                      </p:cBhvr>
                                      <p:to>
                                        <p:strVal val="visible"/>
                                      </p:to>
                                    </p:set>
                                    <p:animEffect transition="in" filter="blinds(horizontal)">
                                      <p:cBhvr>
                                        <p:cTn id="22" dur="500"/>
                                        <p:tgtEl>
                                          <p:spTgt spid="5355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35559"/>
                                        </p:tgtEl>
                                        <p:attrNameLst>
                                          <p:attrName>style.visibility</p:attrName>
                                        </p:attrNameLst>
                                      </p:cBhvr>
                                      <p:to>
                                        <p:strVal val="visible"/>
                                      </p:to>
                                    </p:set>
                                    <p:animEffect transition="in" filter="blinds(horizontal)">
                                      <p:cBhvr>
                                        <p:cTn id="27" dur="500"/>
                                        <p:tgtEl>
                                          <p:spTgt spid="535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4" grpId="0"/>
      <p:bldP spid="535556" grpId="0" animBg="1"/>
      <p:bldP spid="535557" grpId="0"/>
      <p:bldP spid="535558" grpId="0" animBg="1"/>
      <p:bldP spid="53555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FDD47F2-7D9A-4A72-8B35-87FD0AAD8C1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20</a:t>
            </a:fld>
            <a:endParaRPr lang="en-US" altLang="zh-CN" sz="1400" b="0" i="0" dirty="0">
              <a:ea typeface="宋体" panose="02010600030101010101" pitchFamily="2" charset="-122"/>
            </a:endParaRPr>
          </a:p>
        </p:txBody>
      </p:sp>
      <p:sp>
        <p:nvSpPr>
          <p:cNvPr id="24581" name="Rectangle 10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11.2.2 </a:t>
            </a:r>
            <a:r>
              <a:rPr lang="zh-CN" altLang="en-US" i="0" dirty="0">
                <a:solidFill>
                  <a:srgbClr val="000066"/>
                </a:solidFill>
                <a:latin typeface="仿宋_GB2312" pitchFamily="49" charset="-122"/>
                <a:ea typeface="仿宋_GB2312" pitchFamily="49" charset="-122"/>
              </a:rPr>
              <a:t>几何公差的分类及其项目与符号</a:t>
            </a:r>
          </a:p>
        </p:txBody>
      </p:sp>
      <p:pic>
        <p:nvPicPr>
          <p:cNvPr id="2" name="图片 1"/>
          <p:cNvPicPr>
            <a:picLocks noChangeAspect="1"/>
          </p:cNvPicPr>
          <p:nvPr/>
        </p:nvPicPr>
        <p:blipFill>
          <a:blip r:embed="rId2"/>
          <a:stretch>
            <a:fillRect/>
          </a:stretch>
        </p:blipFill>
        <p:spPr>
          <a:xfrm>
            <a:off x="181710" y="965590"/>
            <a:ext cx="8728374" cy="4926904"/>
          </a:xfrm>
          <a:prstGeom prst="rect">
            <a:avLst/>
          </a:prstGeom>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1D43BC5-72FF-48EA-AAEA-B9132AEF5F0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21</a:t>
            </a:fld>
            <a:endParaRPr lang="en-US" altLang="zh-CN" sz="1400" b="0" i="0" dirty="0">
              <a:ea typeface="宋体" panose="02010600030101010101" pitchFamily="2" charset="-122"/>
            </a:endParaRPr>
          </a:p>
        </p:txBody>
      </p:sp>
      <p:grpSp>
        <p:nvGrpSpPr>
          <p:cNvPr id="25605" name="Group 2"/>
          <p:cNvGrpSpPr/>
          <p:nvPr/>
        </p:nvGrpSpPr>
        <p:grpSpPr>
          <a:xfrm>
            <a:off x="2657475" y="893763"/>
            <a:ext cx="2351088" cy="1503362"/>
            <a:chOff x="1674" y="563"/>
            <a:chExt cx="1481" cy="947"/>
          </a:xfrm>
        </p:grpSpPr>
        <p:grpSp>
          <p:nvGrpSpPr>
            <p:cNvPr id="25636" name="Group 3"/>
            <p:cNvGrpSpPr/>
            <p:nvPr/>
          </p:nvGrpSpPr>
          <p:grpSpPr>
            <a:xfrm>
              <a:off x="2157" y="775"/>
              <a:ext cx="862" cy="318"/>
              <a:chOff x="1247" y="1071"/>
              <a:chExt cx="862" cy="318"/>
            </a:xfrm>
          </p:grpSpPr>
          <p:sp>
            <p:nvSpPr>
              <p:cNvPr id="25643" name="Rectangle 4"/>
              <p:cNvSpPr/>
              <p:nvPr/>
            </p:nvSpPr>
            <p:spPr>
              <a:xfrm>
                <a:off x="1247" y="1071"/>
                <a:ext cx="862" cy="318"/>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5644" name="Line 5"/>
              <p:cNvSpPr/>
              <p:nvPr/>
            </p:nvSpPr>
            <p:spPr>
              <a:xfrm>
                <a:off x="1519" y="1071"/>
                <a:ext cx="0" cy="318"/>
              </a:xfrm>
              <a:prstGeom prst="line">
                <a:avLst/>
              </a:prstGeom>
              <a:ln w="9525" cap="flat" cmpd="sng">
                <a:solidFill>
                  <a:schemeClr val="tx1"/>
                </a:solidFill>
                <a:prstDash val="solid"/>
                <a:headEnd type="none" w="sm" len="med"/>
                <a:tailEnd type="none" w="sm" len="med"/>
              </a:ln>
            </p:spPr>
          </p:sp>
        </p:grpSp>
        <p:sp>
          <p:nvSpPr>
            <p:cNvPr id="25637" name="Line 6"/>
            <p:cNvSpPr/>
            <p:nvPr/>
          </p:nvSpPr>
          <p:spPr>
            <a:xfrm flipH="1">
              <a:off x="1930" y="941"/>
              <a:ext cx="227" cy="0"/>
            </a:xfrm>
            <a:prstGeom prst="line">
              <a:avLst/>
            </a:prstGeom>
            <a:ln w="9525" cap="flat" cmpd="sng">
              <a:solidFill>
                <a:schemeClr val="tx1"/>
              </a:solidFill>
              <a:prstDash val="solid"/>
              <a:headEnd type="none" w="sm" len="med"/>
              <a:tailEnd type="none" w="sm" len="med"/>
            </a:ln>
          </p:spPr>
        </p:sp>
        <p:sp>
          <p:nvSpPr>
            <p:cNvPr id="25638" name="Line 7"/>
            <p:cNvSpPr/>
            <p:nvPr/>
          </p:nvSpPr>
          <p:spPr>
            <a:xfrm>
              <a:off x="1930" y="941"/>
              <a:ext cx="0" cy="408"/>
            </a:xfrm>
            <a:prstGeom prst="line">
              <a:avLst/>
            </a:prstGeom>
            <a:ln w="9525" cap="flat" cmpd="sng">
              <a:solidFill>
                <a:schemeClr val="tx1"/>
              </a:solidFill>
              <a:prstDash val="solid"/>
              <a:headEnd type="none" w="sm" len="med"/>
              <a:tailEnd type="triangle" w="sm" len="med"/>
            </a:ln>
          </p:spPr>
        </p:sp>
        <p:sp>
          <p:nvSpPr>
            <p:cNvPr id="25639" name="Text Box 8"/>
            <p:cNvSpPr txBox="1"/>
            <p:nvPr/>
          </p:nvSpPr>
          <p:spPr>
            <a:xfrm>
              <a:off x="1674" y="829"/>
              <a:ext cx="272" cy="577"/>
            </a:xfrm>
            <a:prstGeom prst="rect">
              <a:avLst/>
            </a:prstGeom>
            <a:noFill/>
            <a:ln w="9525">
              <a:noFill/>
            </a:ln>
          </p:spPr>
          <p:txBody>
            <a:bodyPr>
              <a:spAutoFit/>
            </a:bodyPr>
            <a:lstStyle/>
            <a:p>
              <a:pPr algn="l">
                <a:spcBef>
                  <a:spcPct val="50000"/>
                </a:spcBef>
              </a:pPr>
              <a:r>
                <a:rPr lang="zh-CN" altLang="en-US" sz="1800" i="0" dirty="0">
                  <a:latin typeface="Arial" panose="020B0604020202020204" pitchFamily="34" charset="0"/>
                  <a:ea typeface="仿宋_GB2312" pitchFamily="49" charset="-122"/>
                </a:rPr>
                <a:t>指引线</a:t>
              </a:r>
            </a:p>
          </p:txBody>
        </p:sp>
        <p:sp>
          <p:nvSpPr>
            <p:cNvPr id="25640" name="Text Box 9"/>
            <p:cNvSpPr txBox="1"/>
            <p:nvPr/>
          </p:nvSpPr>
          <p:spPr>
            <a:xfrm>
              <a:off x="2112" y="1106"/>
              <a:ext cx="408"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项目</a:t>
              </a:r>
            </a:p>
            <a:p>
              <a:pPr algn="l"/>
              <a:r>
                <a:rPr lang="zh-CN" altLang="en-US" sz="1800" i="0" dirty="0">
                  <a:latin typeface="Arial" panose="020B0604020202020204" pitchFamily="34" charset="0"/>
                  <a:ea typeface="仿宋_GB2312" pitchFamily="49" charset="-122"/>
                </a:rPr>
                <a:t>符号</a:t>
              </a:r>
            </a:p>
          </p:txBody>
        </p:sp>
        <p:sp>
          <p:nvSpPr>
            <p:cNvPr id="25641" name="Text Box 10"/>
            <p:cNvSpPr txBox="1"/>
            <p:nvPr/>
          </p:nvSpPr>
          <p:spPr>
            <a:xfrm>
              <a:off x="2429" y="1093"/>
              <a:ext cx="726"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公差值及</a:t>
              </a:r>
            </a:p>
            <a:p>
              <a:pPr algn="l"/>
              <a:r>
                <a:rPr lang="zh-CN" altLang="en-US" sz="1800" i="0" dirty="0">
                  <a:latin typeface="Arial" panose="020B0604020202020204" pitchFamily="34" charset="0"/>
                  <a:ea typeface="仿宋_GB2312" pitchFamily="49" charset="-122"/>
                </a:rPr>
                <a:t>有关符号</a:t>
              </a:r>
            </a:p>
          </p:txBody>
        </p:sp>
        <p:sp>
          <p:nvSpPr>
            <p:cNvPr id="25642" name="Text Box 11"/>
            <p:cNvSpPr txBox="1"/>
            <p:nvPr/>
          </p:nvSpPr>
          <p:spPr>
            <a:xfrm>
              <a:off x="2208" y="563"/>
              <a:ext cx="726" cy="231"/>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公差框格</a:t>
              </a:r>
            </a:p>
          </p:txBody>
        </p:sp>
      </p:grpSp>
      <p:sp>
        <p:nvSpPr>
          <p:cNvPr id="562188" name="Text Box 12"/>
          <p:cNvSpPr txBox="1">
            <a:spLocks noChangeArrowheads="1"/>
          </p:cNvSpPr>
          <p:nvPr/>
        </p:nvSpPr>
        <p:spPr bwMode="auto">
          <a:xfrm>
            <a:off x="320675" y="2674938"/>
            <a:ext cx="8547100" cy="1187450"/>
          </a:xfrm>
          <a:prstGeom prst="rect">
            <a:avLst/>
          </a:prstGeom>
          <a:noFill/>
          <a:ln w="9525">
            <a:noFill/>
            <a:miter lim="800000"/>
          </a:ln>
          <a:effectLst/>
        </p:spPr>
        <p:txBody>
          <a:bodyPr lIns="91430" tIns="45715" rIns="91430" bIns="45715">
            <a:spAutoFit/>
          </a:bodyPr>
          <a:lstStyle/>
          <a:p>
            <a:pPr marR="0" algn="just" defTabSz="914400">
              <a:spcBef>
                <a:spcPct val="50000"/>
              </a:spcBef>
              <a:buClr>
                <a:schemeClr val="tx2"/>
              </a:buClr>
              <a:buSzPct val="110000"/>
              <a:buFont typeface="Wingdings" panose="05000000000000000000" pitchFamily="2" charset="2"/>
              <a:buNone/>
              <a:defRPr/>
            </a:pPr>
            <a:r>
              <a:rPr kumimoji="1" lang="zh-CN" altLang="en-US" i="0" kern="1200" cap="none" spc="0" normalizeH="0" baseline="0" noProof="0">
                <a:solidFill>
                  <a:srgbClr val="000066"/>
                </a:solidFill>
                <a:latin typeface="仿宋_GB2312" pitchFamily="49" charset="-122"/>
                <a:ea typeface="仿宋_GB2312" pitchFamily="49" charset="-122"/>
                <a:cs typeface="+mn-cs"/>
              </a:rPr>
              <a:t>当无法采用代号标注时，</a:t>
            </a:r>
            <a:r>
              <a:rPr kumimoji="1" lang="zh-CN" altLang="en-US" i="0" kern="1200" cap="none" spc="0" normalizeH="0" baseline="0" noProof="0">
                <a:solidFill>
                  <a:srgbClr val="FF0000"/>
                </a:solidFill>
                <a:effectLst>
                  <a:outerShdw blurRad="38100" dist="38100" dir="2700000" algn="tl">
                    <a:srgbClr val="C0C0C0"/>
                  </a:outerShdw>
                </a:effectLst>
                <a:latin typeface="仿宋_GB2312" pitchFamily="49" charset="-122"/>
                <a:ea typeface="仿宋_GB2312" pitchFamily="49" charset="-122"/>
                <a:cs typeface="+mn-cs"/>
              </a:rPr>
              <a:t>允许在技术要求中用文字说明</a:t>
            </a:r>
            <a:r>
              <a:rPr kumimoji="1" lang="zh-CN" altLang="en-US" i="0" kern="1200" cap="none" spc="0" normalizeH="0" baseline="0" noProof="0">
                <a:solidFill>
                  <a:srgbClr val="000066"/>
                </a:solidFill>
                <a:latin typeface="仿宋_GB2312" pitchFamily="49" charset="-122"/>
                <a:ea typeface="仿宋_GB2312" pitchFamily="49" charset="-122"/>
                <a:cs typeface="+mn-cs"/>
              </a:rPr>
              <a:t>。 框格的高度应是框格内所书写字体高度的两倍。框格的宽度应是：第一格等于框格的高度；第二格应与标注内容的长度相适应。</a:t>
            </a:r>
          </a:p>
        </p:txBody>
      </p:sp>
      <p:sp>
        <p:nvSpPr>
          <p:cNvPr id="25607" name="Rectangle 1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
        <p:nvSpPr>
          <p:cNvPr id="25608" name="Rectangle 14"/>
          <p:cNvSpPr/>
          <p:nvPr/>
        </p:nvSpPr>
        <p:spPr>
          <a:xfrm>
            <a:off x="1479550" y="3919538"/>
            <a:ext cx="6105525" cy="2371725"/>
          </a:xfrm>
          <a:prstGeom prst="rect">
            <a:avLst/>
          </a:prstGeom>
          <a:noFill/>
          <a:ln w="19050" cap="flat" cmpd="sng">
            <a:solidFill>
              <a:srgbClr val="FFFF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nvGrpSpPr>
          <p:cNvPr id="4" name="Group 15"/>
          <p:cNvGrpSpPr/>
          <p:nvPr/>
        </p:nvGrpSpPr>
        <p:grpSpPr>
          <a:xfrm>
            <a:off x="2800350" y="4149725"/>
            <a:ext cx="3394075" cy="2114550"/>
            <a:chOff x="951" y="2597"/>
            <a:chExt cx="1257" cy="951"/>
          </a:xfrm>
        </p:grpSpPr>
        <p:sp>
          <p:nvSpPr>
            <p:cNvPr id="25610" name="Freeform 16"/>
            <p:cNvSpPr/>
            <p:nvPr/>
          </p:nvSpPr>
          <p:spPr>
            <a:xfrm>
              <a:off x="951" y="3120"/>
              <a:ext cx="998" cy="10"/>
            </a:xfrm>
            <a:custGeom>
              <a:avLst/>
              <a:gdLst>
                <a:gd name="txL" fmla="*/ 0 w 9367"/>
                <a:gd name="txT" fmla="*/ 0 h 103"/>
                <a:gd name="txR" fmla="*/ 9367 w 9367"/>
                <a:gd name="txB" fmla="*/ 103 h 103"/>
              </a:gdLst>
              <a:ahLst/>
              <a:cxnLst>
                <a:cxn ang="0">
                  <a:pos x="0" y="0"/>
                </a:cxn>
                <a:cxn ang="0">
                  <a:pos x="0" y="10"/>
                </a:cxn>
                <a:cxn ang="0">
                  <a:pos x="998" y="0"/>
                </a:cxn>
                <a:cxn ang="0">
                  <a:pos x="0" y="0"/>
                </a:cxn>
              </a:cxnLst>
              <a:rect l="txL" t="txT" r="txR" b="txB"/>
              <a:pathLst>
                <a:path w="9367" h="103">
                  <a:moveTo>
                    <a:pt x="0" y="0"/>
                  </a:moveTo>
                  <a:lnTo>
                    <a:pt x="0" y="103"/>
                  </a:lnTo>
                  <a:lnTo>
                    <a:pt x="9367" y="0"/>
                  </a:lnTo>
                  <a:lnTo>
                    <a:pt x="0"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11" name="Freeform 17"/>
            <p:cNvSpPr/>
            <p:nvPr/>
          </p:nvSpPr>
          <p:spPr>
            <a:xfrm>
              <a:off x="951" y="3120"/>
              <a:ext cx="998" cy="10"/>
            </a:xfrm>
            <a:custGeom>
              <a:avLst/>
              <a:gdLst>
                <a:gd name="txL" fmla="*/ 0 w 9367"/>
                <a:gd name="txT" fmla="*/ 0 h 103"/>
                <a:gd name="txR" fmla="*/ 9367 w 9367"/>
                <a:gd name="txB" fmla="*/ 103 h 103"/>
              </a:gdLst>
              <a:ahLst/>
              <a:cxnLst>
                <a:cxn ang="0">
                  <a:pos x="0" y="10"/>
                </a:cxn>
                <a:cxn ang="0">
                  <a:pos x="998" y="0"/>
                </a:cxn>
                <a:cxn ang="0">
                  <a:pos x="998" y="10"/>
                </a:cxn>
                <a:cxn ang="0">
                  <a:pos x="0" y="10"/>
                </a:cxn>
              </a:cxnLst>
              <a:rect l="txL" t="txT" r="txR" b="txB"/>
              <a:pathLst>
                <a:path w="9367" h="103">
                  <a:moveTo>
                    <a:pt x="0" y="103"/>
                  </a:moveTo>
                  <a:lnTo>
                    <a:pt x="9367" y="0"/>
                  </a:lnTo>
                  <a:lnTo>
                    <a:pt x="9367" y="103"/>
                  </a:lnTo>
                  <a:lnTo>
                    <a:pt x="0" y="10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12" name="Rectangle 18"/>
            <p:cNvSpPr/>
            <p:nvPr/>
          </p:nvSpPr>
          <p:spPr>
            <a:xfrm>
              <a:off x="951" y="3120"/>
              <a:ext cx="998" cy="10"/>
            </a:xfrm>
            <a:prstGeom prst="rect">
              <a:avLst/>
            </a:prstGeom>
            <a:solidFill>
              <a:schemeClr val="tx1"/>
            </a:solid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5613" name="Line 19"/>
            <p:cNvSpPr/>
            <p:nvPr/>
          </p:nvSpPr>
          <p:spPr>
            <a:xfrm flipV="1">
              <a:off x="951" y="3125"/>
              <a:ext cx="61" cy="57"/>
            </a:xfrm>
            <a:prstGeom prst="line">
              <a:avLst/>
            </a:prstGeom>
            <a:ln w="19050" cap="flat" cmpd="sng">
              <a:solidFill>
                <a:srgbClr val="000000"/>
              </a:solidFill>
              <a:prstDash val="solid"/>
              <a:headEnd type="none" w="med" len="med"/>
              <a:tailEnd type="none" w="med" len="med"/>
            </a:ln>
          </p:spPr>
        </p:sp>
        <p:sp>
          <p:nvSpPr>
            <p:cNvPr id="25614" name="Line 20"/>
            <p:cNvSpPr/>
            <p:nvPr/>
          </p:nvSpPr>
          <p:spPr>
            <a:xfrm flipV="1">
              <a:off x="951" y="3125"/>
              <a:ext cx="226" cy="216"/>
            </a:xfrm>
            <a:prstGeom prst="line">
              <a:avLst/>
            </a:prstGeom>
            <a:ln w="19050" cap="flat" cmpd="sng">
              <a:solidFill>
                <a:srgbClr val="000000"/>
              </a:solidFill>
              <a:prstDash val="solid"/>
              <a:headEnd type="none" w="med" len="med"/>
              <a:tailEnd type="none" w="med" len="med"/>
            </a:ln>
          </p:spPr>
        </p:sp>
        <p:sp>
          <p:nvSpPr>
            <p:cNvPr id="25615" name="Line 21"/>
            <p:cNvSpPr/>
            <p:nvPr/>
          </p:nvSpPr>
          <p:spPr>
            <a:xfrm flipV="1">
              <a:off x="951" y="3125"/>
              <a:ext cx="392" cy="374"/>
            </a:xfrm>
            <a:prstGeom prst="line">
              <a:avLst/>
            </a:prstGeom>
            <a:ln w="19050" cap="flat" cmpd="sng">
              <a:solidFill>
                <a:srgbClr val="000000"/>
              </a:solidFill>
              <a:prstDash val="solid"/>
              <a:headEnd type="none" w="med" len="med"/>
              <a:tailEnd type="none" w="med" len="med"/>
            </a:ln>
          </p:spPr>
        </p:sp>
        <p:sp>
          <p:nvSpPr>
            <p:cNvPr id="25616" name="Line 22"/>
            <p:cNvSpPr/>
            <p:nvPr/>
          </p:nvSpPr>
          <p:spPr>
            <a:xfrm flipV="1">
              <a:off x="1065" y="3125"/>
              <a:ext cx="444" cy="423"/>
            </a:xfrm>
            <a:prstGeom prst="line">
              <a:avLst/>
            </a:prstGeom>
            <a:ln w="19050" cap="flat" cmpd="sng">
              <a:solidFill>
                <a:srgbClr val="000000"/>
              </a:solidFill>
              <a:prstDash val="solid"/>
              <a:headEnd type="none" w="med" len="med"/>
              <a:tailEnd type="none" w="med" len="med"/>
            </a:ln>
          </p:spPr>
        </p:sp>
        <p:sp>
          <p:nvSpPr>
            <p:cNvPr id="25617" name="Line 23"/>
            <p:cNvSpPr/>
            <p:nvPr/>
          </p:nvSpPr>
          <p:spPr>
            <a:xfrm flipV="1">
              <a:off x="1232" y="3125"/>
              <a:ext cx="443" cy="423"/>
            </a:xfrm>
            <a:prstGeom prst="line">
              <a:avLst/>
            </a:prstGeom>
            <a:ln w="19050" cap="flat" cmpd="sng">
              <a:solidFill>
                <a:srgbClr val="000000"/>
              </a:solidFill>
              <a:prstDash val="solid"/>
              <a:headEnd type="none" w="med" len="med"/>
              <a:tailEnd type="none" w="med" len="med"/>
            </a:ln>
          </p:spPr>
        </p:sp>
        <p:sp>
          <p:nvSpPr>
            <p:cNvPr id="25618" name="Line 24"/>
            <p:cNvSpPr/>
            <p:nvPr/>
          </p:nvSpPr>
          <p:spPr>
            <a:xfrm flipV="1">
              <a:off x="1398" y="3125"/>
              <a:ext cx="442" cy="423"/>
            </a:xfrm>
            <a:prstGeom prst="line">
              <a:avLst/>
            </a:prstGeom>
            <a:ln w="19050" cap="flat" cmpd="sng">
              <a:solidFill>
                <a:srgbClr val="000000"/>
              </a:solidFill>
              <a:prstDash val="solid"/>
              <a:headEnd type="none" w="med" len="med"/>
              <a:tailEnd type="none" w="med" len="med"/>
            </a:ln>
          </p:spPr>
        </p:sp>
        <p:sp>
          <p:nvSpPr>
            <p:cNvPr id="25619" name="Line 25"/>
            <p:cNvSpPr/>
            <p:nvPr/>
          </p:nvSpPr>
          <p:spPr>
            <a:xfrm flipV="1">
              <a:off x="1563" y="3180"/>
              <a:ext cx="386" cy="368"/>
            </a:xfrm>
            <a:prstGeom prst="line">
              <a:avLst/>
            </a:prstGeom>
            <a:ln w="19050" cap="flat" cmpd="sng">
              <a:solidFill>
                <a:srgbClr val="000000"/>
              </a:solidFill>
              <a:prstDash val="solid"/>
              <a:headEnd type="none" w="med" len="med"/>
              <a:tailEnd type="none" w="med" len="med"/>
            </a:ln>
          </p:spPr>
        </p:sp>
        <p:sp>
          <p:nvSpPr>
            <p:cNvPr id="25620" name="Line 26"/>
            <p:cNvSpPr/>
            <p:nvPr/>
          </p:nvSpPr>
          <p:spPr>
            <a:xfrm flipV="1">
              <a:off x="1729" y="3339"/>
              <a:ext cx="220" cy="209"/>
            </a:xfrm>
            <a:prstGeom prst="line">
              <a:avLst/>
            </a:prstGeom>
            <a:ln w="19050" cap="flat" cmpd="sng">
              <a:solidFill>
                <a:srgbClr val="000000"/>
              </a:solidFill>
              <a:prstDash val="solid"/>
              <a:headEnd type="none" w="med" len="med"/>
              <a:tailEnd type="none" w="med" len="med"/>
            </a:ln>
          </p:spPr>
        </p:sp>
        <p:sp>
          <p:nvSpPr>
            <p:cNvPr id="25621" name="Line 27"/>
            <p:cNvSpPr/>
            <p:nvPr/>
          </p:nvSpPr>
          <p:spPr>
            <a:xfrm flipV="1">
              <a:off x="1895" y="3497"/>
              <a:ext cx="54" cy="51"/>
            </a:xfrm>
            <a:prstGeom prst="line">
              <a:avLst/>
            </a:prstGeom>
            <a:ln w="19050" cap="flat" cmpd="sng">
              <a:solidFill>
                <a:srgbClr val="000000"/>
              </a:solidFill>
              <a:prstDash val="solid"/>
              <a:headEnd type="none" w="med" len="med"/>
              <a:tailEnd type="none" w="med" len="med"/>
            </a:ln>
          </p:spPr>
        </p:sp>
        <p:sp>
          <p:nvSpPr>
            <p:cNvPr id="25622" name="Line 28"/>
            <p:cNvSpPr/>
            <p:nvPr/>
          </p:nvSpPr>
          <p:spPr>
            <a:xfrm>
              <a:off x="2207" y="2597"/>
              <a:ext cx="1" cy="176"/>
            </a:xfrm>
            <a:prstGeom prst="line">
              <a:avLst/>
            </a:prstGeom>
            <a:ln w="19050" cap="flat" cmpd="sng">
              <a:solidFill>
                <a:srgbClr val="000000"/>
              </a:solidFill>
              <a:prstDash val="solid"/>
              <a:headEnd type="none" w="med" len="med"/>
              <a:tailEnd type="none" w="med" len="med"/>
            </a:ln>
          </p:spPr>
        </p:sp>
        <p:sp>
          <p:nvSpPr>
            <p:cNvPr id="25623" name="Line 29"/>
            <p:cNvSpPr/>
            <p:nvPr/>
          </p:nvSpPr>
          <p:spPr>
            <a:xfrm flipH="1">
              <a:off x="1616" y="2773"/>
              <a:ext cx="591" cy="1"/>
            </a:xfrm>
            <a:prstGeom prst="line">
              <a:avLst/>
            </a:prstGeom>
            <a:ln w="19050" cap="flat" cmpd="sng">
              <a:solidFill>
                <a:srgbClr val="000000"/>
              </a:solidFill>
              <a:prstDash val="solid"/>
              <a:headEnd type="none" w="med" len="med"/>
              <a:tailEnd type="none" w="med" len="med"/>
            </a:ln>
          </p:spPr>
        </p:sp>
        <p:sp>
          <p:nvSpPr>
            <p:cNvPr id="25624" name="Line 30"/>
            <p:cNvSpPr/>
            <p:nvPr/>
          </p:nvSpPr>
          <p:spPr>
            <a:xfrm flipV="1">
              <a:off x="1616" y="2597"/>
              <a:ext cx="1" cy="176"/>
            </a:xfrm>
            <a:prstGeom prst="line">
              <a:avLst/>
            </a:prstGeom>
            <a:ln w="19050" cap="flat" cmpd="sng">
              <a:solidFill>
                <a:srgbClr val="000000"/>
              </a:solidFill>
              <a:prstDash val="solid"/>
              <a:headEnd type="none" w="med" len="med"/>
              <a:tailEnd type="none" w="med" len="med"/>
            </a:ln>
          </p:spPr>
        </p:sp>
        <p:sp>
          <p:nvSpPr>
            <p:cNvPr id="25625" name="Line 31"/>
            <p:cNvSpPr/>
            <p:nvPr/>
          </p:nvSpPr>
          <p:spPr>
            <a:xfrm>
              <a:off x="1616" y="2597"/>
              <a:ext cx="591" cy="0"/>
            </a:xfrm>
            <a:prstGeom prst="line">
              <a:avLst/>
            </a:prstGeom>
            <a:ln w="19050" cap="flat" cmpd="sng">
              <a:solidFill>
                <a:srgbClr val="000000"/>
              </a:solidFill>
              <a:prstDash val="solid"/>
              <a:headEnd type="none" w="med" len="med"/>
              <a:tailEnd type="none" w="med" len="med"/>
            </a:ln>
          </p:spPr>
        </p:sp>
        <p:sp>
          <p:nvSpPr>
            <p:cNvPr id="25626" name="Line 32"/>
            <p:cNvSpPr/>
            <p:nvPr/>
          </p:nvSpPr>
          <p:spPr>
            <a:xfrm>
              <a:off x="1801" y="2597"/>
              <a:ext cx="1" cy="176"/>
            </a:xfrm>
            <a:prstGeom prst="line">
              <a:avLst/>
            </a:prstGeom>
            <a:ln w="19050" cap="flat" cmpd="sng">
              <a:solidFill>
                <a:srgbClr val="000000"/>
              </a:solidFill>
              <a:prstDash val="solid"/>
              <a:headEnd type="none" w="med" len="med"/>
              <a:tailEnd type="none" w="med" len="med"/>
            </a:ln>
          </p:spPr>
        </p:sp>
        <p:sp>
          <p:nvSpPr>
            <p:cNvPr id="25627" name="Line 33"/>
            <p:cNvSpPr/>
            <p:nvPr/>
          </p:nvSpPr>
          <p:spPr>
            <a:xfrm>
              <a:off x="1645" y="2688"/>
              <a:ext cx="132" cy="1"/>
            </a:xfrm>
            <a:prstGeom prst="line">
              <a:avLst/>
            </a:prstGeom>
            <a:ln w="19050" cap="flat" cmpd="sng">
              <a:solidFill>
                <a:srgbClr val="000000"/>
              </a:solidFill>
              <a:prstDash val="solid"/>
              <a:headEnd type="none" w="med" len="med"/>
              <a:tailEnd type="none" w="med" len="med"/>
            </a:ln>
          </p:spPr>
        </p:sp>
        <p:sp>
          <p:nvSpPr>
            <p:cNvPr id="25628" name="Freeform 34"/>
            <p:cNvSpPr/>
            <p:nvPr/>
          </p:nvSpPr>
          <p:spPr>
            <a:xfrm>
              <a:off x="1870" y="2634"/>
              <a:ext cx="53" cy="95"/>
            </a:xfrm>
            <a:custGeom>
              <a:avLst/>
              <a:gdLst>
                <a:gd name="txL" fmla="*/ 0 w 494"/>
                <a:gd name="txT" fmla="*/ 0 h 939"/>
                <a:gd name="txR" fmla="*/ 494 w 494"/>
                <a:gd name="txB" fmla="*/ 939 h 939"/>
              </a:gdLst>
              <a:ahLst/>
              <a:cxnLst>
                <a:cxn ang="0">
                  <a:pos x="11" y="95"/>
                </a:cxn>
                <a:cxn ang="0">
                  <a:pos x="14" y="95"/>
                </a:cxn>
                <a:cxn ang="0">
                  <a:pos x="22" y="92"/>
                </a:cxn>
                <a:cxn ang="0">
                  <a:pos x="31" y="84"/>
                </a:cxn>
                <a:cxn ang="0">
                  <a:pos x="39" y="74"/>
                </a:cxn>
                <a:cxn ang="0">
                  <a:pos x="47" y="58"/>
                </a:cxn>
                <a:cxn ang="0">
                  <a:pos x="50" y="48"/>
                </a:cxn>
                <a:cxn ang="0">
                  <a:pos x="53" y="34"/>
                </a:cxn>
                <a:cxn ang="0">
                  <a:pos x="53" y="19"/>
                </a:cxn>
                <a:cxn ang="0">
                  <a:pos x="50" y="5"/>
                </a:cxn>
                <a:cxn ang="0">
                  <a:pos x="45" y="0"/>
                </a:cxn>
                <a:cxn ang="0">
                  <a:pos x="39" y="0"/>
                </a:cxn>
                <a:cxn ang="0">
                  <a:pos x="31" y="3"/>
                </a:cxn>
                <a:cxn ang="0">
                  <a:pos x="25" y="8"/>
                </a:cxn>
                <a:cxn ang="0">
                  <a:pos x="17" y="19"/>
                </a:cxn>
                <a:cxn ang="0">
                  <a:pos x="11" y="29"/>
                </a:cxn>
                <a:cxn ang="0">
                  <a:pos x="6" y="42"/>
                </a:cxn>
                <a:cxn ang="0">
                  <a:pos x="3" y="53"/>
                </a:cxn>
                <a:cxn ang="0">
                  <a:pos x="0" y="66"/>
                </a:cxn>
                <a:cxn ang="0">
                  <a:pos x="0" y="77"/>
                </a:cxn>
                <a:cxn ang="0">
                  <a:pos x="3" y="90"/>
                </a:cxn>
                <a:cxn ang="0">
                  <a:pos x="6" y="92"/>
                </a:cxn>
                <a:cxn ang="0">
                  <a:pos x="11" y="95"/>
                </a:cxn>
              </a:cxnLst>
              <a:rect l="txL" t="txT" r="txR" b="txB"/>
              <a:pathLst>
                <a:path w="494" h="939">
                  <a:moveTo>
                    <a:pt x="103" y="939"/>
                  </a:moveTo>
                  <a:lnTo>
                    <a:pt x="129" y="939"/>
                  </a:lnTo>
                  <a:lnTo>
                    <a:pt x="208" y="913"/>
                  </a:lnTo>
                  <a:lnTo>
                    <a:pt x="286" y="834"/>
                  </a:lnTo>
                  <a:lnTo>
                    <a:pt x="364" y="730"/>
                  </a:lnTo>
                  <a:lnTo>
                    <a:pt x="442" y="573"/>
                  </a:lnTo>
                  <a:lnTo>
                    <a:pt x="468" y="470"/>
                  </a:lnTo>
                  <a:lnTo>
                    <a:pt x="494" y="339"/>
                  </a:lnTo>
                  <a:lnTo>
                    <a:pt x="494" y="183"/>
                  </a:lnTo>
                  <a:lnTo>
                    <a:pt x="468" y="53"/>
                  </a:lnTo>
                  <a:lnTo>
                    <a:pt x="416" y="0"/>
                  </a:lnTo>
                  <a:lnTo>
                    <a:pt x="364" y="0"/>
                  </a:lnTo>
                  <a:lnTo>
                    <a:pt x="286" y="27"/>
                  </a:lnTo>
                  <a:lnTo>
                    <a:pt x="234" y="78"/>
                  </a:lnTo>
                  <a:lnTo>
                    <a:pt x="156" y="183"/>
                  </a:lnTo>
                  <a:lnTo>
                    <a:pt x="103" y="287"/>
                  </a:lnTo>
                  <a:lnTo>
                    <a:pt x="52" y="417"/>
                  </a:lnTo>
                  <a:lnTo>
                    <a:pt x="26" y="522"/>
                  </a:lnTo>
                  <a:lnTo>
                    <a:pt x="0" y="652"/>
                  </a:lnTo>
                  <a:lnTo>
                    <a:pt x="0" y="757"/>
                  </a:lnTo>
                  <a:lnTo>
                    <a:pt x="26" y="886"/>
                  </a:lnTo>
                  <a:lnTo>
                    <a:pt x="52" y="913"/>
                  </a:lnTo>
                  <a:lnTo>
                    <a:pt x="103" y="939"/>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29" name="Line 35"/>
            <p:cNvSpPr/>
            <p:nvPr/>
          </p:nvSpPr>
          <p:spPr>
            <a:xfrm flipV="1">
              <a:off x="1939" y="2723"/>
              <a:ext cx="3" cy="6"/>
            </a:xfrm>
            <a:prstGeom prst="line">
              <a:avLst/>
            </a:prstGeom>
            <a:ln w="19050" cap="flat" cmpd="sng">
              <a:solidFill>
                <a:srgbClr val="000000"/>
              </a:solidFill>
              <a:prstDash val="solid"/>
              <a:headEnd type="none" w="med" len="med"/>
              <a:tailEnd type="none" w="med" len="med"/>
            </a:ln>
          </p:spPr>
        </p:sp>
        <p:sp>
          <p:nvSpPr>
            <p:cNvPr id="25630" name="Freeform 36"/>
            <p:cNvSpPr/>
            <p:nvPr/>
          </p:nvSpPr>
          <p:spPr>
            <a:xfrm>
              <a:off x="1983" y="2634"/>
              <a:ext cx="53" cy="95"/>
            </a:xfrm>
            <a:custGeom>
              <a:avLst/>
              <a:gdLst>
                <a:gd name="txL" fmla="*/ 0 w 495"/>
                <a:gd name="txT" fmla="*/ 0 h 939"/>
                <a:gd name="txR" fmla="*/ 495 w 495"/>
                <a:gd name="txB" fmla="*/ 939 h 939"/>
              </a:gdLst>
              <a:ahLst/>
              <a:cxnLst>
                <a:cxn ang="0">
                  <a:pos x="11" y="95"/>
                </a:cxn>
                <a:cxn ang="0">
                  <a:pos x="14" y="95"/>
                </a:cxn>
                <a:cxn ang="0">
                  <a:pos x="22" y="92"/>
                </a:cxn>
                <a:cxn ang="0">
                  <a:pos x="31" y="84"/>
                </a:cxn>
                <a:cxn ang="0">
                  <a:pos x="39" y="74"/>
                </a:cxn>
                <a:cxn ang="0">
                  <a:pos x="47" y="58"/>
                </a:cxn>
                <a:cxn ang="0">
                  <a:pos x="50" y="48"/>
                </a:cxn>
                <a:cxn ang="0">
                  <a:pos x="53" y="34"/>
                </a:cxn>
                <a:cxn ang="0">
                  <a:pos x="53" y="19"/>
                </a:cxn>
                <a:cxn ang="0">
                  <a:pos x="50" y="5"/>
                </a:cxn>
                <a:cxn ang="0">
                  <a:pos x="45" y="0"/>
                </a:cxn>
                <a:cxn ang="0">
                  <a:pos x="39" y="0"/>
                </a:cxn>
                <a:cxn ang="0">
                  <a:pos x="31" y="3"/>
                </a:cxn>
                <a:cxn ang="0">
                  <a:pos x="25" y="8"/>
                </a:cxn>
                <a:cxn ang="0">
                  <a:pos x="17" y="19"/>
                </a:cxn>
                <a:cxn ang="0">
                  <a:pos x="11" y="29"/>
                </a:cxn>
                <a:cxn ang="0">
                  <a:pos x="6" y="42"/>
                </a:cxn>
                <a:cxn ang="0">
                  <a:pos x="3" y="53"/>
                </a:cxn>
                <a:cxn ang="0">
                  <a:pos x="0" y="66"/>
                </a:cxn>
                <a:cxn ang="0">
                  <a:pos x="0" y="77"/>
                </a:cxn>
                <a:cxn ang="0">
                  <a:pos x="3" y="90"/>
                </a:cxn>
                <a:cxn ang="0">
                  <a:pos x="6" y="92"/>
                </a:cxn>
                <a:cxn ang="0">
                  <a:pos x="11" y="95"/>
                </a:cxn>
              </a:cxnLst>
              <a:rect l="txL" t="txT" r="txR" b="txB"/>
              <a:pathLst>
                <a:path w="495" h="939">
                  <a:moveTo>
                    <a:pt x="105" y="939"/>
                  </a:moveTo>
                  <a:lnTo>
                    <a:pt x="131" y="939"/>
                  </a:lnTo>
                  <a:lnTo>
                    <a:pt x="208" y="913"/>
                  </a:lnTo>
                  <a:lnTo>
                    <a:pt x="287" y="834"/>
                  </a:lnTo>
                  <a:lnTo>
                    <a:pt x="365" y="730"/>
                  </a:lnTo>
                  <a:lnTo>
                    <a:pt x="442" y="573"/>
                  </a:lnTo>
                  <a:lnTo>
                    <a:pt x="468" y="470"/>
                  </a:lnTo>
                  <a:lnTo>
                    <a:pt x="495" y="339"/>
                  </a:lnTo>
                  <a:lnTo>
                    <a:pt x="495" y="183"/>
                  </a:lnTo>
                  <a:lnTo>
                    <a:pt x="468" y="53"/>
                  </a:lnTo>
                  <a:lnTo>
                    <a:pt x="417" y="0"/>
                  </a:lnTo>
                  <a:lnTo>
                    <a:pt x="365" y="0"/>
                  </a:lnTo>
                  <a:lnTo>
                    <a:pt x="287" y="27"/>
                  </a:lnTo>
                  <a:lnTo>
                    <a:pt x="234" y="78"/>
                  </a:lnTo>
                  <a:lnTo>
                    <a:pt x="157" y="183"/>
                  </a:lnTo>
                  <a:lnTo>
                    <a:pt x="105" y="287"/>
                  </a:lnTo>
                  <a:lnTo>
                    <a:pt x="52" y="417"/>
                  </a:lnTo>
                  <a:lnTo>
                    <a:pt x="26" y="522"/>
                  </a:lnTo>
                  <a:lnTo>
                    <a:pt x="0" y="652"/>
                  </a:lnTo>
                  <a:lnTo>
                    <a:pt x="0" y="757"/>
                  </a:lnTo>
                  <a:lnTo>
                    <a:pt x="26" y="886"/>
                  </a:lnTo>
                  <a:lnTo>
                    <a:pt x="52" y="913"/>
                  </a:lnTo>
                  <a:lnTo>
                    <a:pt x="105" y="939"/>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31" name="Freeform 37"/>
            <p:cNvSpPr/>
            <p:nvPr/>
          </p:nvSpPr>
          <p:spPr>
            <a:xfrm>
              <a:off x="2075" y="2634"/>
              <a:ext cx="28" cy="95"/>
            </a:xfrm>
            <a:custGeom>
              <a:avLst/>
              <a:gdLst>
                <a:gd name="txL" fmla="*/ 0 w 261"/>
                <a:gd name="txT" fmla="*/ 0 h 939"/>
                <a:gd name="txR" fmla="*/ 261 w 261"/>
                <a:gd name="txB" fmla="*/ 939 h 939"/>
              </a:gdLst>
              <a:ahLst/>
              <a:cxnLst>
                <a:cxn ang="0">
                  <a:pos x="0" y="95"/>
                </a:cxn>
                <a:cxn ang="0">
                  <a:pos x="28" y="0"/>
                </a:cxn>
                <a:cxn ang="0">
                  <a:pos x="0" y="21"/>
                </a:cxn>
              </a:cxnLst>
              <a:rect l="txL" t="txT" r="txR" b="txB"/>
              <a:pathLst>
                <a:path w="261" h="939">
                  <a:moveTo>
                    <a:pt x="0" y="939"/>
                  </a:moveTo>
                  <a:lnTo>
                    <a:pt x="261" y="0"/>
                  </a:lnTo>
                  <a:lnTo>
                    <a:pt x="0" y="209"/>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32" name="Line 38"/>
            <p:cNvSpPr/>
            <p:nvPr/>
          </p:nvSpPr>
          <p:spPr>
            <a:xfrm flipH="1">
              <a:off x="1337" y="2685"/>
              <a:ext cx="279" cy="1"/>
            </a:xfrm>
            <a:prstGeom prst="line">
              <a:avLst/>
            </a:prstGeom>
            <a:ln w="19050" cap="flat" cmpd="sng">
              <a:solidFill>
                <a:srgbClr val="000000"/>
              </a:solidFill>
              <a:prstDash val="solid"/>
              <a:headEnd type="none" w="med" len="med"/>
              <a:tailEnd type="none" w="med" len="med"/>
            </a:ln>
          </p:spPr>
        </p:sp>
        <p:sp>
          <p:nvSpPr>
            <p:cNvPr id="25633" name="Line 39"/>
            <p:cNvSpPr/>
            <p:nvPr/>
          </p:nvSpPr>
          <p:spPr>
            <a:xfrm>
              <a:off x="1337" y="2685"/>
              <a:ext cx="1" cy="440"/>
            </a:xfrm>
            <a:prstGeom prst="line">
              <a:avLst/>
            </a:prstGeom>
            <a:ln w="19050" cap="flat" cmpd="sng">
              <a:solidFill>
                <a:srgbClr val="000000"/>
              </a:solidFill>
              <a:prstDash val="solid"/>
              <a:headEnd type="none" w="med" len="med"/>
              <a:tailEnd type="none" w="med" len="med"/>
            </a:ln>
          </p:spPr>
        </p:sp>
        <p:sp>
          <p:nvSpPr>
            <p:cNvPr id="25634" name="Freeform 40"/>
            <p:cNvSpPr/>
            <p:nvPr/>
          </p:nvSpPr>
          <p:spPr>
            <a:xfrm>
              <a:off x="1322" y="2970"/>
              <a:ext cx="30" cy="155"/>
            </a:xfrm>
            <a:custGeom>
              <a:avLst/>
              <a:gdLst>
                <a:gd name="txL" fmla="*/ 0 w 277"/>
                <a:gd name="txT" fmla="*/ 0 h 1531"/>
                <a:gd name="txR" fmla="*/ 277 w 277"/>
                <a:gd name="txB" fmla="*/ 1531 h 1531"/>
              </a:gdLst>
              <a:ahLst/>
              <a:cxnLst>
                <a:cxn ang="0">
                  <a:pos x="30" y="0"/>
                </a:cxn>
                <a:cxn ang="0">
                  <a:pos x="15" y="155"/>
                </a:cxn>
                <a:cxn ang="0">
                  <a:pos x="0" y="0"/>
                </a:cxn>
                <a:cxn ang="0">
                  <a:pos x="30" y="0"/>
                </a:cxn>
              </a:cxnLst>
              <a:rect l="txL" t="txT" r="txR" b="txB"/>
              <a:pathLst>
                <a:path w="277" h="1531">
                  <a:moveTo>
                    <a:pt x="277" y="0"/>
                  </a:moveTo>
                  <a:lnTo>
                    <a:pt x="139" y="1531"/>
                  </a:lnTo>
                  <a:lnTo>
                    <a:pt x="0" y="0"/>
                  </a:lnTo>
                  <a:lnTo>
                    <a:pt x="277"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5635" name="Freeform 41"/>
            <p:cNvSpPr/>
            <p:nvPr/>
          </p:nvSpPr>
          <p:spPr>
            <a:xfrm>
              <a:off x="1322" y="2970"/>
              <a:ext cx="30" cy="155"/>
            </a:xfrm>
            <a:custGeom>
              <a:avLst/>
              <a:gdLst>
                <a:gd name="txL" fmla="*/ 0 w 277"/>
                <a:gd name="txT" fmla="*/ 0 h 1531"/>
                <a:gd name="txR" fmla="*/ 277 w 277"/>
                <a:gd name="txB" fmla="*/ 1531 h 1531"/>
              </a:gdLst>
              <a:ahLst/>
              <a:cxnLst>
                <a:cxn ang="0">
                  <a:pos x="30" y="0"/>
                </a:cxn>
                <a:cxn ang="0">
                  <a:pos x="15" y="155"/>
                </a:cxn>
                <a:cxn ang="0">
                  <a:pos x="0" y="0"/>
                </a:cxn>
                <a:cxn ang="0">
                  <a:pos x="30" y="0"/>
                </a:cxn>
              </a:cxnLst>
              <a:rect l="txL" t="txT" r="txR" b="txB"/>
              <a:pathLst>
                <a:path w="277" h="1531">
                  <a:moveTo>
                    <a:pt x="277" y="0"/>
                  </a:moveTo>
                  <a:lnTo>
                    <a:pt x="139" y="1531"/>
                  </a:lnTo>
                  <a:lnTo>
                    <a:pt x="0" y="0"/>
                  </a:lnTo>
                  <a:lnTo>
                    <a:pt x="277" y="0"/>
                  </a:lnTo>
                </a:path>
              </a:pathLst>
            </a:custGeom>
            <a:solidFill>
              <a:schemeClr val="tx2">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2188">
                                            <p:txEl>
                                              <p:pRg st="0" end="0"/>
                                            </p:txEl>
                                          </p:spTgt>
                                        </p:tgtEl>
                                        <p:attrNameLst>
                                          <p:attrName>style.visibility</p:attrName>
                                        </p:attrNameLst>
                                      </p:cBhvr>
                                      <p:to>
                                        <p:strVal val="visible"/>
                                      </p:to>
                                    </p:set>
                                    <p:animEffect transition="in" filter="blinds(horizontal)">
                                      <p:cBhvr>
                                        <p:cTn id="7" dur="500"/>
                                        <p:tgtEl>
                                          <p:spTgt spid="5621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8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6013450" y="4364038"/>
            <a:ext cx="2676190" cy="2314286"/>
          </a:xfrm>
          <a:prstGeom prst="rect">
            <a:avLst/>
          </a:prstGeom>
        </p:spPr>
      </p:pic>
      <p:sp>
        <p:nvSpPr>
          <p:cNvPr id="8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95FF6D3-65B7-40CB-BB9E-A04E2313C35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22</a:t>
            </a:fld>
            <a:endParaRPr lang="en-US" altLang="zh-CN" sz="1400" b="0" i="0" dirty="0">
              <a:ea typeface="宋体" panose="02010600030101010101" pitchFamily="2" charset="-122"/>
            </a:endParaRPr>
          </a:p>
        </p:txBody>
      </p:sp>
      <p:sp>
        <p:nvSpPr>
          <p:cNvPr id="26629" name="Rectangle 2"/>
          <p:cNvSpPr/>
          <p:nvPr/>
        </p:nvSpPr>
        <p:spPr>
          <a:xfrm>
            <a:off x="3636963" y="2565400"/>
            <a:ext cx="1079500" cy="360363"/>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b="0" i="0" dirty="0">
                <a:latin typeface="仿宋_GB2312" pitchFamily="49" charset="-122"/>
                <a:ea typeface="仿宋_GB2312" pitchFamily="49" charset="-122"/>
              </a:rPr>
              <a:t>φ0.02</a:t>
            </a:r>
          </a:p>
        </p:txBody>
      </p:sp>
      <p:sp>
        <p:nvSpPr>
          <p:cNvPr id="26630" name="Line 3"/>
          <p:cNvSpPr/>
          <p:nvPr/>
        </p:nvSpPr>
        <p:spPr>
          <a:xfrm>
            <a:off x="3995738" y="2565400"/>
            <a:ext cx="0" cy="360363"/>
          </a:xfrm>
          <a:prstGeom prst="line">
            <a:avLst/>
          </a:prstGeom>
          <a:ln w="9525" cap="flat" cmpd="sng">
            <a:solidFill>
              <a:schemeClr val="tx1"/>
            </a:solidFill>
            <a:prstDash val="solid"/>
            <a:headEnd type="none" w="sm" len="med"/>
            <a:tailEnd type="none" w="sm" len="med"/>
          </a:ln>
        </p:spPr>
      </p:sp>
      <p:sp>
        <p:nvSpPr>
          <p:cNvPr id="26631" name="Rectangle 4"/>
          <p:cNvSpPr/>
          <p:nvPr/>
        </p:nvSpPr>
        <p:spPr>
          <a:xfrm>
            <a:off x="3708400" y="3213100"/>
            <a:ext cx="1295400" cy="576263"/>
          </a:xfrm>
          <a:prstGeom prst="rect">
            <a:avLst/>
          </a:prstGeom>
          <a:noFill/>
          <a:ln w="31750"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632" name="Line 5"/>
          <p:cNvSpPr/>
          <p:nvPr/>
        </p:nvSpPr>
        <p:spPr>
          <a:xfrm>
            <a:off x="3421063" y="3502025"/>
            <a:ext cx="1943100" cy="0"/>
          </a:xfrm>
          <a:prstGeom prst="line">
            <a:avLst/>
          </a:prstGeom>
          <a:ln w="19050" cap="flat" cmpd="sng">
            <a:solidFill>
              <a:srgbClr val="000099"/>
            </a:solidFill>
            <a:prstDash val="lgDashDot"/>
            <a:headEnd type="none" w="sm" len="med"/>
            <a:tailEnd type="none" w="sm" len="med"/>
          </a:ln>
        </p:spPr>
      </p:sp>
      <p:grpSp>
        <p:nvGrpSpPr>
          <p:cNvPr id="26633" name="Group 6"/>
          <p:cNvGrpSpPr/>
          <p:nvPr/>
        </p:nvGrpSpPr>
        <p:grpSpPr>
          <a:xfrm>
            <a:off x="3654425" y="3213100"/>
            <a:ext cx="41275" cy="576263"/>
            <a:chOff x="1040" y="3475"/>
            <a:chExt cx="26" cy="363"/>
          </a:xfrm>
        </p:grpSpPr>
        <p:sp>
          <p:nvSpPr>
            <p:cNvPr id="26710" name="Line 7"/>
            <p:cNvSpPr/>
            <p:nvPr/>
          </p:nvSpPr>
          <p:spPr>
            <a:xfrm>
              <a:off x="1040" y="3500"/>
              <a:ext cx="0" cy="317"/>
            </a:xfrm>
            <a:prstGeom prst="line">
              <a:avLst/>
            </a:prstGeom>
            <a:ln w="28575" cap="flat" cmpd="sng">
              <a:solidFill>
                <a:srgbClr val="000099"/>
              </a:solidFill>
              <a:prstDash val="solid"/>
              <a:headEnd type="none" w="sm" len="med"/>
              <a:tailEnd type="none" w="sm" len="med"/>
            </a:ln>
          </p:spPr>
        </p:sp>
        <p:sp>
          <p:nvSpPr>
            <p:cNvPr id="26711" name="Line 8"/>
            <p:cNvSpPr>
              <a:spLocks noChangeAspect="1"/>
            </p:cNvSpPr>
            <p:nvPr/>
          </p:nvSpPr>
          <p:spPr>
            <a:xfrm flipH="1">
              <a:off x="1043" y="3475"/>
              <a:ext cx="23" cy="23"/>
            </a:xfrm>
            <a:prstGeom prst="line">
              <a:avLst/>
            </a:prstGeom>
            <a:ln w="28575" cap="flat" cmpd="sng">
              <a:solidFill>
                <a:srgbClr val="000099"/>
              </a:solidFill>
              <a:prstDash val="solid"/>
              <a:headEnd type="none" w="sm" len="med"/>
              <a:tailEnd type="none" w="sm" len="med"/>
            </a:ln>
          </p:spPr>
        </p:sp>
        <p:sp>
          <p:nvSpPr>
            <p:cNvPr id="26712" name="Line 9"/>
            <p:cNvSpPr>
              <a:spLocks noChangeAspect="1"/>
            </p:cNvSpPr>
            <p:nvPr/>
          </p:nvSpPr>
          <p:spPr>
            <a:xfrm flipH="1" flipV="1">
              <a:off x="1043" y="3816"/>
              <a:ext cx="23" cy="22"/>
            </a:xfrm>
            <a:prstGeom prst="line">
              <a:avLst/>
            </a:prstGeom>
            <a:ln w="28575" cap="flat" cmpd="sng">
              <a:solidFill>
                <a:srgbClr val="000099"/>
              </a:solidFill>
              <a:prstDash val="solid"/>
              <a:headEnd type="none" w="sm" len="med"/>
              <a:tailEnd type="none" w="sm" len="med"/>
            </a:ln>
          </p:spPr>
        </p:sp>
      </p:grpSp>
      <p:sp>
        <p:nvSpPr>
          <p:cNvPr id="26634" name="Line 10"/>
          <p:cNvSpPr/>
          <p:nvPr/>
        </p:nvSpPr>
        <p:spPr>
          <a:xfrm>
            <a:off x="4427538" y="3213100"/>
            <a:ext cx="0" cy="576263"/>
          </a:xfrm>
          <a:prstGeom prst="line">
            <a:avLst/>
          </a:prstGeom>
          <a:ln w="9525" cap="flat" cmpd="sng">
            <a:solidFill>
              <a:schemeClr val="tx1"/>
            </a:solidFill>
            <a:prstDash val="solid"/>
            <a:headEnd type="triangle" w="sm" len="lg"/>
            <a:tailEnd type="triangle" w="sm" len="lg"/>
          </a:ln>
        </p:spPr>
      </p:sp>
      <p:sp>
        <p:nvSpPr>
          <p:cNvPr id="26635" name="Text Box 11"/>
          <p:cNvSpPr txBox="1"/>
          <p:nvPr/>
        </p:nvSpPr>
        <p:spPr>
          <a:xfrm rot="-5400000">
            <a:off x="3903663" y="3297238"/>
            <a:ext cx="647700" cy="336550"/>
          </a:xfrm>
          <a:prstGeom prst="rect">
            <a:avLst/>
          </a:prstGeom>
          <a:noFill/>
          <a:ln w="9525">
            <a:noFill/>
          </a:ln>
        </p:spPr>
        <p:txBody>
          <a:bodyPr>
            <a:spAutoFit/>
          </a:bodyPr>
          <a:lstStyle/>
          <a:p>
            <a:pPr algn="l">
              <a:spcBef>
                <a:spcPct val="50000"/>
              </a:spcBef>
            </a:pPr>
            <a:r>
              <a:rPr lang="en-US" altLang="zh-CN" sz="1600" b="0" i="0" dirty="0">
                <a:latin typeface="仿宋_GB2312" pitchFamily="49" charset="-122"/>
                <a:ea typeface="仿宋_GB2312" pitchFamily="49" charset="-122"/>
              </a:rPr>
              <a:t>φ8</a:t>
            </a:r>
          </a:p>
        </p:txBody>
      </p:sp>
      <p:grpSp>
        <p:nvGrpSpPr>
          <p:cNvPr id="26636" name="Group 12"/>
          <p:cNvGrpSpPr/>
          <p:nvPr/>
        </p:nvGrpSpPr>
        <p:grpSpPr>
          <a:xfrm flipH="1">
            <a:off x="4724400" y="2565400"/>
            <a:ext cx="217488" cy="647700"/>
            <a:chOff x="2880" y="2568"/>
            <a:chExt cx="137" cy="272"/>
          </a:xfrm>
        </p:grpSpPr>
        <p:sp>
          <p:nvSpPr>
            <p:cNvPr id="26708" name="Line 13"/>
            <p:cNvSpPr/>
            <p:nvPr/>
          </p:nvSpPr>
          <p:spPr>
            <a:xfrm flipV="1">
              <a:off x="2880" y="2568"/>
              <a:ext cx="0" cy="272"/>
            </a:xfrm>
            <a:prstGeom prst="line">
              <a:avLst/>
            </a:prstGeom>
            <a:ln w="9525" cap="flat" cmpd="sng">
              <a:solidFill>
                <a:schemeClr val="tx1"/>
              </a:solidFill>
              <a:prstDash val="solid"/>
              <a:headEnd type="triangle" w="med" len="med"/>
              <a:tailEnd type="none" w="sm" len="med"/>
            </a:ln>
          </p:spPr>
        </p:sp>
        <p:sp>
          <p:nvSpPr>
            <p:cNvPr id="26709" name="Line 14"/>
            <p:cNvSpPr/>
            <p:nvPr/>
          </p:nvSpPr>
          <p:spPr>
            <a:xfrm>
              <a:off x="2881" y="2568"/>
              <a:ext cx="136" cy="0"/>
            </a:xfrm>
            <a:prstGeom prst="line">
              <a:avLst/>
            </a:prstGeom>
            <a:ln w="9525" cap="flat" cmpd="sng">
              <a:solidFill>
                <a:schemeClr val="tx1"/>
              </a:solidFill>
              <a:prstDash val="solid"/>
              <a:headEnd type="none" w="sm" len="med"/>
              <a:tailEnd type="none" w="sm" len="med"/>
            </a:ln>
          </p:spPr>
        </p:sp>
      </p:grpSp>
      <p:grpSp>
        <p:nvGrpSpPr>
          <p:cNvPr id="26637" name="Group 15"/>
          <p:cNvGrpSpPr/>
          <p:nvPr/>
        </p:nvGrpSpPr>
        <p:grpSpPr>
          <a:xfrm>
            <a:off x="4968875" y="3213100"/>
            <a:ext cx="71438" cy="577850"/>
            <a:chOff x="1202" y="3430"/>
            <a:chExt cx="45" cy="364"/>
          </a:xfrm>
        </p:grpSpPr>
        <p:sp>
          <p:nvSpPr>
            <p:cNvPr id="26706" name="Oval 16" descr="浅色上对角线"/>
            <p:cNvSpPr/>
            <p:nvPr/>
          </p:nvSpPr>
          <p:spPr>
            <a:xfrm>
              <a:off x="1202" y="3430"/>
              <a:ext cx="45" cy="182"/>
            </a:xfrm>
            <a:prstGeom prst="ellipse">
              <a:avLst/>
            </a:prstGeom>
            <a:pattFill prst="ltUpDiag">
              <a:fgClr>
                <a:srgbClr val="0000CC"/>
              </a:fgClr>
              <a:bgClr>
                <a:schemeClr val="bg1"/>
              </a:bgClr>
            </a:pattFill>
            <a:ln w="12700"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707" name="Oval 17"/>
            <p:cNvSpPr/>
            <p:nvPr/>
          </p:nvSpPr>
          <p:spPr>
            <a:xfrm>
              <a:off x="1202" y="3612"/>
              <a:ext cx="45" cy="182"/>
            </a:xfrm>
            <a:prstGeom prst="ellipse">
              <a:avLst/>
            </a:prstGeom>
            <a:solidFill>
              <a:schemeClr val="bg1"/>
            </a:solidFill>
            <a:ln w="12700"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26638" name="Rectangle 18"/>
          <p:cNvSpPr/>
          <p:nvPr/>
        </p:nvSpPr>
        <p:spPr>
          <a:xfrm>
            <a:off x="4932363" y="3517900"/>
            <a:ext cx="73025" cy="258763"/>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639" name="Line 19"/>
          <p:cNvSpPr/>
          <p:nvPr/>
        </p:nvSpPr>
        <p:spPr>
          <a:xfrm>
            <a:off x="3706813" y="2767013"/>
            <a:ext cx="217487" cy="0"/>
          </a:xfrm>
          <a:prstGeom prst="line">
            <a:avLst/>
          </a:prstGeom>
          <a:ln w="12700" cap="flat" cmpd="sng">
            <a:solidFill>
              <a:schemeClr val="tx1"/>
            </a:solidFill>
            <a:prstDash val="solid"/>
            <a:headEnd type="none" w="sm" len="med"/>
            <a:tailEnd type="none" w="sm" len="med"/>
          </a:ln>
        </p:spPr>
      </p:sp>
      <p:sp>
        <p:nvSpPr>
          <p:cNvPr id="26640" name="Rectangle 20"/>
          <p:cNvSpPr/>
          <p:nvPr/>
        </p:nvSpPr>
        <p:spPr>
          <a:xfrm>
            <a:off x="982663" y="2492375"/>
            <a:ext cx="1079500" cy="360363"/>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b="0" i="0" dirty="0">
                <a:latin typeface="仿宋_GB2312" pitchFamily="49" charset="-122"/>
                <a:ea typeface="仿宋_GB2312" pitchFamily="49" charset="-122"/>
              </a:rPr>
              <a:t>φ0.02</a:t>
            </a:r>
          </a:p>
        </p:txBody>
      </p:sp>
      <p:sp>
        <p:nvSpPr>
          <p:cNvPr id="26641" name="Line 21"/>
          <p:cNvSpPr/>
          <p:nvPr/>
        </p:nvSpPr>
        <p:spPr>
          <a:xfrm>
            <a:off x="1341438" y="2492375"/>
            <a:ext cx="0" cy="360363"/>
          </a:xfrm>
          <a:prstGeom prst="line">
            <a:avLst/>
          </a:prstGeom>
          <a:ln w="9525" cap="flat" cmpd="sng">
            <a:solidFill>
              <a:schemeClr val="tx1"/>
            </a:solidFill>
            <a:prstDash val="solid"/>
            <a:headEnd type="none" w="sm" len="med"/>
            <a:tailEnd type="none" w="sm" len="med"/>
          </a:ln>
        </p:spPr>
      </p:sp>
      <p:sp>
        <p:nvSpPr>
          <p:cNvPr id="26642" name="Rectangle 22"/>
          <p:cNvSpPr/>
          <p:nvPr/>
        </p:nvSpPr>
        <p:spPr>
          <a:xfrm>
            <a:off x="1066800" y="3140075"/>
            <a:ext cx="1295400" cy="576263"/>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643" name="Line 23"/>
          <p:cNvSpPr/>
          <p:nvPr/>
        </p:nvSpPr>
        <p:spPr>
          <a:xfrm>
            <a:off x="766763" y="3429000"/>
            <a:ext cx="1943100" cy="0"/>
          </a:xfrm>
          <a:prstGeom prst="line">
            <a:avLst/>
          </a:prstGeom>
          <a:ln w="19050" cap="flat" cmpd="sng">
            <a:solidFill>
              <a:srgbClr val="000099"/>
            </a:solidFill>
            <a:prstDash val="lgDashDot"/>
            <a:headEnd type="none" w="sm" len="med"/>
            <a:tailEnd type="none" w="sm" len="med"/>
          </a:ln>
        </p:spPr>
      </p:sp>
      <p:grpSp>
        <p:nvGrpSpPr>
          <p:cNvPr id="26644" name="Group 24"/>
          <p:cNvGrpSpPr/>
          <p:nvPr/>
        </p:nvGrpSpPr>
        <p:grpSpPr>
          <a:xfrm>
            <a:off x="1012825" y="3140075"/>
            <a:ext cx="41275" cy="576263"/>
            <a:chOff x="1040" y="3475"/>
            <a:chExt cx="26" cy="363"/>
          </a:xfrm>
        </p:grpSpPr>
        <p:sp>
          <p:nvSpPr>
            <p:cNvPr id="26703" name="Line 25"/>
            <p:cNvSpPr/>
            <p:nvPr/>
          </p:nvSpPr>
          <p:spPr>
            <a:xfrm>
              <a:off x="1040" y="3500"/>
              <a:ext cx="0" cy="317"/>
            </a:xfrm>
            <a:prstGeom prst="line">
              <a:avLst/>
            </a:prstGeom>
            <a:ln w="28575" cap="flat" cmpd="sng">
              <a:solidFill>
                <a:srgbClr val="000099"/>
              </a:solidFill>
              <a:prstDash val="solid"/>
              <a:headEnd type="none" w="sm" len="med"/>
              <a:tailEnd type="none" w="sm" len="med"/>
            </a:ln>
          </p:spPr>
        </p:sp>
        <p:sp>
          <p:nvSpPr>
            <p:cNvPr id="26704" name="Line 26"/>
            <p:cNvSpPr>
              <a:spLocks noChangeAspect="1"/>
            </p:cNvSpPr>
            <p:nvPr/>
          </p:nvSpPr>
          <p:spPr>
            <a:xfrm flipH="1">
              <a:off x="1043" y="3475"/>
              <a:ext cx="23" cy="23"/>
            </a:xfrm>
            <a:prstGeom prst="line">
              <a:avLst/>
            </a:prstGeom>
            <a:ln w="28575" cap="flat" cmpd="sng">
              <a:solidFill>
                <a:srgbClr val="000099"/>
              </a:solidFill>
              <a:prstDash val="solid"/>
              <a:headEnd type="none" w="sm" len="med"/>
              <a:tailEnd type="none" w="sm" len="med"/>
            </a:ln>
          </p:spPr>
        </p:sp>
        <p:sp>
          <p:nvSpPr>
            <p:cNvPr id="26705" name="Line 27"/>
            <p:cNvSpPr>
              <a:spLocks noChangeAspect="1"/>
            </p:cNvSpPr>
            <p:nvPr/>
          </p:nvSpPr>
          <p:spPr>
            <a:xfrm flipH="1" flipV="1">
              <a:off x="1043" y="3816"/>
              <a:ext cx="23" cy="22"/>
            </a:xfrm>
            <a:prstGeom prst="line">
              <a:avLst/>
            </a:prstGeom>
            <a:ln w="28575" cap="flat" cmpd="sng">
              <a:solidFill>
                <a:srgbClr val="000099"/>
              </a:solidFill>
              <a:prstDash val="solid"/>
              <a:headEnd type="none" w="sm" len="med"/>
              <a:tailEnd type="none" w="sm" len="med"/>
            </a:ln>
          </p:spPr>
        </p:sp>
      </p:grpSp>
      <p:sp>
        <p:nvSpPr>
          <p:cNvPr id="26645" name="Line 28"/>
          <p:cNvSpPr/>
          <p:nvPr/>
        </p:nvSpPr>
        <p:spPr>
          <a:xfrm flipH="1">
            <a:off x="693738" y="3716338"/>
            <a:ext cx="360362" cy="0"/>
          </a:xfrm>
          <a:prstGeom prst="line">
            <a:avLst/>
          </a:prstGeom>
          <a:ln w="9525" cap="flat" cmpd="sng">
            <a:solidFill>
              <a:schemeClr val="tx1"/>
            </a:solidFill>
            <a:prstDash val="solid"/>
            <a:headEnd type="none" w="sm" len="med"/>
            <a:tailEnd type="none" w="sm" len="med"/>
          </a:ln>
        </p:spPr>
      </p:sp>
      <p:sp>
        <p:nvSpPr>
          <p:cNvPr id="26646" name="Line 29"/>
          <p:cNvSpPr/>
          <p:nvPr/>
        </p:nvSpPr>
        <p:spPr>
          <a:xfrm flipH="1">
            <a:off x="717550" y="3140075"/>
            <a:ext cx="360363" cy="0"/>
          </a:xfrm>
          <a:prstGeom prst="line">
            <a:avLst/>
          </a:prstGeom>
          <a:ln w="9525" cap="flat" cmpd="sng">
            <a:solidFill>
              <a:schemeClr val="tx1"/>
            </a:solidFill>
            <a:prstDash val="solid"/>
            <a:headEnd type="none" w="sm" len="med"/>
            <a:tailEnd type="none" w="sm" len="med"/>
          </a:ln>
        </p:spPr>
      </p:sp>
      <p:sp>
        <p:nvSpPr>
          <p:cNvPr id="26647" name="Line 30"/>
          <p:cNvSpPr/>
          <p:nvPr/>
        </p:nvSpPr>
        <p:spPr>
          <a:xfrm>
            <a:off x="765175" y="3140075"/>
            <a:ext cx="0" cy="576263"/>
          </a:xfrm>
          <a:prstGeom prst="line">
            <a:avLst/>
          </a:prstGeom>
          <a:ln w="9525" cap="flat" cmpd="sng">
            <a:solidFill>
              <a:schemeClr val="tx1"/>
            </a:solidFill>
            <a:prstDash val="solid"/>
            <a:headEnd type="triangle" w="sm" len="lg"/>
            <a:tailEnd type="triangle" w="sm" len="lg"/>
          </a:ln>
        </p:spPr>
      </p:sp>
      <p:sp>
        <p:nvSpPr>
          <p:cNvPr id="26648" name="Text Box 31"/>
          <p:cNvSpPr txBox="1"/>
          <p:nvPr/>
        </p:nvSpPr>
        <p:spPr>
          <a:xfrm rot="-5400000">
            <a:off x="241300" y="3224213"/>
            <a:ext cx="647700" cy="336550"/>
          </a:xfrm>
          <a:prstGeom prst="rect">
            <a:avLst/>
          </a:prstGeom>
          <a:noFill/>
          <a:ln w="9525">
            <a:noFill/>
          </a:ln>
        </p:spPr>
        <p:txBody>
          <a:bodyPr>
            <a:spAutoFit/>
          </a:bodyPr>
          <a:lstStyle/>
          <a:p>
            <a:pPr algn="l">
              <a:spcBef>
                <a:spcPct val="50000"/>
              </a:spcBef>
            </a:pPr>
            <a:r>
              <a:rPr lang="en-US" altLang="zh-CN" sz="1600" b="0" i="0" dirty="0">
                <a:latin typeface="仿宋_GB2312" pitchFamily="49" charset="-122"/>
                <a:ea typeface="仿宋_GB2312" pitchFamily="49" charset="-122"/>
              </a:rPr>
              <a:t>φ8</a:t>
            </a:r>
          </a:p>
        </p:txBody>
      </p:sp>
      <p:sp>
        <p:nvSpPr>
          <p:cNvPr id="26649" name="Line 32"/>
          <p:cNvSpPr/>
          <p:nvPr/>
        </p:nvSpPr>
        <p:spPr>
          <a:xfrm flipV="1">
            <a:off x="765175" y="2708275"/>
            <a:ext cx="0" cy="431800"/>
          </a:xfrm>
          <a:prstGeom prst="line">
            <a:avLst/>
          </a:prstGeom>
          <a:ln w="9525" cap="flat" cmpd="sng">
            <a:solidFill>
              <a:schemeClr val="tx1"/>
            </a:solidFill>
            <a:prstDash val="solid"/>
            <a:headEnd type="triangle" w="med" len="med"/>
            <a:tailEnd type="none" w="sm" len="med"/>
          </a:ln>
        </p:spPr>
      </p:sp>
      <p:sp>
        <p:nvSpPr>
          <p:cNvPr id="26650" name="Line 33"/>
          <p:cNvSpPr/>
          <p:nvPr/>
        </p:nvSpPr>
        <p:spPr>
          <a:xfrm>
            <a:off x="766763" y="2708275"/>
            <a:ext cx="215900" cy="0"/>
          </a:xfrm>
          <a:prstGeom prst="line">
            <a:avLst/>
          </a:prstGeom>
          <a:ln w="9525" cap="flat" cmpd="sng">
            <a:solidFill>
              <a:schemeClr val="tx1"/>
            </a:solidFill>
            <a:prstDash val="solid"/>
            <a:headEnd type="none" w="sm" len="med"/>
            <a:tailEnd type="none" w="sm" len="med"/>
          </a:ln>
        </p:spPr>
      </p:sp>
      <p:grpSp>
        <p:nvGrpSpPr>
          <p:cNvPr id="26651" name="Group 34"/>
          <p:cNvGrpSpPr/>
          <p:nvPr/>
        </p:nvGrpSpPr>
        <p:grpSpPr>
          <a:xfrm>
            <a:off x="2327275" y="3140075"/>
            <a:ext cx="71438" cy="577850"/>
            <a:chOff x="1202" y="3430"/>
            <a:chExt cx="45" cy="364"/>
          </a:xfrm>
        </p:grpSpPr>
        <p:sp>
          <p:nvSpPr>
            <p:cNvPr id="26701" name="Oval 35" descr="浅色上对角线"/>
            <p:cNvSpPr/>
            <p:nvPr/>
          </p:nvSpPr>
          <p:spPr>
            <a:xfrm>
              <a:off x="1202" y="3430"/>
              <a:ext cx="45" cy="182"/>
            </a:xfrm>
            <a:prstGeom prst="ellipse">
              <a:avLst/>
            </a:prstGeom>
            <a:pattFill prst="ltUpDiag">
              <a:fgClr>
                <a:srgbClr val="0000CC"/>
              </a:fgClr>
              <a:bgClr>
                <a:schemeClr val="bg1"/>
              </a:bgClr>
            </a:pattFill>
            <a:ln w="12700"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702" name="Oval 36"/>
            <p:cNvSpPr/>
            <p:nvPr/>
          </p:nvSpPr>
          <p:spPr>
            <a:xfrm>
              <a:off x="1202" y="3612"/>
              <a:ext cx="45" cy="182"/>
            </a:xfrm>
            <a:prstGeom prst="ellipse">
              <a:avLst/>
            </a:prstGeom>
            <a:solidFill>
              <a:schemeClr val="bg1"/>
            </a:solidFill>
            <a:ln w="12700"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26652" name="Rectangle 37"/>
          <p:cNvSpPr/>
          <p:nvPr/>
        </p:nvSpPr>
        <p:spPr>
          <a:xfrm>
            <a:off x="2290763" y="3444875"/>
            <a:ext cx="73025" cy="258763"/>
          </a:xfrm>
          <a:prstGeom prst="rect">
            <a:avLst/>
          </a:prstGeom>
          <a:solidFill>
            <a:schemeClr val="bg1"/>
          </a:solidFill>
          <a:ln w="9525"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6653" name="Line 38"/>
          <p:cNvSpPr/>
          <p:nvPr/>
        </p:nvSpPr>
        <p:spPr>
          <a:xfrm>
            <a:off x="1054100" y="2679700"/>
            <a:ext cx="217488" cy="0"/>
          </a:xfrm>
          <a:prstGeom prst="line">
            <a:avLst/>
          </a:prstGeom>
          <a:ln w="12700" cap="flat" cmpd="sng">
            <a:solidFill>
              <a:schemeClr val="tx1"/>
            </a:solidFill>
            <a:prstDash val="solid"/>
            <a:headEnd type="none" w="sm" len="med"/>
            <a:tailEnd type="none" w="sm" len="med"/>
          </a:ln>
        </p:spPr>
      </p:sp>
      <p:sp>
        <p:nvSpPr>
          <p:cNvPr id="564263" name="AutoShape 39"/>
          <p:cNvSpPr/>
          <p:nvPr/>
        </p:nvSpPr>
        <p:spPr>
          <a:xfrm>
            <a:off x="612775" y="1052513"/>
            <a:ext cx="1582738" cy="719137"/>
          </a:xfrm>
          <a:prstGeom prst="wedgeRoundRectCallout">
            <a:avLst>
              <a:gd name="adj1" fmla="val -35056"/>
              <a:gd name="adj2" fmla="val 179801"/>
              <a:gd name="adj3" fmla="val 16667"/>
            </a:avLst>
          </a:prstGeom>
          <a:solidFill>
            <a:schemeClr val="bg1"/>
          </a:solidFill>
          <a:ln w="9525" cap="flat" cmpd="sng">
            <a:solidFill>
              <a:schemeClr val="hlink"/>
            </a:solidFill>
            <a:prstDash val="solid"/>
            <a:miter/>
            <a:headEnd type="none" w="sm" len="med"/>
            <a:tailEnd type="none" w="sm" len="med"/>
          </a:ln>
        </p:spPr>
        <p:txBody>
          <a:bodyPr/>
          <a:lstStyle/>
          <a:p>
            <a:pPr algn="l"/>
            <a:r>
              <a:rPr lang="zh-CN" altLang="en-US" sz="1600" i="0" dirty="0">
                <a:latin typeface="仿宋_GB2312" pitchFamily="49" charset="-122"/>
                <a:ea typeface="仿宋_GB2312" pitchFamily="49" charset="-122"/>
              </a:rPr>
              <a:t>指引线可从框格的左端引出</a:t>
            </a:r>
          </a:p>
        </p:txBody>
      </p:sp>
      <p:sp>
        <p:nvSpPr>
          <p:cNvPr id="564264" name="AutoShape 40"/>
          <p:cNvSpPr/>
          <p:nvPr/>
        </p:nvSpPr>
        <p:spPr>
          <a:xfrm>
            <a:off x="2773363" y="1125538"/>
            <a:ext cx="1582737" cy="719137"/>
          </a:xfrm>
          <a:prstGeom prst="wedgeRoundRectCallout">
            <a:avLst>
              <a:gd name="adj1" fmla="val 78685"/>
              <a:gd name="adj2" fmla="val 148898"/>
              <a:gd name="adj3" fmla="val 16667"/>
            </a:avLst>
          </a:prstGeom>
          <a:solidFill>
            <a:schemeClr val="bg1"/>
          </a:solidFill>
          <a:ln w="9525" cap="flat" cmpd="sng">
            <a:solidFill>
              <a:schemeClr val="hlink"/>
            </a:solidFill>
            <a:prstDash val="solid"/>
            <a:miter/>
            <a:headEnd type="none" w="sm" len="med"/>
            <a:tailEnd type="none" w="sm" len="med"/>
          </a:ln>
        </p:spPr>
        <p:txBody>
          <a:bodyPr/>
          <a:lstStyle/>
          <a:p>
            <a:pPr algn="l"/>
            <a:r>
              <a:rPr lang="zh-CN" altLang="en-US" sz="1600" i="0" dirty="0">
                <a:latin typeface="仿宋_GB2312" pitchFamily="49" charset="-122"/>
                <a:ea typeface="仿宋_GB2312" pitchFamily="49" charset="-122"/>
              </a:rPr>
              <a:t>指引线可从框格的右端引出</a:t>
            </a:r>
          </a:p>
        </p:txBody>
      </p:sp>
      <p:sp>
        <p:nvSpPr>
          <p:cNvPr id="26656" name="Freeform 41"/>
          <p:cNvSpPr/>
          <p:nvPr/>
        </p:nvSpPr>
        <p:spPr>
          <a:xfrm>
            <a:off x="6086475" y="1316038"/>
            <a:ext cx="2160588" cy="649287"/>
          </a:xfrm>
          <a:custGeom>
            <a:avLst/>
            <a:gdLst>
              <a:gd name="txL" fmla="*/ 0 w 1361"/>
              <a:gd name="txT" fmla="*/ 0 h 409"/>
              <a:gd name="txR" fmla="*/ 1361 w 1361"/>
              <a:gd name="txB" fmla="*/ 409 h 409"/>
            </a:gdLst>
            <a:ahLst/>
            <a:cxnLst>
              <a:cxn ang="0">
                <a:pos x="0" y="0"/>
              </a:cxn>
              <a:cxn ang="0">
                <a:pos x="1223963" y="0"/>
              </a:cxn>
              <a:cxn ang="0">
                <a:pos x="1223963" y="288925"/>
              </a:cxn>
              <a:cxn ang="0">
                <a:pos x="2160588" y="288925"/>
              </a:cxn>
              <a:cxn ang="0">
                <a:pos x="2160588" y="649287"/>
              </a:cxn>
              <a:cxn ang="0">
                <a:pos x="0" y="649287"/>
              </a:cxn>
              <a:cxn ang="0">
                <a:pos x="0" y="0"/>
              </a:cxn>
            </a:cxnLst>
            <a:rect l="txL" t="txT" r="txR" b="txB"/>
            <a:pathLst>
              <a:path w="1361" h="409">
                <a:moveTo>
                  <a:pt x="0" y="0"/>
                </a:moveTo>
                <a:lnTo>
                  <a:pt x="771" y="0"/>
                </a:lnTo>
                <a:lnTo>
                  <a:pt x="771" y="182"/>
                </a:lnTo>
                <a:lnTo>
                  <a:pt x="1361" y="182"/>
                </a:lnTo>
                <a:lnTo>
                  <a:pt x="1361" y="409"/>
                </a:lnTo>
                <a:lnTo>
                  <a:pt x="0" y="409"/>
                </a:lnTo>
                <a:lnTo>
                  <a:pt x="0" y="0"/>
                </a:lnTo>
                <a:close/>
              </a:path>
            </a:pathLst>
          </a:custGeom>
          <a:solidFill>
            <a:srgbClr val="808080">
              <a:alpha val="100000"/>
            </a:srgbClr>
          </a:solidFill>
          <a:ln w="28575" cap="flat" cmpd="sng">
            <a:solidFill>
              <a:srgbClr val="000066">
                <a:alpha val="100000"/>
              </a:srgbClr>
            </a:solidFill>
            <a:prstDash val="solid"/>
            <a:round/>
            <a:headEnd type="none" w="sm" len="med"/>
            <a:tailEnd type="none" w="sm" len="med"/>
          </a:ln>
        </p:spPr>
        <p:txBody>
          <a:bodyPr/>
          <a:lstStyle/>
          <a:p>
            <a:endParaRPr lang="zh-CN" altLang="en-US"/>
          </a:p>
        </p:txBody>
      </p:sp>
      <p:sp>
        <p:nvSpPr>
          <p:cNvPr id="26658" name="Line 43"/>
          <p:cNvSpPr/>
          <p:nvPr/>
        </p:nvSpPr>
        <p:spPr>
          <a:xfrm flipV="1">
            <a:off x="7815263" y="955675"/>
            <a:ext cx="0" cy="576263"/>
          </a:xfrm>
          <a:prstGeom prst="line">
            <a:avLst/>
          </a:prstGeom>
          <a:ln w="9525" cap="flat" cmpd="sng">
            <a:solidFill>
              <a:schemeClr val="tx1"/>
            </a:solidFill>
            <a:prstDash val="solid"/>
            <a:headEnd type="none" w="sm" len="med"/>
            <a:tailEnd type="none" w="sm" len="med"/>
          </a:ln>
        </p:spPr>
      </p:sp>
      <p:sp>
        <p:nvSpPr>
          <p:cNvPr id="26659" name="Line 44"/>
          <p:cNvSpPr/>
          <p:nvPr/>
        </p:nvSpPr>
        <p:spPr>
          <a:xfrm flipH="1">
            <a:off x="7239000" y="955675"/>
            <a:ext cx="576263" cy="0"/>
          </a:xfrm>
          <a:prstGeom prst="line">
            <a:avLst/>
          </a:prstGeom>
          <a:ln w="9525" cap="flat" cmpd="sng">
            <a:solidFill>
              <a:schemeClr val="tx1"/>
            </a:solidFill>
            <a:prstDash val="solid"/>
            <a:headEnd type="none" w="sm" len="med"/>
            <a:tailEnd type="none" w="sm" len="med"/>
          </a:ln>
        </p:spPr>
      </p:sp>
      <p:sp>
        <p:nvSpPr>
          <p:cNvPr id="26660" name="Rectangle 45"/>
          <p:cNvSpPr/>
          <p:nvPr/>
        </p:nvSpPr>
        <p:spPr>
          <a:xfrm>
            <a:off x="6230938" y="765175"/>
            <a:ext cx="1008062" cy="360363"/>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800" b="0" i="0" dirty="0">
                <a:latin typeface="仿宋_GB2312" pitchFamily="49" charset="-122"/>
                <a:ea typeface="仿宋_GB2312" pitchFamily="49" charset="-122"/>
              </a:rPr>
              <a:t>0.05</a:t>
            </a:r>
          </a:p>
        </p:txBody>
      </p:sp>
      <p:sp>
        <p:nvSpPr>
          <p:cNvPr id="26661" name="Line 46"/>
          <p:cNvSpPr/>
          <p:nvPr/>
        </p:nvSpPr>
        <p:spPr>
          <a:xfrm>
            <a:off x="6589713" y="765175"/>
            <a:ext cx="0" cy="360363"/>
          </a:xfrm>
          <a:prstGeom prst="line">
            <a:avLst/>
          </a:prstGeom>
          <a:ln w="9525" cap="flat" cmpd="sng">
            <a:solidFill>
              <a:schemeClr val="tx1"/>
            </a:solidFill>
            <a:prstDash val="solid"/>
            <a:headEnd type="none" w="sm" len="med"/>
            <a:tailEnd type="none" w="sm" len="med"/>
          </a:ln>
        </p:spPr>
      </p:sp>
      <p:sp>
        <p:nvSpPr>
          <p:cNvPr id="26662" name="Line 47"/>
          <p:cNvSpPr/>
          <p:nvPr/>
        </p:nvSpPr>
        <p:spPr>
          <a:xfrm flipH="1">
            <a:off x="6337300" y="828675"/>
            <a:ext cx="71438" cy="215900"/>
          </a:xfrm>
          <a:prstGeom prst="line">
            <a:avLst/>
          </a:prstGeom>
          <a:ln w="19050" cap="flat" cmpd="sng">
            <a:solidFill>
              <a:schemeClr val="tx1"/>
            </a:solidFill>
            <a:prstDash val="solid"/>
            <a:headEnd type="none" w="sm" len="med"/>
            <a:tailEnd type="none" w="sm" len="med"/>
          </a:ln>
        </p:spPr>
      </p:sp>
      <p:sp>
        <p:nvSpPr>
          <p:cNvPr id="26663" name="Line 48"/>
          <p:cNvSpPr/>
          <p:nvPr/>
        </p:nvSpPr>
        <p:spPr>
          <a:xfrm flipH="1">
            <a:off x="6434138" y="828675"/>
            <a:ext cx="71437" cy="215900"/>
          </a:xfrm>
          <a:prstGeom prst="line">
            <a:avLst/>
          </a:prstGeom>
          <a:ln w="19050" cap="flat" cmpd="sng">
            <a:solidFill>
              <a:schemeClr val="tx1"/>
            </a:solidFill>
            <a:prstDash val="solid"/>
            <a:headEnd type="none" w="sm" len="med"/>
            <a:tailEnd type="none" w="sm" len="med"/>
          </a:ln>
        </p:spPr>
      </p:sp>
      <p:sp>
        <p:nvSpPr>
          <p:cNvPr id="26664" name="Line 49"/>
          <p:cNvSpPr/>
          <p:nvPr/>
        </p:nvSpPr>
        <p:spPr>
          <a:xfrm>
            <a:off x="6230938" y="1028700"/>
            <a:ext cx="0" cy="287338"/>
          </a:xfrm>
          <a:prstGeom prst="line">
            <a:avLst/>
          </a:prstGeom>
          <a:ln w="9525" cap="flat" cmpd="sng">
            <a:solidFill>
              <a:schemeClr val="tx1"/>
            </a:solidFill>
            <a:prstDash val="solid"/>
            <a:headEnd type="none" w="sm" len="med"/>
            <a:tailEnd type="triangle" w="sm" len="med"/>
          </a:ln>
        </p:spPr>
      </p:sp>
      <p:grpSp>
        <p:nvGrpSpPr>
          <p:cNvPr id="7" name="Group 50"/>
          <p:cNvGrpSpPr/>
          <p:nvPr/>
        </p:nvGrpSpPr>
        <p:grpSpPr>
          <a:xfrm>
            <a:off x="5003800" y="2492375"/>
            <a:ext cx="3168650" cy="719138"/>
            <a:chOff x="3152" y="1570"/>
            <a:chExt cx="1996" cy="453"/>
          </a:xfrm>
        </p:grpSpPr>
        <p:sp>
          <p:nvSpPr>
            <p:cNvPr id="26699" name="AutoShape 51"/>
            <p:cNvSpPr/>
            <p:nvPr/>
          </p:nvSpPr>
          <p:spPr>
            <a:xfrm>
              <a:off x="3969" y="1570"/>
              <a:ext cx="1179" cy="453"/>
            </a:xfrm>
            <a:prstGeom prst="wedgeRoundRectCallout">
              <a:avLst>
                <a:gd name="adj1" fmla="val -54667"/>
                <a:gd name="adj2" fmla="val -247352"/>
                <a:gd name="adj3" fmla="val 16667"/>
              </a:avLst>
            </a:prstGeom>
            <a:solidFill>
              <a:schemeClr val="bg1"/>
            </a:solidFill>
            <a:ln w="9525" cap="flat" cmpd="sng">
              <a:solidFill>
                <a:schemeClr val="hlink"/>
              </a:solidFill>
              <a:prstDash val="solid"/>
              <a:miter/>
              <a:headEnd type="none" w="sm" len="med"/>
              <a:tailEnd type="none" w="sm" len="med"/>
            </a:ln>
          </p:spPr>
          <p:txBody>
            <a:bodyPr/>
            <a:lstStyle/>
            <a:p>
              <a:pPr algn="l"/>
              <a:r>
                <a:rPr lang="zh-CN" altLang="en-US" sz="1600" i="0" dirty="0">
                  <a:latin typeface="仿宋_GB2312" pitchFamily="49" charset="-122"/>
                  <a:ea typeface="仿宋_GB2312" pitchFamily="49" charset="-122"/>
                </a:rPr>
                <a:t>指引线可从框格的边线直接引出</a:t>
              </a:r>
            </a:p>
          </p:txBody>
        </p:sp>
        <p:sp>
          <p:nvSpPr>
            <p:cNvPr id="26700" name="Line 52"/>
            <p:cNvSpPr/>
            <p:nvPr/>
          </p:nvSpPr>
          <p:spPr>
            <a:xfrm>
              <a:off x="3152" y="1661"/>
              <a:ext cx="1044" cy="91"/>
            </a:xfrm>
            <a:prstGeom prst="line">
              <a:avLst/>
            </a:prstGeom>
            <a:ln w="38100" cap="flat" cmpd="dbl">
              <a:solidFill>
                <a:schemeClr val="hlink"/>
              </a:solidFill>
              <a:prstDash val="solid"/>
              <a:headEnd type="triangle" w="med" len="med"/>
              <a:tailEnd type="none" w="sm" len="med"/>
            </a:ln>
          </p:spPr>
        </p:sp>
      </p:grpSp>
      <p:sp>
        <p:nvSpPr>
          <p:cNvPr id="564277" name="AutoShape 53"/>
          <p:cNvSpPr/>
          <p:nvPr/>
        </p:nvSpPr>
        <p:spPr>
          <a:xfrm>
            <a:off x="2843213" y="4438650"/>
            <a:ext cx="2233612" cy="935038"/>
          </a:xfrm>
          <a:prstGeom prst="wedgeRoundRectCallout">
            <a:avLst>
              <a:gd name="adj1" fmla="val 41755"/>
              <a:gd name="adj2" fmla="val -183444"/>
              <a:gd name="adj3" fmla="val 16667"/>
            </a:avLst>
          </a:prstGeom>
          <a:solidFill>
            <a:schemeClr val="bg1"/>
          </a:solidFill>
          <a:ln w="9525" cap="flat" cmpd="sng">
            <a:solidFill>
              <a:schemeClr val="tx2"/>
            </a:solidFill>
            <a:prstDash val="solid"/>
            <a:miter/>
            <a:headEnd type="none" w="sm" len="med"/>
            <a:tailEnd type="none" w="sm" len="med"/>
          </a:ln>
        </p:spPr>
        <p:txBody>
          <a:bodyPr/>
          <a:lstStyle/>
          <a:p>
            <a:pPr algn="l"/>
            <a:r>
              <a:rPr lang="zh-CN" altLang="en-US" sz="1600" i="0" dirty="0">
                <a:solidFill>
                  <a:schemeClr val="tx2"/>
                </a:solidFill>
                <a:latin typeface="仿宋_GB2312" pitchFamily="49" charset="-122"/>
                <a:ea typeface="仿宋_GB2312" pitchFamily="49" charset="-122"/>
              </a:rPr>
              <a:t>箭头应指在被测表面的可见轮廓线上，或其延长线上。</a:t>
            </a:r>
          </a:p>
        </p:txBody>
      </p:sp>
      <p:sp>
        <p:nvSpPr>
          <p:cNvPr id="564278" name="Line 54"/>
          <p:cNvSpPr/>
          <p:nvPr/>
        </p:nvSpPr>
        <p:spPr>
          <a:xfrm flipH="1" flipV="1">
            <a:off x="827088" y="3141663"/>
            <a:ext cx="2232025" cy="1295400"/>
          </a:xfrm>
          <a:prstGeom prst="line">
            <a:avLst/>
          </a:prstGeom>
          <a:ln w="38100" cap="flat" cmpd="dbl">
            <a:solidFill>
              <a:schemeClr val="tx2"/>
            </a:solidFill>
            <a:prstDash val="solid"/>
            <a:headEnd type="none" w="sm" len="med"/>
            <a:tailEnd type="triangle" w="sm" len="med"/>
          </a:ln>
        </p:spPr>
      </p:sp>
      <p:sp>
        <p:nvSpPr>
          <p:cNvPr id="564279" name="Line 55"/>
          <p:cNvSpPr/>
          <p:nvPr/>
        </p:nvSpPr>
        <p:spPr>
          <a:xfrm>
            <a:off x="5076825" y="4941888"/>
            <a:ext cx="1150938" cy="142875"/>
          </a:xfrm>
          <a:prstGeom prst="line">
            <a:avLst/>
          </a:prstGeom>
          <a:ln w="38100" cap="flat" cmpd="dbl">
            <a:solidFill>
              <a:schemeClr val="tx2"/>
            </a:solidFill>
            <a:prstDash val="solid"/>
            <a:headEnd type="none" w="sm" len="med"/>
            <a:tailEnd type="triangle" w="sm" len="med"/>
          </a:ln>
        </p:spPr>
      </p:sp>
      <p:grpSp>
        <p:nvGrpSpPr>
          <p:cNvPr id="8" name="Group 56"/>
          <p:cNvGrpSpPr/>
          <p:nvPr/>
        </p:nvGrpSpPr>
        <p:grpSpPr>
          <a:xfrm>
            <a:off x="250825" y="4652963"/>
            <a:ext cx="5976938" cy="1512887"/>
            <a:chOff x="158" y="2931"/>
            <a:chExt cx="3765" cy="953"/>
          </a:xfrm>
        </p:grpSpPr>
        <p:sp>
          <p:nvSpPr>
            <p:cNvPr id="26697" name="AutoShape 57"/>
            <p:cNvSpPr/>
            <p:nvPr/>
          </p:nvSpPr>
          <p:spPr>
            <a:xfrm>
              <a:off x="158" y="2931"/>
              <a:ext cx="1588" cy="953"/>
            </a:xfrm>
            <a:prstGeom prst="wedgeRoundRectCallout">
              <a:avLst>
                <a:gd name="adj1" fmla="val -27708"/>
                <a:gd name="adj2" fmla="val -135519"/>
                <a:gd name="adj3" fmla="val 16667"/>
              </a:avLst>
            </a:prstGeom>
            <a:solidFill>
              <a:schemeClr val="bg1"/>
            </a:solidFill>
            <a:ln w="9525" cap="flat" cmpd="sng">
              <a:solidFill>
                <a:srgbClr val="FF3300"/>
              </a:solidFill>
              <a:prstDash val="solid"/>
              <a:miter/>
              <a:headEnd type="none" w="sm" len="med"/>
              <a:tailEnd type="none" w="sm" len="med"/>
            </a:ln>
          </p:spPr>
          <p:txBody>
            <a:bodyPr/>
            <a:lstStyle/>
            <a:p>
              <a:pPr algn="l"/>
              <a:r>
                <a:rPr lang="zh-CN" altLang="en-US" sz="1800" i="0" dirty="0">
                  <a:latin typeface="仿宋_GB2312" pitchFamily="49" charset="-122"/>
                  <a:ea typeface="仿宋_GB2312" pitchFamily="49" charset="-122"/>
                </a:rPr>
                <a:t>当被测要素为轴线或中心平面时，指引线的箭头应与有关尺寸线对齐。</a:t>
              </a:r>
            </a:p>
          </p:txBody>
        </p:sp>
        <p:sp>
          <p:nvSpPr>
            <p:cNvPr id="26698" name="Line 58"/>
            <p:cNvSpPr/>
            <p:nvPr/>
          </p:nvSpPr>
          <p:spPr>
            <a:xfrm flipV="1">
              <a:off x="1746" y="3203"/>
              <a:ext cx="2177" cy="545"/>
            </a:xfrm>
            <a:prstGeom prst="line">
              <a:avLst/>
            </a:prstGeom>
            <a:ln w="38100" cap="flat" cmpd="dbl">
              <a:solidFill>
                <a:srgbClr val="FF3300"/>
              </a:solidFill>
              <a:prstDash val="solid"/>
              <a:headEnd type="none" w="sm" len="med"/>
              <a:tailEnd type="triangle" w="sm" len="med"/>
            </a:ln>
          </p:spPr>
        </p:sp>
      </p:grpSp>
      <p:sp>
        <p:nvSpPr>
          <p:cNvPr id="564283" name="AutoShape 59"/>
          <p:cNvSpPr/>
          <p:nvPr/>
        </p:nvSpPr>
        <p:spPr>
          <a:xfrm>
            <a:off x="6300788" y="3429000"/>
            <a:ext cx="2447925" cy="935038"/>
          </a:xfrm>
          <a:prstGeom prst="wedgeRoundRectCallout">
            <a:avLst>
              <a:gd name="adj1" fmla="val -104019"/>
              <a:gd name="adj2" fmla="val -78185"/>
              <a:gd name="adj3" fmla="val 16667"/>
            </a:avLst>
          </a:prstGeom>
          <a:solidFill>
            <a:schemeClr val="bg1"/>
          </a:solidFill>
          <a:ln w="9525" cap="flat" cmpd="sng">
            <a:solidFill>
              <a:srgbClr val="FF3300"/>
            </a:solidFill>
            <a:prstDash val="solid"/>
            <a:miter/>
            <a:headEnd type="none" w="sm" len="med"/>
            <a:tailEnd type="none" w="sm" len="med"/>
          </a:ln>
        </p:spPr>
        <p:txBody>
          <a:bodyPr/>
          <a:lstStyle/>
          <a:p>
            <a:pPr algn="l"/>
            <a:r>
              <a:rPr lang="zh-CN" altLang="en-US" sz="1600" i="0" dirty="0">
                <a:latin typeface="仿宋_GB2312" pitchFamily="49" charset="-122"/>
                <a:ea typeface="仿宋_GB2312" pitchFamily="49" charset="-122"/>
              </a:rPr>
              <a:t>被测要素不是轴线或中心平面时，指引线箭头与有关尺寸线错开。</a:t>
            </a:r>
          </a:p>
        </p:txBody>
      </p:sp>
      <p:sp>
        <p:nvSpPr>
          <p:cNvPr id="26671" name="Rectangle 6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
        <p:nvSpPr>
          <p:cNvPr id="3" name="等腰三角形 2"/>
          <p:cNvSpPr/>
          <p:nvPr/>
        </p:nvSpPr>
        <p:spPr bwMode="auto">
          <a:xfrm>
            <a:off x="7728947" y="1482725"/>
            <a:ext cx="171044" cy="123643"/>
          </a:xfrm>
          <a:prstGeom prst="triangle">
            <a:avLst/>
          </a:prstGeom>
          <a:solidFill>
            <a:schemeClr val="tx1"/>
          </a:solidFill>
          <a:ln w="4763"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4263"/>
                                        </p:tgtEl>
                                        <p:attrNameLst>
                                          <p:attrName>style.visibility</p:attrName>
                                        </p:attrNameLst>
                                      </p:cBhvr>
                                      <p:to>
                                        <p:strVal val="visible"/>
                                      </p:to>
                                    </p:set>
                                    <p:animEffect transition="in" filter="blinds(horizontal)">
                                      <p:cBhvr>
                                        <p:cTn id="7" dur="500"/>
                                        <p:tgtEl>
                                          <p:spTgt spid="5642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4264"/>
                                        </p:tgtEl>
                                        <p:attrNameLst>
                                          <p:attrName>style.visibility</p:attrName>
                                        </p:attrNameLst>
                                      </p:cBhvr>
                                      <p:to>
                                        <p:strVal val="visible"/>
                                      </p:to>
                                    </p:set>
                                    <p:animEffect transition="in" filter="blinds(horizontal)">
                                      <p:cBhvr>
                                        <p:cTn id="12" dur="500"/>
                                        <p:tgtEl>
                                          <p:spTgt spid="5642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64277"/>
                                        </p:tgtEl>
                                        <p:attrNameLst>
                                          <p:attrName>style.visibility</p:attrName>
                                        </p:attrNameLst>
                                      </p:cBhvr>
                                      <p:to>
                                        <p:strVal val="visible"/>
                                      </p:to>
                                    </p:set>
                                    <p:animEffect transition="in" filter="blinds(horizontal)">
                                      <p:cBhvr>
                                        <p:cTn id="22" dur="500"/>
                                        <p:tgtEl>
                                          <p:spTgt spid="56427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64278"/>
                                        </p:tgtEl>
                                        <p:attrNameLst>
                                          <p:attrName>style.visibility</p:attrName>
                                        </p:attrNameLst>
                                      </p:cBhvr>
                                      <p:to>
                                        <p:strVal val="visible"/>
                                      </p:to>
                                    </p:set>
                                    <p:animEffect transition="in" filter="blinds(horizontal)">
                                      <p:cBhvr>
                                        <p:cTn id="27" dur="500"/>
                                        <p:tgtEl>
                                          <p:spTgt spid="56427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64279"/>
                                        </p:tgtEl>
                                        <p:attrNameLst>
                                          <p:attrName>style.visibility</p:attrName>
                                        </p:attrNameLst>
                                      </p:cBhvr>
                                      <p:to>
                                        <p:strVal val="visible"/>
                                      </p:to>
                                    </p:set>
                                    <p:animEffect transition="in" filter="blinds(horizontal)">
                                      <p:cBhvr>
                                        <p:cTn id="32" dur="500"/>
                                        <p:tgtEl>
                                          <p:spTgt spid="564279"/>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64283"/>
                                        </p:tgtEl>
                                        <p:attrNameLst>
                                          <p:attrName>style.visibility</p:attrName>
                                        </p:attrNameLst>
                                      </p:cBhvr>
                                      <p:to>
                                        <p:strVal val="visible"/>
                                      </p:to>
                                    </p:set>
                                    <p:animEffect transition="in" filter="blinds(horizontal)">
                                      <p:cBhvr>
                                        <p:cTn id="43" dur="500"/>
                                        <p:tgtEl>
                                          <p:spTgt spid="56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63" grpId="0" animBg="1"/>
      <p:bldP spid="564264" grpId="0" animBg="1"/>
      <p:bldP spid="564277" grpId="0" animBg="1"/>
      <p:bldP spid="56428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999FAD9-2094-4BD8-BB17-2A81799314D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5"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23</a:t>
            </a:fld>
            <a:endParaRPr lang="en-US" altLang="zh-CN" sz="1400" b="0" i="0" dirty="0">
              <a:ea typeface="宋体" panose="02010600030101010101" pitchFamily="2" charset="-122"/>
            </a:endParaRPr>
          </a:p>
        </p:txBody>
      </p:sp>
      <p:sp>
        <p:nvSpPr>
          <p:cNvPr id="565250" name="AutoShape 2"/>
          <p:cNvSpPr/>
          <p:nvPr/>
        </p:nvSpPr>
        <p:spPr>
          <a:xfrm>
            <a:off x="1476375" y="3933825"/>
            <a:ext cx="1727200" cy="720725"/>
          </a:xfrm>
          <a:prstGeom prst="wedgeRoundRectCallout">
            <a:avLst>
              <a:gd name="adj1" fmla="val -62222"/>
              <a:gd name="adj2" fmla="val -192292"/>
              <a:gd name="adj3" fmla="val 16667"/>
            </a:avLst>
          </a:prstGeom>
          <a:solidFill>
            <a:schemeClr val="bg1"/>
          </a:solidFill>
          <a:ln w="9525" cap="flat" cmpd="sng">
            <a:solidFill>
              <a:srgbClr val="FF3300"/>
            </a:solidFill>
            <a:prstDash val="solid"/>
            <a:miter/>
            <a:headEnd type="none" w="sm" len="med"/>
            <a:tailEnd type="none" w="sm" len="med"/>
          </a:ln>
        </p:spPr>
        <p:txBody>
          <a:bodyPr/>
          <a:lstStyle/>
          <a:p>
            <a:pPr algn="l"/>
            <a:r>
              <a:rPr lang="zh-CN" altLang="en-US" sz="2000" i="0" dirty="0">
                <a:latin typeface="仿宋_GB2312" pitchFamily="49" charset="-122"/>
                <a:ea typeface="仿宋_GB2312" pitchFamily="49" charset="-122"/>
              </a:rPr>
              <a:t>圆度公差带与直径垂直</a:t>
            </a:r>
          </a:p>
        </p:txBody>
      </p:sp>
      <p:grpSp>
        <p:nvGrpSpPr>
          <p:cNvPr id="2" name="Group 3"/>
          <p:cNvGrpSpPr/>
          <p:nvPr/>
        </p:nvGrpSpPr>
        <p:grpSpPr>
          <a:xfrm>
            <a:off x="4310063" y="1831975"/>
            <a:ext cx="3973512" cy="1727200"/>
            <a:chOff x="2699" y="1162"/>
            <a:chExt cx="2503" cy="1088"/>
          </a:xfrm>
        </p:grpSpPr>
        <p:grpSp>
          <p:nvGrpSpPr>
            <p:cNvPr id="27685" name="Group 4"/>
            <p:cNvGrpSpPr/>
            <p:nvPr/>
          </p:nvGrpSpPr>
          <p:grpSpPr>
            <a:xfrm>
              <a:off x="2699" y="1162"/>
              <a:ext cx="1270" cy="973"/>
              <a:chOff x="2699" y="2275"/>
              <a:chExt cx="1270" cy="973"/>
            </a:xfrm>
          </p:grpSpPr>
          <p:grpSp>
            <p:nvGrpSpPr>
              <p:cNvPr id="27695" name="Group 5"/>
              <p:cNvGrpSpPr>
                <a:grpSpLocks noChangeAspect="1"/>
              </p:cNvGrpSpPr>
              <p:nvPr/>
            </p:nvGrpSpPr>
            <p:grpSpPr>
              <a:xfrm>
                <a:off x="2699" y="2275"/>
                <a:ext cx="1233" cy="671"/>
                <a:chOff x="3062" y="2275"/>
                <a:chExt cx="1542" cy="839"/>
              </a:xfrm>
            </p:grpSpPr>
            <p:sp>
              <p:nvSpPr>
                <p:cNvPr id="27702" name="AutoShape 6"/>
                <p:cNvSpPr>
                  <a:spLocks noChangeAspect="1"/>
                </p:cNvSpPr>
                <p:nvPr/>
              </p:nvSpPr>
              <p:spPr>
                <a:xfrm rot="5400000">
                  <a:off x="3356" y="2138"/>
                  <a:ext cx="839" cy="1112"/>
                </a:xfrm>
                <a:custGeom>
                  <a:avLst/>
                  <a:gdLst>
                    <a:gd name="txL" fmla="*/ 4505 w 21600"/>
                    <a:gd name="txT" fmla="*/ 4506 h 21600"/>
                    <a:gd name="txR" fmla="*/ 17095 w 21600"/>
                    <a:gd name="txB" fmla="*/ 17094 h 21600"/>
                  </a:gdLst>
                  <a:ahLst/>
                  <a:cxnLst>
                    <a:cxn ang="0">
                      <a:pos x="29" y="29"/>
                    </a:cxn>
                    <a:cxn ang="0">
                      <a:pos x="16" y="57"/>
                    </a:cxn>
                    <a:cxn ang="0">
                      <a:pos x="4" y="29"/>
                    </a:cxn>
                    <a:cxn ang="0">
                      <a:pos x="16"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accent2">
                      <a:alpha val="100000"/>
                    </a:schemeClr>
                  </a:solidFill>
                  <a:prstDash val="solid"/>
                  <a:miter lim="800000"/>
                  <a:headEnd type="none" w="sm" len="med"/>
                  <a:tailEnd type="none" w="sm" len="med"/>
                </a:ln>
              </p:spPr>
              <p:txBody>
                <a:bodyPr/>
                <a:lstStyle/>
                <a:p>
                  <a:endParaRPr lang="zh-CN" altLang="en-US"/>
                </a:p>
              </p:txBody>
            </p:sp>
            <p:sp>
              <p:nvSpPr>
                <p:cNvPr id="27703" name="Line 7"/>
                <p:cNvSpPr>
                  <a:spLocks noChangeAspect="1"/>
                </p:cNvSpPr>
                <p:nvPr/>
              </p:nvSpPr>
              <p:spPr>
                <a:xfrm>
                  <a:off x="3062" y="2700"/>
                  <a:ext cx="1542" cy="0"/>
                </a:xfrm>
                <a:prstGeom prst="line">
                  <a:avLst/>
                </a:prstGeom>
                <a:ln w="12700" cap="flat" cmpd="sng">
                  <a:solidFill>
                    <a:schemeClr val="accent2"/>
                  </a:solidFill>
                  <a:prstDash val="lgDashDot"/>
                  <a:headEnd type="none" w="sm" len="med"/>
                  <a:tailEnd type="none" w="sm" len="med"/>
                </a:ln>
              </p:spPr>
            </p:sp>
          </p:grpSp>
          <p:sp>
            <p:nvSpPr>
              <p:cNvPr id="27696" name="Line 8"/>
              <p:cNvSpPr/>
              <p:nvPr/>
            </p:nvSpPr>
            <p:spPr>
              <a:xfrm flipH="1">
                <a:off x="3288" y="2886"/>
                <a:ext cx="46" cy="181"/>
              </a:xfrm>
              <a:prstGeom prst="line">
                <a:avLst/>
              </a:prstGeom>
              <a:ln w="9525" cap="flat" cmpd="sng">
                <a:solidFill>
                  <a:schemeClr val="accent2"/>
                </a:solidFill>
                <a:prstDash val="solid"/>
                <a:headEnd type="triangle" w="med" len="med"/>
                <a:tailEnd type="none" w="med" len="med"/>
              </a:ln>
            </p:spPr>
          </p:sp>
          <p:sp>
            <p:nvSpPr>
              <p:cNvPr id="27697" name="Line 9"/>
              <p:cNvSpPr/>
              <p:nvPr/>
            </p:nvSpPr>
            <p:spPr>
              <a:xfrm>
                <a:off x="3288" y="3067"/>
                <a:ext cx="0" cy="91"/>
              </a:xfrm>
              <a:prstGeom prst="line">
                <a:avLst/>
              </a:prstGeom>
              <a:ln w="9525" cap="flat" cmpd="sng">
                <a:solidFill>
                  <a:schemeClr val="accent2"/>
                </a:solidFill>
                <a:prstDash val="solid"/>
                <a:headEnd type="none" w="sm" len="med"/>
                <a:tailEnd type="none" w="sm" len="med"/>
              </a:ln>
            </p:spPr>
          </p:sp>
          <p:sp>
            <p:nvSpPr>
              <p:cNvPr id="27698" name="Line 10"/>
              <p:cNvSpPr/>
              <p:nvPr/>
            </p:nvSpPr>
            <p:spPr>
              <a:xfrm>
                <a:off x="3288" y="3158"/>
                <a:ext cx="136" cy="0"/>
              </a:xfrm>
              <a:prstGeom prst="line">
                <a:avLst/>
              </a:prstGeom>
              <a:ln w="9525" cap="flat" cmpd="sng">
                <a:solidFill>
                  <a:schemeClr val="accent2"/>
                </a:solidFill>
                <a:prstDash val="solid"/>
                <a:headEnd type="none" w="sm" len="med"/>
                <a:tailEnd type="none" w="sm" len="med"/>
              </a:ln>
            </p:spPr>
          </p:sp>
          <p:sp>
            <p:nvSpPr>
              <p:cNvPr id="27699" name="Rectangle 11"/>
              <p:cNvSpPr/>
              <p:nvPr/>
            </p:nvSpPr>
            <p:spPr>
              <a:xfrm>
                <a:off x="3424" y="3067"/>
                <a:ext cx="545" cy="181"/>
              </a:xfrm>
              <a:prstGeom prst="rect">
                <a:avLst/>
              </a:prstGeom>
              <a:noFill/>
              <a:ln w="9525" cap="flat" cmpd="sng">
                <a:solidFill>
                  <a:schemeClr val="accent2"/>
                </a:solidFill>
                <a:prstDash val="solid"/>
                <a:miter/>
                <a:headEnd type="none" w="sm" len="med"/>
                <a:tailEnd type="none" w="sm" len="med"/>
              </a:ln>
            </p:spPr>
            <p:txBody>
              <a:bodyPr wrap="none" anchor="ctr" anchorCtr="0"/>
              <a:lstStyle/>
              <a:p>
                <a:pPr algn="r"/>
                <a:r>
                  <a:rPr lang="en-US" altLang="zh-CN" sz="1600" i="0" dirty="0">
                    <a:latin typeface="Arial" panose="020B0604020202020204" pitchFamily="34" charset="0"/>
                    <a:ea typeface="宋体" panose="02010600030101010101" pitchFamily="2" charset="-122"/>
                  </a:rPr>
                  <a:t>0.05</a:t>
                </a:r>
              </a:p>
            </p:txBody>
          </p:sp>
          <p:sp>
            <p:nvSpPr>
              <p:cNvPr id="27700" name="Line 12"/>
              <p:cNvSpPr/>
              <p:nvPr/>
            </p:nvSpPr>
            <p:spPr>
              <a:xfrm>
                <a:off x="3448" y="3157"/>
                <a:ext cx="90" cy="0"/>
              </a:xfrm>
              <a:prstGeom prst="line">
                <a:avLst/>
              </a:prstGeom>
              <a:ln w="9525" cap="flat" cmpd="sng">
                <a:solidFill>
                  <a:schemeClr val="accent2"/>
                </a:solidFill>
                <a:prstDash val="solid"/>
                <a:headEnd type="none" w="sm" len="med"/>
                <a:tailEnd type="none" w="sm" len="med"/>
              </a:ln>
            </p:spPr>
          </p:sp>
          <p:sp>
            <p:nvSpPr>
              <p:cNvPr id="27701" name="Line 13"/>
              <p:cNvSpPr/>
              <p:nvPr/>
            </p:nvSpPr>
            <p:spPr>
              <a:xfrm>
                <a:off x="3576" y="3067"/>
                <a:ext cx="0" cy="181"/>
              </a:xfrm>
              <a:prstGeom prst="line">
                <a:avLst/>
              </a:prstGeom>
              <a:ln w="9525" cap="flat" cmpd="sng">
                <a:solidFill>
                  <a:schemeClr val="accent2"/>
                </a:solidFill>
                <a:prstDash val="solid"/>
                <a:headEnd type="none" w="sm" len="med"/>
                <a:tailEnd type="none" w="sm" len="med"/>
              </a:ln>
            </p:spPr>
          </p:sp>
        </p:grpSp>
        <p:grpSp>
          <p:nvGrpSpPr>
            <p:cNvPr id="27686" name="Group 14"/>
            <p:cNvGrpSpPr/>
            <p:nvPr/>
          </p:nvGrpSpPr>
          <p:grpSpPr>
            <a:xfrm>
              <a:off x="3969" y="1162"/>
              <a:ext cx="1233" cy="1088"/>
              <a:chOff x="3969" y="1202"/>
              <a:chExt cx="1233" cy="1088"/>
            </a:xfrm>
          </p:grpSpPr>
          <p:grpSp>
            <p:nvGrpSpPr>
              <p:cNvPr id="27687" name="Group 15"/>
              <p:cNvGrpSpPr>
                <a:grpSpLocks noChangeAspect="1"/>
              </p:cNvGrpSpPr>
              <p:nvPr/>
            </p:nvGrpSpPr>
            <p:grpSpPr>
              <a:xfrm>
                <a:off x="3969" y="1202"/>
                <a:ext cx="1233" cy="671"/>
                <a:chOff x="3062" y="2275"/>
                <a:chExt cx="1542" cy="839"/>
              </a:xfrm>
            </p:grpSpPr>
            <p:sp>
              <p:nvSpPr>
                <p:cNvPr id="27693" name="AutoShape 16"/>
                <p:cNvSpPr>
                  <a:spLocks noChangeAspect="1"/>
                </p:cNvSpPr>
                <p:nvPr/>
              </p:nvSpPr>
              <p:spPr>
                <a:xfrm rot="5400000">
                  <a:off x="3356" y="2138"/>
                  <a:ext cx="839" cy="1112"/>
                </a:xfrm>
                <a:custGeom>
                  <a:avLst/>
                  <a:gdLst>
                    <a:gd name="txL" fmla="*/ 4505 w 21600"/>
                    <a:gd name="txT" fmla="*/ 4506 h 21600"/>
                    <a:gd name="txR" fmla="*/ 17095 w 21600"/>
                    <a:gd name="txB" fmla="*/ 17094 h 21600"/>
                  </a:gdLst>
                  <a:ahLst/>
                  <a:cxnLst>
                    <a:cxn ang="0">
                      <a:pos x="29" y="29"/>
                    </a:cxn>
                    <a:cxn ang="0">
                      <a:pos x="16" y="57"/>
                    </a:cxn>
                    <a:cxn ang="0">
                      <a:pos x="4" y="29"/>
                    </a:cxn>
                    <a:cxn ang="0">
                      <a:pos x="16"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9525" cap="flat" cmpd="sng">
                  <a:solidFill>
                    <a:schemeClr val="accent2">
                      <a:alpha val="100000"/>
                    </a:schemeClr>
                  </a:solidFill>
                  <a:prstDash val="lgDashDot"/>
                  <a:miter lim="800000"/>
                  <a:headEnd type="none" w="sm" len="med"/>
                  <a:tailEnd type="none" w="sm" len="med"/>
                </a:ln>
              </p:spPr>
              <p:txBody>
                <a:bodyPr/>
                <a:lstStyle/>
                <a:p>
                  <a:endParaRPr lang="zh-CN" altLang="en-US"/>
                </a:p>
              </p:txBody>
            </p:sp>
            <p:sp>
              <p:nvSpPr>
                <p:cNvPr id="27694" name="Line 17"/>
                <p:cNvSpPr>
                  <a:spLocks noChangeAspect="1"/>
                </p:cNvSpPr>
                <p:nvPr/>
              </p:nvSpPr>
              <p:spPr>
                <a:xfrm>
                  <a:off x="3062" y="2700"/>
                  <a:ext cx="1542" cy="0"/>
                </a:xfrm>
                <a:prstGeom prst="line">
                  <a:avLst/>
                </a:prstGeom>
                <a:ln w="12700" cap="flat" cmpd="sng">
                  <a:solidFill>
                    <a:schemeClr val="accent2"/>
                  </a:solidFill>
                  <a:prstDash val="lgDashDotDot"/>
                  <a:headEnd type="none" w="sm" len="med"/>
                  <a:tailEnd type="none" w="sm" len="med"/>
                </a:ln>
              </p:spPr>
            </p:sp>
          </p:grpSp>
          <p:sp>
            <p:nvSpPr>
              <p:cNvPr id="27688" name="Line 18"/>
              <p:cNvSpPr>
                <a:spLocks noChangeAspect="1"/>
              </p:cNvSpPr>
              <p:nvPr/>
            </p:nvSpPr>
            <p:spPr>
              <a:xfrm>
                <a:off x="4091" y="1622"/>
                <a:ext cx="884" cy="168"/>
              </a:xfrm>
              <a:prstGeom prst="line">
                <a:avLst/>
              </a:prstGeom>
              <a:ln w="9525" cap="flat" cmpd="sng">
                <a:solidFill>
                  <a:schemeClr val="accent2"/>
                </a:solidFill>
                <a:prstDash val="solid"/>
                <a:headEnd type="none" w="sm" len="med"/>
                <a:tailEnd type="none" w="sm" len="med"/>
              </a:ln>
            </p:spPr>
          </p:sp>
          <p:sp>
            <p:nvSpPr>
              <p:cNvPr id="27689" name="Freeform 19"/>
              <p:cNvSpPr/>
              <p:nvPr/>
            </p:nvSpPr>
            <p:spPr>
              <a:xfrm>
                <a:off x="4086" y="1634"/>
                <a:ext cx="888" cy="193"/>
              </a:xfrm>
              <a:custGeom>
                <a:avLst/>
                <a:gdLst>
                  <a:gd name="txL" fmla="*/ 0 w 888"/>
                  <a:gd name="txT" fmla="*/ 0 h 193"/>
                  <a:gd name="txR" fmla="*/ 888 w 888"/>
                  <a:gd name="txB" fmla="*/ 193 h 193"/>
                </a:gdLst>
                <a:ahLst/>
                <a:cxnLst>
                  <a:cxn ang="0">
                    <a:pos x="0" y="25"/>
                  </a:cxn>
                  <a:cxn ang="0">
                    <a:pos x="44" y="16"/>
                  </a:cxn>
                  <a:cxn ang="0">
                    <a:pos x="147" y="17"/>
                  </a:cxn>
                  <a:cxn ang="0">
                    <a:pos x="173" y="23"/>
                  </a:cxn>
                  <a:cxn ang="0">
                    <a:pos x="197" y="34"/>
                  </a:cxn>
                  <a:cxn ang="0">
                    <a:pos x="227" y="47"/>
                  </a:cxn>
                  <a:cxn ang="0">
                    <a:pos x="254" y="59"/>
                  </a:cxn>
                  <a:cxn ang="0">
                    <a:pos x="270" y="65"/>
                  </a:cxn>
                  <a:cxn ang="0">
                    <a:pos x="285" y="76"/>
                  </a:cxn>
                  <a:cxn ang="0">
                    <a:pos x="351" y="98"/>
                  </a:cxn>
                  <a:cxn ang="0">
                    <a:pos x="380" y="104"/>
                  </a:cxn>
                  <a:cxn ang="0">
                    <a:pos x="408" y="110"/>
                  </a:cxn>
                  <a:cxn ang="0">
                    <a:pos x="443" y="107"/>
                  </a:cxn>
                  <a:cxn ang="0">
                    <a:pos x="492" y="119"/>
                  </a:cxn>
                  <a:cxn ang="0">
                    <a:pos x="557" y="115"/>
                  </a:cxn>
                  <a:cxn ang="0">
                    <a:pos x="593" y="109"/>
                  </a:cxn>
                  <a:cxn ang="0">
                    <a:pos x="623" y="110"/>
                  </a:cxn>
                  <a:cxn ang="0">
                    <a:pos x="639" y="119"/>
                  </a:cxn>
                  <a:cxn ang="0">
                    <a:pos x="668" y="137"/>
                  </a:cxn>
                  <a:cxn ang="0">
                    <a:pos x="714" y="170"/>
                  </a:cxn>
                  <a:cxn ang="0">
                    <a:pos x="734" y="182"/>
                  </a:cxn>
                  <a:cxn ang="0">
                    <a:pos x="774" y="188"/>
                  </a:cxn>
                  <a:cxn ang="0">
                    <a:pos x="842" y="193"/>
                  </a:cxn>
                  <a:cxn ang="0">
                    <a:pos x="888" y="188"/>
                  </a:cxn>
                </a:cxnLst>
                <a:rect l="txL" t="txT" r="txR" b="txB"/>
                <a:pathLst>
                  <a:path w="888" h="193">
                    <a:moveTo>
                      <a:pt x="0" y="25"/>
                    </a:moveTo>
                    <a:cubicBezTo>
                      <a:pt x="13" y="17"/>
                      <a:pt x="30" y="17"/>
                      <a:pt x="44" y="16"/>
                    </a:cubicBezTo>
                    <a:cubicBezTo>
                      <a:pt x="75" y="0"/>
                      <a:pt x="113" y="12"/>
                      <a:pt x="147" y="17"/>
                    </a:cubicBezTo>
                    <a:cubicBezTo>
                      <a:pt x="155" y="20"/>
                      <a:pt x="164" y="22"/>
                      <a:pt x="173" y="23"/>
                    </a:cubicBezTo>
                    <a:cubicBezTo>
                      <a:pt x="181" y="29"/>
                      <a:pt x="188" y="31"/>
                      <a:pt x="197" y="34"/>
                    </a:cubicBezTo>
                    <a:cubicBezTo>
                      <a:pt x="204" y="40"/>
                      <a:pt x="218" y="45"/>
                      <a:pt x="227" y="47"/>
                    </a:cubicBezTo>
                    <a:cubicBezTo>
                      <a:pt x="235" y="53"/>
                      <a:pt x="244" y="57"/>
                      <a:pt x="254" y="59"/>
                    </a:cubicBezTo>
                    <a:cubicBezTo>
                      <a:pt x="266" y="65"/>
                      <a:pt x="260" y="63"/>
                      <a:pt x="270" y="65"/>
                    </a:cubicBezTo>
                    <a:cubicBezTo>
                      <a:pt x="276" y="69"/>
                      <a:pt x="279" y="73"/>
                      <a:pt x="285" y="76"/>
                    </a:cubicBezTo>
                    <a:cubicBezTo>
                      <a:pt x="299" y="95"/>
                      <a:pt x="328" y="96"/>
                      <a:pt x="351" y="98"/>
                    </a:cubicBezTo>
                    <a:cubicBezTo>
                      <a:pt x="361" y="100"/>
                      <a:pt x="370" y="102"/>
                      <a:pt x="380" y="104"/>
                    </a:cubicBezTo>
                    <a:cubicBezTo>
                      <a:pt x="389" y="109"/>
                      <a:pt x="397" y="109"/>
                      <a:pt x="408" y="110"/>
                    </a:cubicBezTo>
                    <a:cubicBezTo>
                      <a:pt x="411" y="110"/>
                      <a:pt x="436" y="106"/>
                      <a:pt x="443" y="107"/>
                    </a:cubicBezTo>
                    <a:cubicBezTo>
                      <a:pt x="458" y="115"/>
                      <a:pt x="475" y="117"/>
                      <a:pt x="492" y="119"/>
                    </a:cubicBezTo>
                    <a:cubicBezTo>
                      <a:pt x="536" y="118"/>
                      <a:pt x="530" y="117"/>
                      <a:pt x="557" y="115"/>
                    </a:cubicBezTo>
                    <a:cubicBezTo>
                      <a:pt x="566" y="110"/>
                      <a:pt x="582" y="110"/>
                      <a:pt x="593" y="109"/>
                    </a:cubicBezTo>
                    <a:cubicBezTo>
                      <a:pt x="604" y="104"/>
                      <a:pt x="612" y="108"/>
                      <a:pt x="623" y="110"/>
                    </a:cubicBezTo>
                    <a:cubicBezTo>
                      <a:pt x="629" y="113"/>
                      <a:pt x="631" y="118"/>
                      <a:pt x="639" y="119"/>
                    </a:cubicBezTo>
                    <a:cubicBezTo>
                      <a:pt x="650" y="123"/>
                      <a:pt x="659" y="135"/>
                      <a:pt x="668" y="137"/>
                    </a:cubicBezTo>
                    <a:cubicBezTo>
                      <a:pt x="679" y="151"/>
                      <a:pt x="700" y="160"/>
                      <a:pt x="714" y="170"/>
                    </a:cubicBezTo>
                    <a:cubicBezTo>
                      <a:pt x="722" y="175"/>
                      <a:pt x="724" y="180"/>
                      <a:pt x="734" y="182"/>
                    </a:cubicBezTo>
                    <a:cubicBezTo>
                      <a:pt x="746" y="188"/>
                      <a:pt x="760" y="187"/>
                      <a:pt x="774" y="188"/>
                    </a:cubicBezTo>
                    <a:cubicBezTo>
                      <a:pt x="797" y="191"/>
                      <a:pt x="820" y="188"/>
                      <a:pt x="842" y="193"/>
                    </a:cubicBezTo>
                    <a:cubicBezTo>
                      <a:pt x="854" y="192"/>
                      <a:pt x="874" y="188"/>
                      <a:pt x="888" y="188"/>
                    </a:cubicBezTo>
                  </a:path>
                </a:pathLst>
              </a:custGeom>
              <a:noFill/>
              <a:ln w="19050" cap="flat" cmpd="sng">
                <a:solidFill>
                  <a:schemeClr val="accent2">
                    <a:alpha val="100000"/>
                  </a:schemeClr>
                </a:solidFill>
                <a:prstDash val="solid"/>
                <a:round/>
                <a:headEnd type="none" w="sm" len="med"/>
                <a:tailEnd type="none" w="sm" len="med"/>
              </a:ln>
            </p:spPr>
            <p:txBody>
              <a:bodyPr/>
              <a:lstStyle/>
              <a:p>
                <a:endParaRPr lang="zh-CN" altLang="en-US"/>
              </a:p>
            </p:txBody>
          </p:sp>
          <p:sp>
            <p:nvSpPr>
              <p:cNvPr id="27690" name="Line 20"/>
              <p:cNvSpPr>
                <a:spLocks noChangeAspect="1"/>
              </p:cNvSpPr>
              <p:nvPr/>
            </p:nvSpPr>
            <p:spPr>
              <a:xfrm flipH="1">
                <a:off x="4694" y="1600"/>
                <a:ext cx="27" cy="131"/>
              </a:xfrm>
              <a:prstGeom prst="line">
                <a:avLst/>
              </a:prstGeom>
              <a:ln w="9525" cap="flat" cmpd="sng">
                <a:solidFill>
                  <a:schemeClr val="accent2"/>
                </a:solidFill>
                <a:prstDash val="solid"/>
                <a:headEnd type="none" w="sm" len="med"/>
                <a:tailEnd type="triangle" w="sm" len="lg"/>
              </a:ln>
            </p:spPr>
          </p:sp>
          <p:sp>
            <p:nvSpPr>
              <p:cNvPr id="27691" name="Line 21"/>
              <p:cNvSpPr>
                <a:spLocks noChangeAspect="1"/>
              </p:cNvSpPr>
              <p:nvPr/>
            </p:nvSpPr>
            <p:spPr>
              <a:xfrm flipH="1">
                <a:off x="4585" y="1812"/>
                <a:ext cx="93" cy="449"/>
              </a:xfrm>
              <a:prstGeom prst="line">
                <a:avLst/>
              </a:prstGeom>
              <a:ln w="9525" cap="flat" cmpd="sng">
                <a:solidFill>
                  <a:schemeClr val="accent2"/>
                </a:solidFill>
                <a:prstDash val="solid"/>
                <a:headEnd type="triangle" w="sm" len="lg"/>
                <a:tailEnd type="none" w="med" len="med"/>
              </a:ln>
            </p:spPr>
          </p:sp>
          <p:sp>
            <p:nvSpPr>
              <p:cNvPr id="27692" name="Text Box 22"/>
              <p:cNvSpPr txBox="1"/>
              <p:nvPr/>
            </p:nvSpPr>
            <p:spPr>
              <a:xfrm rot="-4752160">
                <a:off x="4219" y="1863"/>
                <a:ext cx="635" cy="218"/>
              </a:xfrm>
              <a:prstGeom prst="rect">
                <a:avLst/>
              </a:prstGeom>
              <a:noFill/>
              <a:ln w="9525" cap="flat" cmpd="sng">
                <a:solidFill>
                  <a:schemeClr val="accent2"/>
                </a:solidFill>
                <a:prstDash val="solid"/>
                <a:miter/>
                <a:headEnd type="none" w="sm" len="med"/>
                <a:tailEnd type="none" w="sm" len="med"/>
              </a:ln>
            </p:spPr>
            <p:txBody>
              <a:bodyPr>
                <a:spAutoFit/>
              </a:bodyPr>
              <a:lstStyle/>
              <a:p>
                <a:pPr algn="l">
                  <a:spcBef>
                    <a:spcPct val="50000"/>
                  </a:spcBef>
                </a:pPr>
                <a:r>
                  <a:rPr lang="en-US" altLang="zh-CN" sz="1600" i="0" dirty="0">
                    <a:latin typeface="Arial" panose="020B0604020202020204" pitchFamily="34" charset="0"/>
                    <a:ea typeface="宋体" panose="02010600030101010101" pitchFamily="2" charset="-122"/>
                  </a:rPr>
                  <a:t>t</a:t>
                </a:r>
                <a:r>
                  <a:rPr lang="en-US" altLang="zh-CN" sz="1600" i="0" baseline="-25000" dirty="0">
                    <a:latin typeface="Arial" panose="020B0604020202020204" pitchFamily="34" charset="0"/>
                    <a:ea typeface="宋体" panose="02010600030101010101" pitchFamily="2" charset="-122"/>
                  </a:rPr>
                  <a:t>2</a:t>
                </a:r>
                <a:r>
                  <a:rPr lang="en-US" altLang="zh-CN" sz="1600" i="0" dirty="0">
                    <a:latin typeface="Arial" panose="020B0604020202020204" pitchFamily="34" charset="0"/>
                    <a:ea typeface="宋体" panose="02010600030101010101" pitchFamily="2" charset="-122"/>
                  </a:rPr>
                  <a:t>=0.05</a:t>
                </a:r>
              </a:p>
            </p:txBody>
          </p:sp>
        </p:grpSp>
      </p:grpSp>
      <p:grpSp>
        <p:nvGrpSpPr>
          <p:cNvPr id="27655" name="Group 23"/>
          <p:cNvGrpSpPr/>
          <p:nvPr/>
        </p:nvGrpSpPr>
        <p:grpSpPr>
          <a:xfrm>
            <a:off x="468313" y="1412875"/>
            <a:ext cx="4464050" cy="2222500"/>
            <a:chOff x="295" y="890"/>
            <a:chExt cx="2812" cy="1400"/>
          </a:xfrm>
        </p:grpSpPr>
        <p:grpSp>
          <p:nvGrpSpPr>
            <p:cNvPr id="27659" name="Group 24"/>
            <p:cNvGrpSpPr/>
            <p:nvPr/>
          </p:nvGrpSpPr>
          <p:grpSpPr>
            <a:xfrm>
              <a:off x="295" y="890"/>
              <a:ext cx="2812" cy="1400"/>
              <a:chOff x="295" y="890"/>
              <a:chExt cx="2812" cy="1400"/>
            </a:xfrm>
          </p:grpSpPr>
          <p:grpSp>
            <p:nvGrpSpPr>
              <p:cNvPr id="27661" name="Group 25"/>
              <p:cNvGrpSpPr/>
              <p:nvPr/>
            </p:nvGrpSpPr>
            <p:grpSpPr>
              <a:xfrm>
                <a:off x="295" y="996"/>
                <a:ext cx="1233" cy="1294"/>
                <a:chOff x="295" y="2090"/>
                <a:chExt cx="1233" cy="1294"/>
              </a:xfrm>
            </p:grpSpPr>
            <p:sp>
              <p:nvSpPr>
                <p:cNvPr id="27676" name="Rectangle 26"/>
                <p:cNvSpPr>
                  <a:spLocks noChangeAspect="1"/>
                </p:cNvSpPr>
                <p:nvPr/>
              </p:nvSpPr>
              <p:spPr>
                <a:xfrm>
                  <a:off x="773" y="2983"/>
                  <a:ext cx="565"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800" b="0" i="0" dirty="0">
                      <a:latin typeface="仿宋_GB2312" pitchFamily="49" charset="-122"/>
                      <a:ea typeface="仿宋_GB2312" pitchFamily="49" charset="-122"/>
                    </a:rPr>
                    <a:t>0.1</a:t>
                  </a:r>
                </a:p>
              </p:txBody>
            </p:sp>
            <p:sp>
              <p:nvSpPr>
                <p:cNvPr id="27677" name="Line 27"/>
                <p:cNvSpPr>
                  <a:spLocks noChangeAspect="1"/>
                </p:cNvSpPr>
                <p:nvPr/>
              </p:nvSpPr>
              <p:spPr>
                <a:xfrm>
                  <a:off x="954" y="2983"/>
                  <a:ext cx="0" cy="181"/>
                </a:xfrm>
                <a:prstGeom prst="line">
                  <a:avLst/>
                </a:prstGeom>
                <a:ln w="9525" cap="flat" cmpd="sng">
                  <a:solidFill>
                    <a:schemeClr val="tx1"/>
                  </a:solidFill>
                  <a:prstDash val="solid"/>
                  <a:headEnd type="none" w="sm" len="med"/>
                  <a:tailEnd type="none" w="sm" len="med"/>
                </a:ln>
              </p:spPr>
            </p:sp>
            <p:sp>
              <p:nvSpPr>
                <p:cNvPr id="27678" name="Line 28"/>
                <p:cNvSpPr>
                  <a:spLocks noChangeAspect="1"/>
                </p:cNvSpPr>
                <p:nvPr/>
              </p:nvSpPr>
              <p:spPr>
                <a:xfrm>
                  <a:off x="773" y="2838"/>
                  <a:ext cx="0" cy="145"/>
                </a:xfrm>
                <a:prstGeom prst="line">
                  <a:avLst/>
                </a:prstGeom>
                <a:ln w="9525" cap="flat" cmpd="sng">
                  <a:solidFill>
                    <a:schemeClr val="tx1"/>
                  </a:solidFill>
                  <a:prstDash val="solid"/>
                  <a:headEnd type="triangle" w="med" len="med"/>
                  <a:tailEnd type="none" w="sm" len="med"/>
                </a:ln>
              </p:spPr>
            </p:sp>
            <p:sp>
              <p:nvSpPr>
                <p:cNvPr id="27679" name="AutoShape 29"/>
                <p:cNvSpPr>
                  <a:spLocks noChangeAspect="1"/>
                </p:cNvSpPr>
                <p:nvPr/>
              </p:nvSpPr>
              <p:spPr>
                <a:xfrm rot="5400000">
                  <a:off x="530" y="2134"/>
                  <a:ext cx="671" cy="890"/>
                </a:xfrm>
                <a:custGeom>
                  <a:avLst/>
                  <a:gdLst>
                    <a:gd name="txL" fmla="*/ 4507 w 21600"/>
                    <a:gd name="txT" fmla="*/ 4490 h 21600"/>
                    <a:gd name="txR" fmla="*/ 17093 w 21600"/>
                    <a:gd name="txB" fmla="*/ 17110 h 21600"/>
                  </a:gdLst>
                  <a:ahLst/>
                  <a:cxnLst>
                    <a:cxn ang="0">
                      <a:pos x="18" y="18"/>
                    </a:cxn>
                    <a:cxn ang="0">
                      <a:pos x="10" y="37"/>
                    </a:cxn>
                    <a:cxn ang="0">
                      <a:pos x="3" y="18"/>
                    </a:cxn>
                    <a:cxn ang="0">
                      <a:pos x="10"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28575" cap="flat" cmpd="sng">
                  <a:solidFill>
                    <a:schemeClr val="accent2">
                      <a:alpha val="100000"/>
                    </a:schemeClr>
                  </a:solidFill>
                  <a:prstDash val="solid"/>
                  <a:miter lim="800000"/>
                  <a:headEnd type="none" w="sm" len="med"/>
                  <a:tailEnd type="none" w="sm" len="med"/>
                </a:ln>
              </p:spPr>
              <p:txBody>
                <a:bodyPr/>
                <a:lstStyle/>
                <a:p>
                  <a:endParaRPr lang="zh-CN" altLang="en-US"/>
                </a:p>
              </p:txBody>
            </p:sp>
            <p:sp>
              <p:nvSpPr>
                <p:cNvPr id="27680" name="Line 30"/>
                <p:cNvSpPr>
                  <a:spLocks noChangeAspect="1"/>
                </p:cNvSpPr>
                <p:nvPr/>
              </p:nvSpPr>
              <p:spPr>
                <a:xfrm>
                  <a:off x="295" y="2584"/>
                  <a:ext cx="1233" cy="0"/>
                </a:xfrm>
                <a:prstGeom prst="line">
                  <a:avLst/>
                </a:prstGeom>
                <a:ln w="12700" cap="flat" cmpd="sng">
                  <a:solidFill>
                    <a:schemeClr val="tx2"/>
                  </a:solidFill>
                  <a:prstDash val="lgDashDot"/>
                  <a:headEnd type="none" w="sm" len="med"/>
                  <a:tailEnd type="none" w="sm" len="med"/>
                </a:ln>
              </p:spPr>
            </p:sp>
            <p:sp>
              <p:nvSpPr>
                <p:cNvPr id="27681" name="Line 31"/>
                <p:cNvSpPr>
                  <a:spLocks noChangeAspect="1"/>
                </p:cNvSpPr>
                <p:nvPr/>
              </p:nvSpPr>
              <p:spPr>
                <a:xfrm>
                  <a:off x="780" y="2113"/>
                  <a:ext cx="0" cy="145"/>
                </a:xfrm>
                <a:prstGeom prst="line">
                  <a:avLst/>
                </a:prstGeom>
                <a:ln w="28575" cap="flat" cmpd="sng">
                  <a:solidFill>
                    <a:schemeClr val="tx1"/>
                  </a:solidFill>
                  <a:prstDash val="solid"/>
                  <a:headEnd type="none" w="sm" len="med"/>
                  <a:tailEnd type="none" w="sm" len="med"/>
                </a:ln>
              </p:spPr>
            </p:sp>
            <p:sp>
              <p:nvSpPr>
                <p:cNvPr id="27682" name="Line 32"/>
                <p:cNvSpPr>
                  <a:spLocks noChangeAspect="1"/>
                </p:cNvSpPr>
                <p:nvPr/>
              </p:nvSpPr>
              <p:spPr>
                <a:xfrm>
                  <a:off x="780" y="3199"/>
                  <a:ext cx="0" cy="145"/>
                </a:xfrm>
                <a:prstGeom prst="line">
                  <a:avLst/>
                </a:prstGeom>
                <a:ln w="28575" cap="flat" cmpd="sng">
                  <a:solidFill>
                    <a:schemeClr val="tx1"/>
                  </a:solidFill>
                  <a:prstDash val="solid"/>
                  <a:headEnd type="none" w="sm" len="med"/>
                  <a:tailEnd type="none" w="sm" len="med"/>
                </a:ln>
              </p:spPr>
            </p:sp>
            <p:sp>
              <p:nvSpPr>
                <p:cNvPr id="27683" name="Text Box 33"/>
                <p:cNvSpPr txBox="1">
                  <a:spLocks noChangeAspect="1"/>
                </p:cNvSpPr>
                <p:nvPr/>
              </p:nvSpPr>
              <p:spPr>
                <a:xfrm>
                  <a:off x="578" y="3172"/>
                  <a:ext cx="145" cy="212"/>
                </a:xfrm>
                <a:prstGeom prst="rect">
                  <a:avLst/>
                </a:prstGeom>
                <a:noFill/>
                <a:ln w="9525">
                  <a:noFill/>
                </a:ln>
              </p:spPr>
              <p:txBody>
                <a:bodyPr>
                  <a:spAutoFit/>
                </a:bodyPr>
                <a:lstStyle/>
                <a:p>
                  <a:pPr algn="l">
                    <a:spcBef>
                      <a:spcPct val="50000"/>
                    </a:spcBef>
                  </a:pPr>
                  <a:r>
                    <a:rPr lang="en-US" altLang="zh-CN" sz="1600" i="0" dirty="0">
                      <a:latin typeface="仿宋_GB2312" pitchFamily="49" charset="-122"/>
                      <a:ea typeface="仿宋_GB2312" pitchFamily="49" charset="-122"/>
                    </a:rPr>
                    <a:t>A</a:t>
                  </a:r>
                </a:p>
              </p:txBody>
            </p:sp>
            <p:sp>
              <p:nvSpPr>
                <p:cNvPr id="27684" name="Text Box 34"/>
                <p:cNvSpPr txBox="1">
                  <a:spLocks noChangeAspect="1"/>
                </p:cNvSpPr>
                <p:nvPr/>
              </p:nvSpPr>
              <p:spPr>
                <a:xfrm>
                  <a:off x="565" y="2090"/>
                  <a:ext cx="145" cy="212"/>
                </a:xfrm>
                <a:prstGeom prst="rect">
                  <a:avLst/>
                </a:prstGeom>
                <a:noFill/>
                <a:ln w="9525">
                  <a:noFill/>
                </a:ln>
              </p:spPr>
              <p:txBody>
                <a:bodyPr>
                  <a:spAutoFit/>
                </a:bodyPr>
                <a:lstStyle/>
                <a:p>
                  <a:pPr algn="l">
                    <a:spcBef>
                      <a:spcPct val="50000"/>
                    </a:spcBef>
                  </a:pPr>
                  <a:r>
                    <a:rPr lang="en-US" altLang="zh-CN" sz="1600" i="0" dirty="0">
                      <a:latin typeface="仿宋_GB2312" pitchFamily="49" charset="-122"/>
                      <a:ea typeface="仿宋_GB2312" pitchFamily="49" charset="-122"/>
                    </a:rPr>
                    <a:t>A</a:t>
                  </a:r>
                </a:p>
              </p:txBody>
            </p:sp>
          </p:grpSp>
          <p:grpSp>
            <p:nvGrpSpPr>
              <p:cNvPr id="27662" name="Group 35"/>
              <p:cNvGrpSpPr/>
              <p:nvPr/>
            </p:nvGrpSpPr>
            <p:grpSpPr>
              <a:xfrm>
                <a:off x="1610" y="890"/>
                <a:ext cx="1497" cy="1211"/>
                <a:chOff x="1610" y="1984"/>
                <a:chExt cx="1497" cy="1211"/>
              </a:xfrm>
            </p:grpSpPr>
            <p:sp>
              <p:nvSpPr>
                <p:cNvPr id="27663" name="Freeform 36" descr="浅色上对角线"/>
                <p:cNvSpPr/>
                <p:nvPr/>
              </p:nvSpPr>
              <p:spPr>
                <a:xfrm>
                  <a:off x="1674" y="2290"/>
                  <a:ext cx="618" cy="620"/>
                </a:xfrm>
                <a:custGeom>
                  <a:avLst/>
                  <a:gdLst>
                    <a:gd name="txL" fmla="*/ 0 w 618"/>
                    <a:gd name="txT" fmla="*/ 0 h 620"/>
                    <a:gd name="txR" fmla="*/ 618 w 618"/>
                    <a:gd name="txB" fmla="*/ 620 h 620"/>
                  </a:gdLst>
                  <a:ahLst/>
                  <a:cxnLst>
                    <a:cxn ang="0">
                      <a:pos x="168" y="2"/>
                    </a:cxn>
                    <a:cxn ang="0">
                      <a:pos x="306" y="14"/>
                    </a:cxn>
                    <a:cxn ang="0">
                      <a:pos x="462" y="50"/>
                    </a:cxn>
                    <a:cxn ang="0">
                      <a:pos x="498" y="104"/>
                    </a:cxn>
                    <a:cxn ang="0">
                      <a:pos x="534" y="128"/>
                    </a:cxn>
                    <a:cxn ang="0">
                      <a:pos x="552" y="140"/>
                    </a:cxn>
                    <a:cxn ang="0">
                      <a:pos x="588" y="188"/>
                    </a:cxn>
                    <a:cxn ang="0">
                      <a:pos x="618" y="242"/>
                    </a:cxn>
                    <a:cxn ang="0">
                      <a:pos x="600" y="320"/>
                    </a:cxn>
                    <a:cxn ang="0">
                      <a:pos x="540" y="446"/>
                    </a:cxn>
                    <a:cxn ang="0">
                      <a:pos x="522" y="542"/>
                    </a:cxn>
                    <a:cxn ang="0">
                      <a:pos x="414" y="578"/>
                    </a:cxn>
                    <a:cxn ang="0">
                      <a:pos x="264" y="620"/>
                    </a:cxn>
                    <a:cxn ang="0">
                      <a:pos x="204" y="614"/>
                    </a:cxn>
                    <a:cxn ang="0">
                      <a:pos x="150" y="584"/>
                    </a:cxn>
                    <a:cxn ang="0">
                      <a:pos x="114" y="554"/>
                    </a:cxn>
                    <a:cxn ang="0">
                      <a:pos x="108" y="536"/>
                    </a:cxn>
                    <a:cxn ang="0">
                      <a:pos x="60" y="464"/>
                    </a:cxn>
                    <a:cxn ang="0">
                      <a:pos x="18" y="320"/>
                    </a:cxn>
                    <a:cxn ang="0">
                      <a:pos x="6" y="284"/>
                    </a:cxn>
                    <a:cxn ang="0">
                      <a:pos x="0" y="266"/>
                    </a:cxn>
                    <a:cxn ang="0">
                      <a:pos x="66" y="80"/>
                    </a:cxn>
                    <a:cxn ang="0">
                      <a:pos x="102" y="56"/>
                    </a:cxn>
                    <a:cxn ang="0">
                      <a:pos x="120" y="44"/>
                    </a:cxn>
                    <a:cxn ang="0">
                      <a:pos x="150" y="14"/>
                    </a:cxn>
                    <a:cxn ang="0">
                      <a:pos x="168" y="2"/>
                    </a:cxn>
                  </a:cxnLst>
                  <a:rect l="txL" t="txT" r="txR" b="txB"/>
                  <a:pathLst>
                    <a:path w="618" h="620">
                      <a:moveTo>
                        <a:pt x="168" y="2"/>
                      </a:moveTo>
                      <a:cubicBezTo>
                        <a:pt x="216" y="34"/>
                        <a:pt x="231" y="18"/>
                        <a:pt x="306" y="14"/>
                      </a:cubicBezTo>
                      <a:cubicBezTo>
                        <a:pt x="496" y="23"/>
                        <a:pt x="387" y="0"/>
                        <a:pt x="462" y="50"/>
                      </a:cubicBezTo>
                      <a:cubicBezTo>
                        <a:pt x="474" y="68"/>
                        <a:pt x="486" y="86"/>
                        <a:pt x="498" y="104"/>
                      </a:cubicBezTo>
                      <a:cubicBezTo>
                        <a:pt x="506" y="116"/>
                        <a:pt x="522" y="120"/>
                        <a:pt x="534" y="128"/>
                      </a:cubicBezTo>
                      <a:cubicBezTo>
                        <a:pt x="540" y="132"/>
                        <a:pt x="552" y="140"/>
                        <a:pt x="552" y="140"/>
                      </a:cubicBezTo>
                      <a:cubicBezTo>
                        <a:pt x="560" y="164"/>
                        <a:pt x="567" y="174"/>
                        <a:pt x="588" y="188"/>
                      </a:cubicBezTo>
                      <a:cubicBezTo>
                        <a:pt x="616" y="229"/>
                        <a:pt x="607" y="210"/>
                        <a:pt x="618" y="242"/>
                      </a:cubicBezTo>
                      <a:cubicBezTo>
                        <a:pt x="614" y="265"/>
                        <a:pt x="612" y="298"/>
                        <a:pt x="600" y="320"/>
                      </a:cubicBezTo>
                      <a:cubicBezTo>
                        <a:pt x="576" y="363"/>
                        <a:pt x="548" y="396"/>
                        <a:pt x="540" y="446"/>
                      </a:cubicBezTo>
                      <a:cubicBezTo>
                        <a:pt x="536" y="469"/>
                        <a:pt x="539" y="525"/>
                        <a:pt x="522" y="542"/>
                      </a:cubicBezTo>
                      <a:cubicBezTo>
                        <a:pt x="491" y="573"/>
                        <a:pt x="455" y="572"/>
                        <a:pt x="414" y="578"/>
                      </a:cubicBezTo>
                      <a:cubicBezTo>
                        <a:pt x="371" y="607"/>
                        <a:pt x="314" y="612"/>
                        <a:pt x="264" y="620"/>
                      </a:cubicBezTo>
                      <a:cubicBezTo>
                        <a:pt x="244" y="618"/>
                        <a:pt x="223" y="620"/>
                        <a:pt x="204" y="614"/>
                      </a:cubicBezTo>
                      <a:cubicBezTo>
                        <a:pt x="184" y="608"/>
                        <a:pt x="170" y="591"/>
                        <a:pt x="150" y="584"/>
                      </a:cubicBezTo>
                      <a:cubicBezTo>
                        <a:pt x="139" y="573"/>
                        <a:pt x="124" y="566"/>
                        <a:pt x="114" y="554"/>
                      </a:cubicBezTo>
                      <a:cubicBezTo>
                        <a:pt x="110" y="549"/>
                        <a:pt x="111" y="542"/>
                        <a:pt x="108" y="536"/>
                      </a:cubicBezTo>
                      <a:cubicBezTo>
                        <a:pt x="96" y="514"/>
                        <a:pt x="78" y="482"/>
                        <a:pt x="60" y="464"/>
                      </a:cubicBezTo>
                      <a:cubicBezTo>
                        <a:pt x="44" y="416"/>
                        <a:pt x="32" y="368"/>
                        <a:pt x="18" y="320"/>
                      </a:cubicBezTo>
                      <a:cubicBezTo>
                        <a:pt x="14" y="308"/>
                        <a:pt x="10" y="296"/>
                        <a:pt x="6" y="284"/>
                      </a:cubicBezTo>
                      <a:cubicBezTo>
                        <a:pt x="4" y="278"/>
                        <a:pt x="0" y="266"/>
                        <a:pt x="0" y="266"/>
                      </a:cubicBezTo>
                      <a:cubicBezTo>
                        <a:pt x="10" y="198"/>
                        <a:pt x="45" y="144"/>
                        <a:pt x="66" y="80"/>
                      </a:cubicBezTo>
                      <a:cubicBezTo>
                        <a:pt x="71" y="66"/>
                        <a:pt x="90" y="64"/>
                        <a:pt x="102" y="56"/>
                      </a:cubicBezTo>
                      <a:cubicBezTo>
                        <a:pt x="108" y="52"/>
                        <a:pt x="120" y="44"/>
                        <a:pt x="120" y="44"/>
                      </a:cubicBezTo>
                      <a:cubicBezTo>
                        <a:pt x="132" y="26"/>
                        <a:pt x="130" y="24"/>
                        <a:pt x="150" y="14"/>
                      </a:cubicBezTo>
                      <a:cubicBezTo>
                        <a:pt x="170" y="4"/>
                        <a:pt x="168" y="15"/>
                        <a:pt x="168" y="2"/>
                      </a:cubicBezTo>
                      <a:close/>
                    </a:path>
                  </a:pathLst>
                </a:custGeom>
                <a:pattFill prst="ltUpDiag">
                  <a:fgClr>
                    <a:schemeClr val="accent2">
                      <a:alpha val="100000"/>
                    </a:schemeClr>
                  </a:fgClr>
                  <a:bgClr>
                    <a:schemeClr val="bg1">
                      <a:alpha val="100000"/>
                    </a:schemeClr>
                  </a:bgClr>
                </a:pattFill>
                <a:ln w="28575" cap="flat" cmpd="sng">
                  <a:solidFill>
                    <a:srgbClr val="0000CC">
                      <a:alpha val="100000"/>
                    </a:srgbClr>
                  </a:solidFill>
                  <a:prstDash val="solid"/>
                  <a:round/>
                  <a:headEnd type="none" w="sm" len="med"/>
                  <a:tailEnd type="none" w="sm" len="med"/>
                </a:ln>
              </p:spPr>
              <p:txBody>
                <a:bodyPr/>
                <a:lstStyle/>
                <a:p>
                  <a:endParaRPr lang="zh-CN" altLang="en-US"/>
                </a:p>
              </p:txBody>
            </p:sp>
            <p:grpSp>
              <p:nvGrpSpPr>
                <p:cNvPr id="27664" name="Group 37"/>
                <p:cNvGrpSpPr>
                  <a:grpSpLocks noChangeAspect="1"/>
                </p:cNvGrpSpPr>
                <p:nvPr/>
              </p:nvGrpSpPr>
              <p:grpSpPr>
                <a:xfrm>
                  <a:off x="1610" y="2160"/>
                  <a:ext cx="762" cy="834"/>
                  <a:chOff x="1927" y="2160"/>
                  <a:chExt cx="953" cy="1043"/>
                </a:xfrm>
              </p:grpSpPr>
              <p:sp>
                <p:nvSpPr>
                  <p:cNvPr id="27672" name="Oval 38"/>
                  <p:cNvSpPr>
                    <a:spLocks noChangeAspect="1"/>
                  </p:cNvSpPr>
                  <p:nvPr/>
                </p:nvSpPr>
                <p:spPr>
                  <a:xfrm>
                    <a:off x="1960" y="2282"/>
                    <a:ext cx="839" cy="839"/>
                  </a:xfrm>
                  <a:prstGeom prst="ellipse">
                    <a:avLst/>
                  </a:prstGeom>
                  <a:noFill/>
                  <a:ln w="28575" cap="flat" cmpd="sng">
                    <a:solidFill>
                      <a:schemeClr val="accent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7673" name="Oval 39"/>
                  <p:cNvSpPr>
                    <a:spLocks noChangeAspect="1"/>
                  </p:cNvSpPr>
                  <p:nvPr/>
                </p:nvSpPr>
                <p:spPr>
                  <a:xfrm>
                    <a:off x="2178" y="2500"/>
                    <a:ext cx="408" cy="408"/>
                  </a:xfrm>
                  <a:prstGeom prst="ellipse">
                    <a:avLst/>
                  </a:prstGeom>
                  <a:noFill/>
                  <a:ln w="28575" cap="flat" cmpd="sng">
                    <a:solidFill>
                      <a:schemeClr val="tx2"/>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7674" name="Line 40"/>
                  <p:cNvSpPr>
                    <a:spLocks noChangeAspect="1"/>
                  </p:cNvSpPr>
                  <p:nvPr/>
                </p:nvSpPr>
                <p:spPr>
                  <a:xfrm>
                    <a:off x="1927" y="2704"/>
                    <a:ext cx="953" cy="0"/>
                  </a:xfrm>
                  <a:prstGeom prst="line">
                    <a:avLst/>
                  </a:prstGeom>
                  <a:ln w="12700" cap="flat" cmpd="sng">
                    <a:solidFill>
                      <a:schemeClr val="tx2"/>
                    </a:solidFill>
                    <a:prstDash val="lgDashDot"/>
                    <a:headEnd type="none" w="sm" len="med"/>
                    <a:tailEnd type="none" w="sm" len="med"/>
                  </a:ln>
                </p:spPr>
              </p:sp>
              <p:sp>
                <p:nvSpPr>
                  <p:cNvPr id="27675" name="Line 41"/>
                  <p:cNvSpPr>
                    <a:spLocks noChangeAspect="1"/>
                  </p:cNvSpPr>
                  <p:nvPr/>
                </p:nvSpPr>
                <p:spPr>
                  <a:xfrm>
                    <a:off x="2381" y="2160"/>
                    <a:ext cx="0" cy="1043"/>
                  </a:xfrm>
                  <a:prstGeom prst="line">
                    <a:avLst/>
                  </a:prstGeom>
                  <a:ln w="12700" cap="flat" cmpd="sng">
                    <a:solidFill>
                      <a:schemeClr val="tx2"/>
                    </a:solidFill>
                    <a:prstDash val="lgDashDot"/>
                    <a:headEnd type="none" w="sm" len="med"/>
                    <a:tailEnd type="none" w="sm" len="med"/>
                  </a:ln>
                </p:spPr>
              </p:sp>
            </p:grpSp>
            <p:sp>
              <p:nvSpPr>
                <p:cNvPr id="27665" name="Text Box 42"/>
                <p:cNvSpPr txBox="1"/>
                <p:nvPr/>
              </p:nvSpPr>
              <p:spPr>
                <a:xfrm>
                  <a:off x="1773" y="1984"/>
                  <a:ext cx="454" cy="212"/>
                </a:xfrm>
                <a:prstGeom prst="rect">
                  <a:avLst/>
                </a:prstGeom>
                <a:noFill/>
                <a:ln w="9525">
                  <a:noFill/>
                </a:ln>
              </p:spPr>
              <p:txBody>
                <a:bodyPr>
                  <a:spAutoFit/>
                </a:bodyPr>
                <a:lstStyle/>
                <a:p>
                  <a:pPr algn="l">
                    <a:spcBef>
                      <a:spcPct val="50000"/>
                    </a:spcBef>
                  </a:pPr>
                  <a:r>
                    <a:rPr lang="en-US" altLang="zh-CN" sz="1600" i="0" dirty="0">
                      <a:latin typeface="仿宋_GB2312" pitchFamily="49" charset="-122"/>
                      <a:ea typeface="仿宋_GB2312" pitchFamily="49" charset="-122"/>
                    </a:rPr>
                    <a:t>A - A</a:t>
                  </a:r>
                </a:p>
              </p:txBody>
            </p:sp>
            <p:sp>
              <p:nvSpPr>
                <p:cNvPr id="27666" name="Line 43"/>
                <p:cNvSpPr>
                  <a:spLocks noChangeAspect="1"/>
                </p:cNvSpPr>
                <p:nvPr/>
              </p:nvSpPr>
              <p:spPr>
                <a:xfrm flipV="1">
                  <a:off x="2019" y="2414"/>
                  <a:ext cx="181" cy="145"/>
                </a:xfrm>
                <a:prstGeom prst="line">
                  <a:avLst/>
                </a:prstGeom>
                <a:ln w="9525" cap="flat" cmpd="sng">
                  <a:solidFill>
                    <a:schemeClr val="tx1"/>
                  </a:solidFill>
                  <a:prstDash val="solid"/>
                  <a:headEnd type="none" w="sm" len="med"/>
                  <a:tailEnd type="triangle" w="sm" len="lg"/>
                </a:ln>
              </p:spPr>
            </p:sp>
            <p:sp>
              <p:nvSpPr>
                <p:cNvPr id="27667" name="Line 44"/>
                <p:cNvSpPr>
                  <a:spLocks noChangeAspect="1"/>
                </p:cNvSpPr>
                <p:nvPr/>
              </p:nvSpPr>
              <p:spPr>
                <a:xfrm flipV="1">
                  <a:off x="2236" y="2239"/>
                  <a:ext cx="181" cy="145"/>
                </a:xfrm>
                <a:prstGeom prst="line">
                  <a:avLst/>
                </a:prstGeom>
                <a:ln w="9525" cap="flat" cmpd="sng">
                  <a:solidFill>
                    <a:schemeClr val="tx1"/>
                  </a:solidFill>
                  <a:prstDash val="solid"/>
                  <a:headEnd type="triangle" w="sm" len="lg"/>
                  <a:tailEnd type="none" w="med" len="med"/>
                </a:ln>
              </p:spPr>
            </p:sp>
            <p:sp>
              <p:nvSpPr>
                <p:cNvPr id="27668" name="Text Box 45"/>
                <p:cNvSpPr txBox="1"/>
                <p:nvPr/>
              </p:nvSpPr>
              <p:spPr>
                <a:xfrm rot="-2199367">
                  <a:off x="2113" y="2039"/>
                  <a:ext cx="498" cy="212"/>
                </a:xfrm>
                <a:prstGeom prst="rect">
                  <a:avLst/>
                </a:prstGeom>
                <a:noFill/>
                <a:ln w="9525">
                  <a:noFill/>
                </a:ln>
              </p:spPr>
              <p:txBody>
                <a:bodyPr>
                  <a:spAutoFit/>
                </a:bodyPr>
                <a:lstStyle/>
                <a:p>
                  <a:pPr algn="l">
                    <a:spcBef>
                      <a:spcPct val="50000"/>
                    </a:spcBef>
                  </a:pPr>
                  <a:r>
                    <a:rPr lang="en-US" altLang="zh-CN" sz="1600" i="0" dirty="0">
                      <a:latin typeface="仿宋_GB2312" pitchFamily="49" charset="-122"/>
                      <a:ea typeface="仿宋_GB2312" pitchFamily="49" charset="-122"/>
                    </a:rPr>
                    <a:t>t</a:t>
                  </a:r>
                  <a:r>
                    <a:rPr lang="en-US" altLang="zh-CN" sz="1600" i="0" baseline="-25000" dirty="0">
                      <a:latin typeface="仿宋_GB2312" pitchFamily="49" charset="-122"/>
                      <a:ea typeface="仿宋_GB2312" pitchFamily="49" charset="-122"/>
                    </a:rPr>
                    <a:t>1</a:t>
                  </a:r>
                  <a:r>
                    <a:rPr lang="en-US" altLang="zh-CN" sz="1600" i="0" dirty="0">
                      <a:latin typeface="仿宋_GB2312" pitchFamily="49" charset="-122"/>
                      <a:ea typeface="仿宋_GB2312" pitchFamily="49" charset="-122"/>
                    </a:rPr>
                    <a:t>=0.1</a:t>
                  </a:r>
                </a:p>
              </p:txBody>
            </p:sp>
            <p:sp>
              <p:nvSpPr>
                <p:cNvPr id="27669" name="Line 46"/>
                <p:cNvSpPr/>
                <p:nvPr/>
              </p:nvSpPr>
              <p:spPr>
                <a:xfrm flipH="1">
                  <a:off x="1610" y="2795"/>
                  <a:ext cx="227" cy="272"/>
                </a:xfrm>
                <a:prstGeom prst="line">
                  <a:avLst/>
                </a:prstGeom>
                <a:ln w="9525" cap="flat" cmpd="sng">
                  <a:solidFill>
                    <a:schemeClr val="tx1"/>
                  </a:solidFill>
                  <a:prstDash val="solid"/>
                  <a:headEnd type="none" w="sm" len="med"/>
                  <a:tailEnd type="none" w="sm" len="med"/>
                </a:ln>
              </p:spPr>
            </p:sp>
            <p:sp>
              <p:nvSpPr>
                <p:cNvPr id="27670" name="Line 47"/>
                <p:cNvSpPr/>
                <p:nvPr/>
              </p:nvSpPr>
              <p:spPr>
                <a:xfrm>
                  <a:off x="1610" y="3067"/>
                  <a:ext cx="136" cy="0"/>
                </a:xfrm>
                <a:prstGeom prst="line">
                  <a:avLst/>
                </a:prstGeom>
                <a:ln w="9525" cap="flat" cmpd="sng">
                  <a:solidFill>
                    <a:schemeClr val="tx1"/>
                  </a:solidFill>
                  <a:prstDash val="solid"/>
                  <a:headEnd type="none" w="sm" len="med"/>
                  <a:tailEnd type="none" w="sm" len="med"/>
                </a:ln>
              </p:spPr>
            </p:sp>
            <p:sp>
              <p:nvSpPr>
                <p:cNvPr id="27671" name="Text Box 48"/>
                <p:cNvSpPr txBox="1"/>
                <p:nvPr/>
              </p:nvSpPr>
              <p:spPr>
                <a:xfrm>
                  <a:off x="1728" y="2983"/>
                  <a:ext cx="1379" cy="212"/>
                </a:xfrm>
                <a:prstGeom prst="rect">
                  <a:avLst/>
                </a:prstGeom>
                <a:noFill/>
                <a:ln w="9525">
                  <a:noFill/>
                </a:ln>
              </p:spPr>
              <p:txBody>
                <a:bodyPr>
                  <a:spAutoFit/>
                </a:bodyPr>
                <a:lstStyle/>
                <a:p>
                  <a:pPr algn="l">
                    <a:spcBef>
                      <a:spcPct val="50000"/>
                    </a:spcBef>
                  </a:pPr>
                  <a:r>
                    <a:rPr lang="en-US" altLang="zh-CN" sz="1600" i="0" dirty="0">
                      <a:latin typeface="仿宋_GB2312" pitchFamily="49" charset="-122"/>
                      <a:ea typeface="仿宋_GB2312" pitchFamily="49" charset="-122"/>
                    </a:rPr>
                    <a:t>A-A</a:t>
                  </a:r>
                  <a:r>
                    <a:rPr lang="zh-CN" altLang="en-US" sz="1600" i="0" dirty="0">
                      <a:latin typeface="仿宋_GB2312" pitchFamily="49" charset="-122"/>
                      <a:ea typeface="仿宋_GB2312" pitchFamily="49" charset="-122"/>
                    </a:rPr>
                    <a:t>断面的实际形状</a:t>
                  </a:r>
                </a:p>
              </p:txBody>
            </p:sp>
          </p:grpSp>
        </p:grpSp>
        <p:sp>
          <p:nvSpPr>
            <p:cNvPr id="27660" name="Oval 49"/>
            <p:cNvSpPr>
              <a:spLocks noChangeAspect="1"/>
            </p:cNvSpPr>
            <p:nvPr/>
          </p:nvSpPr>
          <p:spPr>
            <a:xfrm>
              <a:off x="801" y="1928"/>
              <a:ext cx="113" cy="112"/>
            </a:xfrm>
            <a:prstGeom prst="ellipse">
              <a:avLst/>
            </a:prstGeom>
            <a:noFill/>
            <a:ln w="2857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27656" name="Rectangle 50"/>
          <p:cNvSpPr/>
          <p:nvPr/>
        </p:nvSpPr>
        <p:spPr>
          <a:xfrm>
            <a:off x="323850" y="809625"/>
            <a:ext cx="4384675" cy="366713"/>
          </a:xfrm>
          <a:prstGeom prst="rect">
            <a:avLst/>
          </a:prstGeom>
          <a:noFill/>
          <a:ln w="9525">
            <a:noFill/>
          </a:ln>
        </p:spPr>
        <p:txBody>
          <a:bodyPr>
            <a:spAutoFit/>
          </a:bodyPr>
          <a:lstStyle/>
          <a:p>
            <a:pPr algn="l"/>
            <a:r>
              <a:rPr lang="zh-CN" altLang="en-US" sz="1800" i="0" dirty="0">
                <a:solidFill>
                  <a:srgbClr val="000066"/>
                </a:solidFill>
                <a:latin typeface="仿宋_GB2312" pitchFamily="49" charset="-122"/>
                <a:ea typeface="仿宋_GB2312" pitchFamily="49" charset="-122"/>
              </a:rPr>
              <a:t>箭头的方向应与公差带宽度的方向一致</a:t>
            </a:r>
          </a:p>
        </p:txBody>
      </p:sp>
      <p:sp>
        <p:nvSpPr>
          <p:cNvPr id="565299" name="AutoShape 51"/>
          <p:cNvSpPr/>
          <p:nvPr/>
        </p:nvSpPr>
        <p:spPr>
          <a:xfrm>
            <a:off x="4787900" y="4005263"/>
            <a:ext cx="3038475" cy="1136650"/>
          </a:xfrm>
          <a:prstGeom prst="wedgeRoundRectCallout">
            <a:avLst>
              <a:gd name="adj1" fmla="val -35111"/>
              <a:gd name="adj2" fmla="val -136454"/>
              <a:gd name="adj3" fmla="val 16667"/>
            </a:avLst>
          </a:prstGeom>
          <a:solidFill>
            <a:schemeClr val="bg1"/>
          </a:solidFill>
          <a:ln w="9525" cap="flat" cmpd="sng">
            <a:solidFill>
              <a:srgbClr val="FF3300"/>
            </a:solidFill>
            <a:prstDash val="solid"/>
            <a:miter/>
            <a:headEnd type="none" w="sm" len="med"/>
            <a:tailEnd type="none" w="sm" len="med"/>
          </a:ln>
        </p:spPr>
        <p:txBody>
          <a:bodyPr/>
          <a:lstStyle/>
          <a:p>
            <a:pPr algn="l"/>
            <a:r>
              <a:rPr lang="zh-CN" altLang="en-US" sz="2000" i="0" dirty="0">
                <a:latin typeface="仿宋_GB2312" pitchFamily="49" charset="-122"/>
                <a:ea typeface="仿宋_GB2312" pitchFamily="49" charset="-122"/>
              </a:rPr>
              <a:t>直线度公差表示圆锥面素线的直线度，应与素线垂直</a:t>
            </a:r>
          </a:p>
        </p:txBody>
      </p:sp>
      <p:sp>
        <p:nvSpPr>
          <p:cNvPr id="27658" name="Rectangle 5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5250"/>
                                        </p:tgtEl>
                                        <p:attrNameLst>
                                          <p:attrName>style.visibility</p:attrName>
                                        </p:attrNameLst>
                                      </p:cBhvr>
                                      <p:to>
                                        <p:strVal val="visible"/>
                                      </p:to>
                                    </p:set>
                                    <p:animEffect transition="in" filter="blinds(horizontal)">
                                      <p:cBhvr>
                                        <p:cTn id="7" dur="500"/>
                                        <p:tgtEl>
                                          <p:spTgt spid="56525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5299"/>
                                        </p:tgtEl>
                                        <p:attrNameLst>
                                          <p:attrName>style.visibility</p:attrName>
                                        </p:attrNameLst>
                                      </p:cBhvr>
                                      <p:to>
                                        <p:strVal val="visible"/>
                                      </p:to>
                                    </p:set>
                                    <p:animEffect transition="in" filter="blinds(horizontal)">
                                      <p:cBhvr>
                                        <p:cTn id="17" dur="500"/>
                                        <p:tgtEl>
                                          <p:spTgt spid="56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5250" grpId="0" animBg="1"/>
      <p:bldP spid="56529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D2AC90C-B4BC-4D00-995F-50287204607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24</a:t>
            </a:fld>
            <a:endParaRPr lang="en-US" altLang="zh-CN" sz="1400" b="0" i="0" dirty="0">
              <a:ea typeface="宋体" panose="02010600030101010101" pitchFamily="2" charset="-122"/>
            </a:endParaRPr>
          </a:p>
        </p:txBody>
      </p:sp>
      <p:grpSp>
        <p:nvGrpSpPr>
          <p:cNvPr id="28677" name="Group 2"/>
          <p:cNvGrpSpPr/>
          <p:nvPr/>
        </p:nvGrpSpPr>
        <p:grpSpPr>
          <a:xfrm>
            <a:off x="479425" y="1311275"/>
            <a:ext cx="4019550" cy="1503363"/>
            <a:chOff x="1436" y="562"/>
            <a:chExt cx="2532" cy="947"/>
          </a:xfrm>
        </p:grpSpPr>
        <p:grpSp>
          <p:nvGrpSpPr>
            <p:cNvPr id="28801" name="Group 3"/>
            <p:cNvGrpSpPr/>
            <p:nvPr/>
          </p:nvGrpSpPr>
          <p:grpSpPr>
            <a:xfrm>
              <a:off x="1919" y="774"/>
              <a:ext cx="862" cy="318"/>
              <a:chOff x="1247" y="1071"/>
              <a:chExt cx="862" cy="318"/>
            </a:xfrm>
          </p:grpSpPr>
          <p:sp>
            <p:nvSpPr>
              <p:cNvPr id="28812" name="Rectangle 4"/>
              <p:cNvSpPr/>
              <p:nvPr/>
            </p:nvSpPr>
            <p:spPr>
              <a:xfrm>
                <a:off x="1247" y="1071"/>
                <a:ext cx="862" cy="318"/>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813" name="Line 5"/>
              <p:cNvSpPr/>
              <p:nvPr/>
            </p:nvSpPr>
            <p:spPr>
              <a:xfrm>
                <a:off x="1519" y="1071"/>
                <a:ext cx="0" cy="318"/>
              </a:xfrm>
              <a:prstGeom prst="line">
                <a:avLst/>
              </a:prstGeom>
              <a:ln w="9525" cap="flat" cmpd="sng">
                <a:solidFill>
                  <a:schemeClr val="tx1"/>
                </a:solidFill>
                <a:prstDash val="solid"/>
                <a:headEnd type="none" w="sm" len="med"/>
                <a:tailEnd type="none" w="sm" len="med"/>
              </a:ln>
            </p:spPr>
          </p:sp>
        </p:grpSp>
        <p:sp>
          <p:nvSpPr>
            <p:cNvPr id="28802" name="Line 6"/>
            <p:cNvSpPr/>
            <p:nvPr/>
          </p:nvSpPr>
          <p:spPr>
            <a:xfrm flipH="1">
              <a:off x="1692" y="940"/>
              <a:ext cx="227" cy="0"/>
            </a:xfrm>
            <a:prstGeom prst="line">
              <a:avLst/>
            </a:prstGeom>
            <a:ln w="9525" cap="flat" cmpd="sng">
              <a:solidFill>
                <a:schemeClr val="tx1"/>
              </a:solidFill>
              <a:prstDash val="solid"/>
              <a:headEnd type="none" w="sm" len="med"/>
              <a:tailEnd type="none" w="sm" len="med"/>
            </a:ln>
          </p:spPr>
        </p:sp>
        <p:sp>
          <p:nvSpPr>
            <p:cNvPr id="28803" name="Line 7"/>
            <p:cNvSpPr/>
            <p:nvPr/>
          </p:nvSpPr>
          <p:spPr>
            <a:xfrm>
              <a:off x="1692" y="940"/>
              <a:ext cx="0" cy="408"/>
            </a:xfrm>
            <a:prstGeom prst="line">
              <a:avLst/>
            </a:prstGeom>
            <a:ln w="9525" cap="flat" cmpd="sng">
              <a:solidFill>
                <a:schemeClr val="tx1"/>
              </a:solidFill>
              <a:prstDash val="solid"/>
              <a:headEnd type="none" w="sm" len="med"/>
              <a:tailEnd type="triangle" w="sm" len="med"/>
            </a:ln>
          </p:spPr>
        </p:sp>
        <p:sp>
          <p:nvSpPr>
            <p:cNvPr id="28804" name="Text Box 8"/>
            <p:cNvSpPr txBox="1"/>
            <p:nvPr/>
          </p:nvSpPr>
          <p:spPr>
            <a:xfrm>
              <a:off x="1436" y="828"/>
              <a:ext cx="272" cy="577"/>
            </a:xfrm>
            <a:prstGeom prst="rect">
              <a:avLst/>
            </a:prstGeom>
            <a:noFill/>
            <a:ln w="9525">
              <a:noFill/>
            </a:ln>
          </p:spPr>
          <p:txBody>
            <a:bodyPr>
              <a:spAutoFit/>
            </a:bodyPr>
            <a:lstStyle/>
            <a:p>
              <a:pPr algn="l">
                <a:spcBef>
                  <a:spcPct val="50000"/>
                </a:spcBef>
              </a:pPr>
              <a:r>
                <a:rPr lang="zh-CN" altLang="en-US" sz="1800" i="0" dirty="0">
                  <a:latin typeface="Arial" panose="020B0604020202020204" pitchFamily="34" charset="0"/>
                  <a:ea typeface="仿宋_GB2312" pitchFamily="49" charset="-122"/>
                </a:rPr>
                <a:t>指引线</a:t>
              </a:r>
            </a:p>
          </p:txBody>
        </p:sp>
        <p:sp>
          <p:nvSpPr>
            <p:cNvPr id="28805" name="Text Box 9"/>
            <p:cNvSpPr txBox="1"/>
            <p:nvPr/>
          </p:nvSpPr>
          <p:spPr>
            <a:xfrm>
              <a:off x="1874" y="1105"/>
              <a:ext cx="408"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项目</a:t>
              </a:r>
            </a:p>
            <a:p>
              <a:pPr algn="l"/>
              <a:r>
                <a:rPr lang="zh-CN" altLang="en-US" sz="1800" i="0" dirty="0">
                  <a:latin typeface="Arial" panose="020B0604020202020204" pitchFamily="34" charset="0"/>
                  <a:ea typeface="仿宋_GB2312" pitchFamily="49" charset="-122"/>
                </a:rPr>
                <a:t>符号</a:t>
              </a:r>
            </a:p>
          </p:txBody>
        </p:sp>
        <p:sp>
          <p:nvSpPr>
            <p:cNvPr id="28806" name="Text Box 10"/>
            <p:cNvSpPr txBox="1"/>
            <p:nvPr/>
          </p:nvSpPr>
          <p:spPr>
            <a:xfrm>
              <a:off x="2191" y="1092"/>
              <a:ext cx="726"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公差值及</a:t>
              </a:r>
            </a:p>
            <a:p>
              <a:pPr algn="l"/>
              <a:r>
                <a:rPr lang="zh-CN" altLang="en-US" sz="1800" i="0" dirty="0">
                  <a:latin typeface="Arial" panose="020B0604020202020204" pitchFamily="34" charset="0"/>
                  <a:ea typeface="仿宋_GB2312" pitchFamily="49" charset="-122"/>
                </a:rPr>
                <a:t>有关符号</a:t>
              </a:r>
            </a:p>
          </p:txBody>
        </p:sp>
        <p:sp>
          <p:nvSpPr>
            <p:cNvPr id="28807" name="Text Box 11"/>
            <p:cNvSpPr txBox="1"/>
            <p:nvPr/>
          </p:nvSpPr>
          <p:spPr>
            <a:xfrm>
              <a:off x="1970" y="562"/>
              <a:ext cx="726" cy="231"/>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公差框格</a:t>
              </a:r>
            </a:p>
          </p:txBody>
        </p:sp>
        <p:sp>
          <p:nvSpPr>
            <p:cNvPr id="28808" name="Line 12"/>
            <p:cNvSpPr/>
            <p:nvPr/>
          </p:nvSpPr>
          <p:spPr>
            <a:xfrm>
              <a:off x="2781" y="910"/>
              <a:ext cx="594" cy="0"/>
            </a:xfrm>
            <a:prstGeom prst="line">
              <a:avLst/>
            </a:prstGeom>
            <a:ln w="9525" cap="flat" cmpd="sng">
              <a:solidFill>
                <a:schemeClr val="tx1"/>
              </a:solidFill>
              <a:prstDash val="solid"/>
              <a:headEnd type="none" w="sm" len="med"/>
              <a:tailEnd type="none" w="sm" len="med"/>
            </a:ln>
          </p:spPr>
        </p:sp>
        <p:sp>
          <p:nvSpPr>
            <p:cNvPr id="28809" name="Line 13"/>
            <p:cNvSpPr/>
            <p:nvPr/>
          </p:nvSpPr>
          <p:spPr>
            <a:xfrm>
              <a:off x="3365" y="910"/>
              <a:ext cx="0" cy="273"/>
            </a:xfrm>
            <a:prstGeom prst="line">
              <a:avLst/>
            </a:prstGeom>
            <a:ln w="9525" cap="flat" cmpd="sng">
              <a:solidFill>
                <a:schemeClr val="tx1"/>
              </a:solidFill>
              <a:prstDash val="solid"/>
              <a:headEnd type="none" w="sm" len="med"/>
              <a:tailEnd type="none" w="sm" len="med"/>
            </a:ln>
          </p:spPr>
        </p:sp>
        <p:sp>
          <p:nvSpPr>
            <p:cNvPr id="28811" name="Text Box 15"/>
            <p:cNvSpPr txBox="1"/>
            <p:nvPr/>
          </p:nvSpPr>
          <p:spPr>
            <a:xfrm>
              <a:off x="2742" y="1210"/>
              <a:ext cx="1226" cy="231"/>
            </a:xfrm>
            <a:prstGeom prst="rect">
              <a:avLst/>
            </a:prstGeom>
            <a:noFill/>
            <a:ln w="9525">
              <a:noFill/>
            </a:ln>
          </p:spPr>
          <p:txBody>
            <a:bodyPr>
              <a:spAutoFit/>
            </a:bodyPr>
            <a:lstStyle/>
            <a:p>
              <a:r>
                <a:rPr lang="zh-CN" altLang="en-US" sz="1800" i="0" dirty="0">
                  <a:latin typeface="Arial" panose="020B0604020202020204" pitchFamily="34" charset="0"/>
                  <a:ea typeface="仿宋_GB2312" pitchFamily="49" charset="-122"/>
                </a:rPr>
                <a:t>基准符号</a:t>
              </a:r>
              <a:endParaRPr lang="zh-CN" altLang="en-US" sz="1800" i="0" dirty="0">
                <a:solidFill>
                  <a:srgbClr val="FF0000"/>
                </a:solidFill>
                <a:latin typeface="Arial" panose="020B0604020202020204" pitchFamily="34" charset="0"/>
                <a:ea typeface="仿宋_GB2312" pitchFamily="49" charset="-122"/>
              </a:endParaRPr>
            </a:p>
          </p:txBody>
        </p:sp>
      </p:grpSp>
      <p:grpSp>
        <p:nvGrpSpPr>
          <p:cNvPr id="28678" name="Group 16"/>
          <p:cNvGrpSpPr/>
          <p:nvPr/>
        </p:nvGrpSpPr>
        <p:grpSpPr>
          <a:xfrm>
            <a:off x="4633913" y="1249363"/>
            <a:ext cx="3990975" cy="1781175"/>
            <a:chOff x="1175" y="2015"/>
            <a:chExt cx="2514" cy="1122"/>
          </a:xfrm>
        </p:grpSpPr>
        <p:sp>
          <p:nvSpPr>
            <p:cNvPr id="28790" name="Rectangle 17"/>
            <p:cNvSpPr/>
            <p:nvPr/>
          </p:nvSpPr>
          <p:spPr>
            <a:xfrm>
              <a:off x="1658" y="2241"/>
              <a:ext cx="1921" cy="318"/>
            </a:xfrm>
            <a:prstGeom prst="rect">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8791" name="Line 18"/>
            <p:cNvSpPr/>
            <p:nvPr/>
          </p:nvSpPr>
          <p:spPr>
            <a:xfrm>
              <a:off x="1946" y="2241"/>
              <a:ext cx="0" cy="318"/>
            </a:xfrm>
            <a:prstGeom prst="line">
              <a:avLst/>
            </a:prstGeom>
            <a:ln w="9525" cap="flat" cmpd="sng">
              <a:solidFill>
                <a:schemeClr val="tx1"/>
              </a:solidFill>
              <a:prstDash val="solid"/>
              <a:headEnd type="none" w="sm" len="med"/>
              <a:tailEnd type="none" w="sm" len="med"/>
            </a:ln>
          </p:spPr>
        </p:sp>
        <p:sp>
          <p:nvSpPr>
            <p:cNvPr id="28792" name="Line 19"/>
            <p:cNvSpPr/>
            <p:nvPr/>
          </p:nvSpPr>
          <p:spPr>
            <a:xfrm flipH="1">
              <a:off x="1325" y="2407"/>
              <a:ext cx="317" cy="0"/>
            </a:xfrm>
            <a:prstGeom prst="line">
              <a:avLst/>
            </a:prstGeom>
            <a:ln w="9525" cap="flat" cmpd="sng">
              <a:solidFill>
                <a:schemeClr val="tx1"/>
              </a:solidFill>
              <a:prstDash val="solid"/>
              <a:headEnd type="none" w="med" len="med"/>
              <a:tailEnd type="triangle" w="med" len="med"/>
            </a:ln>
          </p:spPr>
        </p:sp>
        <p:sp>
          <p:nvSpPr>
            <p:cNvPr id="28793" name="Text Box 20"/>
            <p:cNvSpPr txBox="1"/>
            <p:nvPr/>
          </p:nvSpPr>
          <p:spPr>
            <a:xfrm>
              <a:off x="1175" y="2406"/>
              <a:ext cx="635" cy="231"/>
            </a:xfrm>
            <a:prstGeom prst="rect">
              <a:avLst/>
            </a:prstGeom>
            <a:noFill/>
            <a:ln w="9525">
              <a:noFill/>
            </a:ln>
          </p:spPr>
          <p:txBody>
            <a:bodyPr>
              <a:spAutoFit/>
            </a:bodyPr>
            <a:lstStyle/>
            <a:p>
              <a:pPr algn="l">
                <a:spcBef>
                  <a:spcPct val="50000"/>
                </a:spcBef>
              </a:pPr>
              <a:r>
                <a:rPr lang="zh-CN" altLang="en-US" sz="1800" i="0" dirty="0">
                  <a:latin typeface="Arial" panose="020B0604020202020204" pitchFamily="34" charset="0"/>
                  <a:ea typeface="仿宋_GB2312" pitchFamily="49" charset="-122"/>
                </a:rPr>
                <a:t>指引线</a:t>
              </a:r>
            </a:p>
          </p:txBody>
        </p:sp>
        <p:sp>
          <p:nvSpPr>
            <p:cNvPr id="28794" name="Text Box 21"/>
            <p:cNvSpPr txBox="1"/>
            <p:nvPr/>
          </p:nvSpPr>
          <p:spPr>
            <a:xfrm>
              <a:off x="1613" y="2572"/>
              <a:ext cx="408"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项目</a:t>
              </a:r>
            </a:p>
            <a:p>
              <a:pPr algn="l"/>
              <a:r>
                <a:rPr lang="zh-CN" altLang="en-US" sz="1800" i="0" dirty="0">
                  <a:latin typeface="Arial" panose="020B0604020202020204" pitchFamily="34" charset="0"/>
                  <a:ea typeface="仿宋_GB2312" pitchFamily="49" charset="-122"/>
                </a:rPr>
                <a:t>符号</a:t>
              </a:r>
            </a:p>
          </p:txBody>
        </p:sp>
        <p:sp>
          <p:nvSpPr>
            <p:cNvPr id="28795" name="Text Box 22"/>
            <p:cNvSpPr txBox="1"/>
            <p:nvPr/>
          </p:nvSpPr>
          <p:spPr>
            <a:xfrm>
              <a:off x="2037" y="2559"/>
              <a:ext cx="726" cy="404"/>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公差值及</a:t>
              </a:r>
            </a:p>
            <a:p>
              <a:pPr algn="l"/>
              <a:r>
                <a:rPr lang="zh-CN" altLang="en-US" sz="1800" i="0" dirty="0">
                  <a:latin typeface="Arial" panose="020B0604020202020204" pitchFamily="34" charset="0"/>
                  <a:ea typeface="仿宋_GB2312" pitchFamily="49" charset="-122"/>
                </a:rPr>
                <a:t>有关符号</a:t>
              </a:r>
            </a:p>
          </p:txBody>
        </p:sp>
        <p:sp>
          <p:nvSpPr>
            <p:cNvPr id="28796" name="Text Box 23"/>
            <p:cNvSpPr txBox="1"/>
            <p:nvPr/>
          </p:nvSpPr>
          <p:spPr>
            <a:xfrm>
              <a:off x="2264" y="2015"/>
              <a:ext cx="726" cy="231"/>
            </a:xfrm>
            <a:prstGeom prst="rect">
              <a:avLst/>
            </a:prstGeom>
            <a:noFill/>
            <a:ln w="9525">
              <a:noFill/>
            </a:ln>
          </p:spPr>
          <p:txBody>
            <a:bodyPr>
              <a:spAutoFit/>
            </a:bodyPr>
            <a:lstStyle/>
            <a:p>
              <a:pPr algn="l"/>
              <a:r>
                <a:rPr lang="zh-CN" altLang="en-US" sz="1800" i="0" dirty="0">
                  <a:latin typeface="Arial" panose="020B0604020202020204" pitchFamily="34" charset="0"/>
                  <a:ea typeface="仿宋_GB2312" pitchFamily="49" charset="-122"/>
                </a:rPr>
                <a:t>公差框格</a:t>
              </a:r>
            </a:p>
          </p:txBody>
        </p:sp>
        <p:sp>
          <p:nvSpPr>
            <p:cNvPr id="28797" name="Line 24"/>
            <p:cNvSpPr/>
            <p:nvPr/>
          </p:nvSpPr>
          <p:spPr>
            <a:xfrm>
              <a:off x="3304" y="2255"/>
              <a:ext cx="0" cy="295"/>
            </a:xfrm>
            <a:prstGeom prst="line">
              <a:avLst/>
            </a:prstGeom>
            <a:ln w="9525" cap="flat" cmpd="sng">
              <a:solidFill>
                <a:schemeClr val="tx1"/>
              </a:solidFill>
              <a:prstDash val="solid"/>
              <a:headEnd type="none" w="sm" len="med"/>
              <a:tailEnd type="none" w="sm" len="med"/>
            </a:ln>
          </p:spPr>
        </p:sp>
        <p:sp>
          <p:nvSpPr>
            <p:cNvPr id="28798" name="Line 25"/>
            <p:cNvSpPr/>
            <p:nvPr/>
          </p:nvSpPr>
          <p:spPr>
            <a:xfrm>
              <a:off x="3027" y="2255"/>
              <a:ext cx="0" cy="295"/>
            </a:xfrm>
            <a:prstGeom prst="line">
              <a:avLst/>
            </a:prstGeom>
            <a:ln w="9525" cap="flat" cmpd="sng">
              <a:solidFill>
                <a:schemeClr val="tx1"/>
              </a:solidFill>
              <a:prstDash val="solid"/>
              <a:headEnd type="none" w="sm" len="med"/>
              <a:tailEnd type="none" w="sm" len="med"/>
            </a:ln>
          </p:spPr>
        </p:sp>
        <p:sp>
          <p:nvSpPr>
            <p:cNvPr id="28799" name="Line 26"/>
            <p:cNvSpPr/>
            <p:nvPr/>
          </p:nvSpPr>
          <p:spPr>
            <a:xfrm>
              <a:off x="2763" y="2263"/>
              <a:ext cx="0" cy="295"/>
            </a:xfrm>
            <a:prstGeom prst="line">
              <a:avLst/>
            </a:prstGeom>
            <a:ln w="9525" cap="flat" cmpd="sng">
              <a:solidFill>
                <a:schemeClr val="tx1"/>
              </a:solidFill>
              <a:prstDash val="solid"/>
              <a:headEnd type="none" w="sm" len="med"/>
              <a:tailEnd type="none" w="sm" len="med"/>
            </a:ln>
          </p:spPr>
        </p:sp>
        <p:sp>
          <p:nvSpPr>
            <p:cNvPr id="28800" name="Text Box 27"/>
            <p:cNvSpPr txBox="1"/>
            <p:nvPr/>
          </p:nvSpPr>
          <p:spPr>
            <a:xfrm>
              <a:off x="2744" y="2560"/>
              <a:ext cx="945" cy="577"/>
            </a:xfrm>
            <a:prstGeom prst="rect">
              <a:avLst/>
            </a:prstGeom>
            <a:noFill/>
            <a:ln w="9525">
              <a:noFill/>
            </a:ln>
          </p:spPr>
          <p:txBody>
            <a:bodyPr>
              <a:spAutoFit/>
            </a:bodyPr>
            <a:lstStyle/>
            <a:p>
              <a:pPr>
                <a:spcBef>
                  <a:spcPct val="50000"/>
                </a:spcBef>
              </a:pPr>
              <a:r>
                <a:rPr lang="zh-CN" altLang="en-US" sz="1800" i="0" dirty="0">
                  <a:latin typeface="Arial" panose="020B0604020202020204" pitchFamily="34" charset="0"/>
                  <a:ea typeface="仿宋_GB2312" pitchFamily="49" charset="-122"/>
                </a:rPr>
                <a:t>基准代号的字母及有关符号</a:t>
              </a:r>
              <a:endParaRPr lang="zh-CN" altLang="en-US" i="0" dirty="0">
                <a:latin typeface="Arial" panose="020B0604020202020204" pitchFamily="34" charset="0"/>
                <a:ea typeface="仿宋_GB2312" pitchFamily="49" charset="-122"/>
              </a:endParaRPr>
            </a:p>
          </p:txBody>
        </p:sp>
      </p:grpSp>
      <p:sp>
        <p:nvSpPr>
          <p:cNvPr id="28679" name="Text Box 28"/>
          <p:cNvSpPr txBox="1"/>
          <p:nvPr/>
        </p:nvSpPr>
        <p:spPr>
          <a:xfrm>
            <a:off x="4338638" y="419100"/>
            <a:ext cx="4716462" cy="822325"/>
          </a:xfrm>
          <a:prstGeom prst="rect">
            <a:avLst/>
          </a:prstGeom>
          <a:noFill/>
          <a:ln w="9525">
            <a:noFill/>
          </a:ln>
        </p:spPr>
        <p:txBody>
          <a:bodyPr>
            <a:spAutoFit/>
          </a:bodyPr>
          <a:lstStyle/>
          <a:p>
            <a:pPr algn="l">
              <a:spcBef>
                <a:spcPct val="50000"/>
              </a:spcBef>
            </a:pPr>
            <a:r>
              <a:rPr lang="zh-CN" altLang="en-US" i="0" u="sng" dirty="0">
                <a:solidFill>
                  <a:srgbClr val="000066"/>
                </a:solidFill>
                <a:latin typeface="宋体" panose="02010600030101010101" pitchFamily="2" charset="-122"/>
                <a:ea typeface="宋体" panose="02010600030101010101" pitchFamily="2" charset="-122"/>
              </a:rPr>
              <a:t>当基准要素与基准间距离较远时，另在基准处画上基准代号</a:t>
            </a:r>
            <a:r>
              <a:rPr lang="zh-CN" altLang="en-US" u="sng" dirty="0">
                <a:latin typeface="宋体" panose="02010600030101010101" pitchFamily="2" charset="-122"/>
                <a:ea typeface="宋体" panose="02010600030101010101" pitchFamily="2" charset="-122"/>
              </a:rPr>
              <a:t> </a:t>
            </a:r>
            <a:r>
              <a:rPr lang="zh-CN" altLang="en-US" i="0" u="sng" dirty="0">
                <a:solidFill>
                  <a:srgbClr val="000066"/>
                </a:solidFill>
                <a:latin typeface="宋体" panose="02010600030101010101" pitchFamily="2" charset="-122"/>
                <a:ea typeface="宋体" panose="02010600030101010101" pitchFamily="2" charset="-122"/>
              </a:rPr>
              <a:t>：</a:t>
            </a:r>
          </a:p>
        </p:txBody>
      </p:sp>
      <p:sp>
        <p:nvSpPr>
          <p:cNvPr id="563229" name="Text Box 29"/>
          <p:cNvSpPr txBox="1">
            <a:spLocks noChangeArrowheads="1"/>
          </p:cNvSpPr>
          <p:nvPr/>
        </p:nvSpPr>
        <p:spPr bwMode="auto">
          <a:xfrm>
            <a:off x="373063" y="5162550"/>
            <a:ext cx="8547100" cy="1311275"/>
          </a:xfrm>
          <a:prstGeom prst="rect">
            <a:avLst/>
          </a:prstGeom>
          <a:noFill/>
          <a:ln w="9525">
            <a:noFill/>
            <a:miter lim="800000"/>
          </a:ln>
          <a:effectLst/>
        </p:spPr>
        <p:txBody>
          <a:bodyPr lIns="91430" tIns="45715" rIns="91430" bIns="45715">
            <a:spAutoFit/>
          </a:bodyPr>
          <a:lstStyle/>
          <a:p>
            <a:pPr marR="0" algn="just" defTabSz="914400">
              <a:spcBef>
                <a:spcPct val="50000"/>
              </a:spcBef>
              <a:buClr>
                <a:schemeClr val="tx2"/>
              </a:buClr>
              <a:buSzPct val="110000"/>
              <a:buFont typeface="Wingdings" panose="05000000000000000000" pitchFamily="2" charset="2"/>
              <a:buNone/>
              <a:defRPr/>
            </a:pPr>
            <a:r>
              <a:rPr kumimoji="1" lang="en-US" altLang="zh-CN" sz="2000" i="0" kern="1200" cap="none" spc="0" normalizeH="0" baseline="0" noProof="0" dirty="0">
                <a:solidFill>
                  <a:srgbClr val="000066"/>
                </a:solidFill>
                <a:latin typeface="仿宋_GB2312" pitchFamily="49" charset="-122"/>
                <a:ea typeface="仿宋_GB2312" pitchFamily="49" charset="-122"/>
                <a:cs typeface="+mn-cs"/>
              </a:rPr>
              <a:t>    </a:t>
            </a:r>
            <a:r>
              <a:rPr kumimoji="1" lang="zh-CN" altLang="en-US" sz="2000" i="0" kern="1200" cap="none" spc="0" normalizeH="0" baseline="0" noProof="0" dirty="0">
                <a:solidFill>
                  <a:srgbClr val="000066"/>
                </a:solidFill>
                <a:latin typeface="仿宋_GB2312" pitchFamily="49" charset="-122"/>
                <a:ea typeface="仿宋_GB2312" pitchFamily="49" charset="-122"/>
                <a:cs typeface="+mn-cs"/>
              </a:rPr>
              <a:t>当无法采用代号标注时，</a:t>
            </a:r>
            <a:r>
              <a:rPr kumimoji="1" lang="zh-CN" altLang="en-US" sz="20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允许在技术要求中用文字说明</a:t>
            </a:r>
            <a:r>
              <a:rPr kumimoji="1" lang="zh-CN" altLang="en-US" sz="2000" i="0" kern="1200" cap="none" spc="0" normalizeH="0" baseline="0" noProof="0" dirty="0">
                <a:solidFill>
                  <a:srgbClr val="000066"/>
                </a:solidFill>
                <a:latin typeface="仿宋_GB2312" pitchFamily="49" charset="-122"/>
                <a:ea typeface="仿宋_GB2312" pitchFamily="49" charset="-122"/>
                <a:cs typeface="+mn-cs"/>
              </a:rPr>
              <a:t>。 框格的高度应是框格内所书写字体高度的两倍。框格的宽度应是：第一格等于框格的高度；第二格应与标注内容的长度相适应；第三格以后各格须与有关字母的宽度相适应。  </a:t>
            </a:r>
          </a:p>
        </p:txBody>
      </p:sp>
      <p:sp>
        <p:nvSpPr>
          <p:cNvPr id="28681" name="Rectangle 3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
        <p:nvSpPr>
          <p:cNvPr id="28682" name="Text Box 31"/>
          <p:cNvSpPr txBox="1"/>
          <p:nvPr/>
        </p:nvSpPr>
        <p:spPr>
          <a:xfrm>
            <a:off x="330200" y="579438"/>
            <a:ext cx="3890963" cy="457200"/>
          </a:xfrm>
          <a:prstGeom prst="rect">
            <a:avLst/>
          </a:prstGeom>
          <a:noFill/>
          <a:ln w="9525">
            <a:noFill/>
          </a:ln>
        </p:spPr>
        <p:txBody>
          <a:bodyPr>
            <a:spAutoFit/>
          </a:bodyPr>
          <a:lstStyle/>
          <a:p>
            <a:pPr algn="l">
              <a:spcBef>
                <a:spcPct val="50000"/>
              </a:spcBef>
            </a:pPr>
            <a:r>
              <a:rPr lang="zh-CN" altLang="en-US" i="0" u="sng" dirty="0">
                <a:solidFill>
                  <a:srgbClr val="000066"/>
                </a:solidFill>
                <a:latin typeface="宋体" panose="02010600030101010101" pitchFamily="2" charset="-122"/>
                <a:ea typeface="宋体" panose="02010600030101010101" pitchFamily="2" charset="-122"/>
              </a:rPr>
              <a:t>基准符号与框格直接相连：</a:t>
            </a:r>
          </a:p>
        </p:txBody>
      </p:sp>
      <p:grpSp>
        <p:nvGrpSpPr>
          <p:cNvPr id="28683" name="Group 32"/>
          <p:cNvGrpSpPr/>
          <p:nvPr/>
        </p:nvGrpSpPr>
        <p:grpSpPr>
          <a:xfrm>
            <a:off x="874713" y="3078163"/>
            <a:ext cx="2603500" cy="1652587"/>
            <a:chOff x="577" y="1965"/>
            <a:chExt cx="1640" cy="1041"/>
          </a:xfrm>
        </p:grpSpPr>
        <p:sp>
          <p:nvSpPr>
            <p:cNvPr id="28750" name="Freeform 33"/>
            <p:cNvSpPr/>
            <p:nvPr/>
          </p:nvSpPr>
          <p:spPr>
            <a:xfrm>
              <a:off x="577" y="2394"/>
              <a:ext cx="734" cy="11"/>
            </a:xfrm>
            <a:custGeom>
              <a:avLst/>
              <a:gdLst>
                <a:gd name="txL" fmla="*/ 0 w 6861"/>
                <a:gd name="txT" fmla="*/ 0 h 101"/>
                <a:gd name="txR" fmla="*/ 6861 w 6861"/>
                <a:gd name="txB" fmla="*/ 101 h 101"/>
              </a:gdLst>
              <a:ahLst/>
              <a:cxnLst>
                <a:cxn ang="0">
                  <a:pos x="0" y="0"/>
                </a:cxn>
                <a:cxn ang="0">
                  <a:pos x="0" y="11"/>
                </a:cxn>
                <a:cxn ang="0">
                  <a:pos x="734" y="0"/>
                </a:cxn>
                <a:cxn ang="0">
                  <a:pos x="0" y="0"/>
                </a:cxn>
              </a:cxnLst>
              <a:rect l="txL" t="txT" r="txR" b="txB"/>
              <a:pathLst>
                <a:path w="6861" h="101">
                  <a:moveTo>
                    <a:pt x="0" y="0"/>
                  </a:moveTo>
                  <a:lnTo>
                    <a:pt x="0" y="101"/>
                  </a:lnTo>
                  <a:lnTo>
                    <a:pt x="6861" y="0"/>
                  </a:lnTo>
                  <a:lnTo>
                    <a:pt x="0"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1" name="Freeform 34"/>
            <p:cNvSpPr/>
            <p:nvPr/>
          </p:nvSpPr>
          <p:spPr>
            <a:xfrm>
              <a:off x="577" y="2394"/>
              <a:ext cx="734" cy="11"/>
            </a:xfrm>
            <a:custGeom>
              <a:avLst/>
              <a:gdLst>
                <a:gd name="txL" fmla="*/ 0 w 6861"/>
                <a:gd name="txT" fmla="*/ 0 h 101"/>
                <a:gd name="txR" fmla="*/ 6861 w 6861"/>
                <a:gd name="txB" fmla="*/ 101 h 101"/>
              </a:gdLst>
              <a:ahLst/>
              <a:cxnLst>
                <a:cxn ang="0">
                  <a:pos x="0" y="11"/>
                </a:cxn>
                <a:cxn ang="0">
                  <a:pos x="734" y="0"/>
                </a:cxn>
                <a:cxn ang="0">
                  <a:pos x="723" y="11"/>
                </a:cxn>
                <a:cxn ang="0">
                  <a:pos x="0" y="11"/>
                </a:cxn>
              </a:cxnLst>
              <a:rect l="txL" t="txT" r="txR" b="txB"/>
              <a:pathLst>
                <a:path w="6861" h="101">
                  <a:moveTo>
                    <a:pt x="0" y="101"/>
                  </a:moveTo>
                  <a:lnTo>
                    <a:pt x="6861" y="0"/>
                  </a:lnTo>
                  <a:lnTo>
                    <a:pt x="6759" y="101"/>
                  </a:lnTo>
                  <a:lnTo>
                    <a:pt x="0" y="101"/>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2" name="Freeform 35"/>
            <p:cNvSpPr/>
            <p:nvPr/>
          </p:nvSpPr>
          <p:spPr>
            <a:xfrm>
              <a:off x="577" y="2394"/>
              <a:ext cx="734" cy="11"/>
            </a:xfrm>
            <a:custGeom>
              <a:avLst/>
              <a:gdLst>
                <a:gd name="txL" fmla="*/ 0 w 6861"/>
                <a:gd name="txT" fmla="*/ 0 h 101"/>
                <a:gd name="txR" fmla="*/ 6861 w 6861"/>
                <a:gd name="txB" fmla="*/ 101 h 101"/>
              </a:gdLst>
              <a:ahLst/>
              <a:cxnLst>
                <a:cxn ang="0">
                  <a:pos x="0" y="0"/>
                </a:cxn>
                <a:cxn ang="0">
                  <a:pos x="0" y="11"/>
                </a:cxn>
                <a:cxn ang="0">
                  <a:pos x="723" y="11"/>
                </a:cxn>
                <a:cxn ang="0">
                  <a:pos x="734" y="0"/>
                </a:cxn>
                <a:cxn ang="0">
                  <a:pos x="0" y="0"/>
                </a:cxn>
              </a:cxnLst>
              <a:rect l="txL" t="txT" r="txR" b="txB"/>
              <a:pathLst>
                <a:path w="6861" h="101">
                  <a:moveTo>
                    <a:pt x="0" y="0"/>
                  </a:moveTo>
                  <a:lnTo>
                    <a:pt x="0" y="101"/>
                  </a:lnTo>
                  <a:lnTo>
                    <a:pt x="6759" y="101"/>
                  </a:lnTo>
                  <a:lnTo>
                    <a:pt x="6861"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3" name="Freeform 36"/>
            <p:cNvSpPr/>
            <p:nvPr/>
          </p:nvSpPr>
          <p:spPr>
            <a:xfrm>
              <a:off x="1301" y="2394"/>
              <a:ext cx="10" cy="214"/>
            </a:xfrm>
            <a:custGeom>
              <a:avLst/>
              <a:gdLst>
                <a:gd name="txL" fmla="*/ 0 w 102"/>
                <a:gd name="txT" fmla="*/ 0 h 2045"/>
                <a:gd name="txR" fmla="*/ 102 w 102"/>
                <a:gd name="txB" fmla="*/ 2045 h 2045"/>
              </a:gdLst>
              <a:ahLst/>
              <a:cxnLst>
                <a:cxn ang="0">
                  <a:pos x="10" y="0"/>
                </a:cxn>
                <a:cxn ang="0">
                  <a:pos x="0" y="11"/>
                </a:cxn>
                <a:cxn ang="0">
                  <a:pos x="10" y="214"/>
                </a:cxn>
                <a:cxn ang="0">
                  <a:pos x="10" y="0"/>
                </a:cxn>
              </a:cxnLst>
              <a:rect l="txL" t="txT" r="txR" b="txB"/>
              <a:pathLst>
                <a:path w="102" h="2045">
                  <a:moveTo>
                    <a:pt x="102" y="0"/>
                  </a:moveTo>
                  <a:lnTo>
                    <a:pt x="0" y="101"/>
                  </a:lnTo>
                  <a:lnTo>
                    <a:pt x="102" y="2045"/>
                  </a:lnTo>
                  <a:lnTo>
                    <a:pt x="10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4" name="Freeform 37"/>
            <p:cNvSpPr/>
            <p:nvPr/>
          </p:nvSpPr>
          <p:spPr>
            <a:xfrm>
              <a:off x="1301" y="2405"/>
              <a:ext cx="10" cy="214"/>
            </a:xfrm>
            <a:custGeom>
              <a:avLst/>
              <a:gdLst>
                <a:gd name="txL" fmla="*/ 0 w 102"/>
                <a:gd name="txT" fmla="*/ 0 h 2047"/>
                <a:gd name="txR" fmla="*/ 102 w 102"/>
                <a:gd name="txB" fmla="*/ 2047 h 2047"/>
              </a:gdLst>
              <a:ahLst/>
              <a:cxnLst>
                <a:cxn ang="0">
                  <a:pos x="0" y="0"/>
                </a:cxn>
                <a:cxn ang="0">
                  <a:pos x="10" y="203"/>
                </a:cxn>
                <a:cxn ang="0">
                  <a:pos x="0" y="214"/>
                </a:cxn>
                <a:cxn ang="0">
                  <a:pos x="0" y="0"/>
                </a:cxn>
              </a:cxnLst>
              <a:rect l="txL" t="txT" r="txR" b="txB"/>
              <a:pathLst>
                <a:path w="102" h="2047">
                  <a:moveTo>
                    <a:pt x="0" y="0"/>
                  </a:moveTo>
                  <a:lnTo>
                    <a:pt x="102" y="1944"/>
                  </a:lnTo>
                  <a:lnTo>
                    <a:pt x="0" y="2047"/>
                  </a:lnTo>
                  <a:lnTo>
                    <a:pt x="0"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5" name="Freeform 38"/>
            <p:cNvSpPr/>
            <p:nvPr/>
          </p:nvSpPr>
          <p:spPr>
            <a:xfrm>
              <a:off x="1301" y="2394"/>
              <a:ext cx="10" cy="225"/>
            </a:xfrm>
            <a:custGeom>
              <a:avLst/>
              <a:gdLst>
                <a:gd name="txL" fmla="*/ 0 w 102"/>
                <a:gd name="txT" fmla="*/ 0 h 2148"/>
                <a:gd name="txR" fmla="*/ 102 w 102"/>
                <a:gd name="txB" fmla="*/ 2148 h 2148"/>
              </a:gdLst>
              <a:ahLst/>
              <a:cxnLst>
                <a:cxn ang="0">
                  <a:pos x="10" y="0"/>
                </a:cxn>
                <a:cxn ang="0">
                  <a:pos x="0" y="11"/>
                </a:cxn>
                <a:cxn ang="0">
                  <a:pos x="0" y="225"/>
                </a:cxn>
                <a:cxn ang="0">
                  <a:pos x="10" y="214"/>
                </a:cxn>
                <a:cxn ang="0">
                  <a:pos x="10" y="0"/>
                </a:cxn>
              </a:cxnLst>
              <a:rect l="txL" t="txT" r="txR" b="txB"/>
              <a:pathLst>
                <a:path w="102" h="2148">
                  <a:moveTo>
                    <a:pt x="102" y="0"/>
                  </a:moveTo>
                  <a:lnTo>
                    <a:pt x="0" y="101"/>
                  </a:lnTo>
                  <a:lnTo>
                    <a:pt x="0" y="2148"/>
                  </a:lnTo>
                  <a:lnTo>
                    <a:pt x="102" y="2045"/>
                  </a:lnTo>
                  <a:lnTo>
                    <a:pt x="102" y="0"/>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6" name="Freeform 39"/>
            <p:cNvSpPr/>
            <p:nvPr/>
          </p:nvSpPr>
          <p:spPr>
            <a:xfrm>
              <a:off x="1301" y="2608"/>
              <a:ext cx="916" cy="11"/>
            </a:xfrm>
            <a:custGeom>
              <a:avLst/>
              <a:gdLst>
                <a:gd name="txL" fmla="*/ 0 w 8563"/>
                <a:gd name="txT" fmla="*/ 0 h 103"/>
                <a:gd name="txR" fmla="*/ 8563 w 8563"/>
                <a:gd name="txB" fmla="*/ 103 h 103"/>
              </a:gdLst>
              <a:ahLst/>
              <a:cxnLst>
                <a:cxn ang="0">
                  <a:pos x="11" y="0"/>
                </a:cxn>
                <a:cxn ang="0">
                  <a:pos x="0" y="11"/>
                </a:cxn>
                <a:cxn ang="0">
                  <a:pos x="916" y="0"/>
                </a:cxn>
                <a:cxn ang="0">
                  <a:pos x="11" y="0"/>
                </a:cxn>
              </a:cxnLst>
              <a:rect l="txL" t="txT" r="txR" b="txB"/>
              <a:pathLst>
                <a:path w="8563" h="103">
                  <a:moveTo>
                    <a:pt x="102" y="0"/>
                  </a:moveTo>
                  <a:lnTo>
                    <a:pt x="0" y="103"/>
                  </a:lnTo>
                  <a:lnTo>
                    <a:pt x="8563" y="0"/>
                  </a:lnTo>
                  <a:lnTo>
                    <a:pt x="10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7" name="Freeform 40"/>
            <p:cNvSpPr/>
            <p:nvPr/>
          </p:nvSpPr>
          <p:spPr>
            <a:xfrm>
              <a:off x="1301" y="2608"/>
              <a:ext cx="916" cy="11"/>
            </a:xfrm>
            <a:custGeom>
              <a:avLst/>
              <a:gdLst>
                <a:gd name="txL" fmla="*/ 0 w 8563"/>
                <a:gd name="txT" fmla="*/ 0 h 103"/>
                <a:gd name="txR" fmla="*/ 8563 w 8563"/>
                <a:gd name="txB" fmla="*/ 103 h 103"/>
              </a:gdLst>
              <a:ahLst/>
              <a:cxnLst>
                <a:cxn ang="0">
                  <a:pos x="0" y="11"/>
                </a:cxn>
                <a:cxn ang="0">
                  <a:pos x="916" y="0"/>
                </a:cxn>
                <a:cxn ang="0">
                  <a:pos x="916" y="11"/>
                </a:cxn>
                <a:cxn ang="0">
                  <a:pos x="0" y="11"/>
                </a:cxn>
              </a:cxnLst>
              <a:rect l="txL" t="txT" r="txR" b="txB"/>
              <a:pathLst>
                <a:path w="8563" h="103">
                  <a:moveTo>
                    <a:pt x="0" y="103"/>
                  </a:moveTo>
                  <a:lnTo>
                    <a:pt x="8563" y="0"/>
                  </a:lnTo>
                  <a:lnTo>
                    <a:pt x="8563" y="103"/>
                  </a:lnTo>
                  <a:lnTo>
                    <a:pt x="0" y="10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8" name="Freeform 41"/>
            <p:cNvSpPr/>
            <p:nvPr/>
          </p:nvSpPr>
          <p:spPr>
            <a:xfrm>
              <a:off x="1301" y="2608"/>
              <a:ext cx="916" cy="11"/>
            </a:xfrm>
            <a:custGeom>
              <a:avLst/>
              <a:gdLst>
                <a:gd name="txL" fmla="*/ 0 w 8563"/>
                <a:gd name="txT" fmla="*/ 0 h 103"/>
                <a:gd name="txR" fmla="*/ 8563 w 8563"/>
                <a:gd name="txB" fmla="*/ 103 h 103"/>
              </a:gdLst>
              <a:ahLst/>
              <a:cxnLst>
                <a:cxn ang="0">
                  <a:pos x="11" y="0"/>
                </a:cxn>
                <a:cxn ang="0">
                  <a:pos x="0" y="11"/>
                </a:cxn>
                <a:cxn ang="0">
                  <a:pos x="916" y="11"/>
                </a:cxn>
                <a:cxn ang="0">
                  <a:pos x="916" y="0"/>
                </a:cxn>
                <a:cxn ang="0">
                  <a:pos x="11" y="0"/>
                </a:cxn>
              </a:cxnLst>
              <a:rect l="txL" t="txT" r="txR" b="txB"/>
              <a:pathLst>
                <a:path w="8563" h="103">
                  <a:moveTo>
                    <a:pt x="102" y="0"/>
                  </a:moveTo>
                  <a:lnTo>
                    <a:pt x="0" y="103"/>
                  </a:lnTo>
                  <a:lnTo>
                    <a:pt x="8563" y="103"/>
                  </a:lnTo>
                  <a:lnTo>
                    <a:pt x="8563" y="0"/>
                  </a:lnTo>
                  <a:lnTo>
                    <a:pt x="102" y="0"/>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59" name="Line 42"/>
            <p:cNvSpPr/>
            <p:nvPr/>
          </p:nvSpPr>
          <p:spPr>
            <a:xfrm flipV="1">
              <a:off x="577" y="2400"/>
              <a:ext cx="60" cy="57"/>
            </a:xfrm>
            <a:prstGeom prst="line">
              <a:avLst/>
            </a:prstGeom>
            <a:ln w="19050" cap="flat" cmpd="sng">
              <a:solidFill>
                <a:srgbClr val="000000"/>
              </a:solidFill>
              <a:prstDash val="solid"/>
              <a:headEnd type="none" w="med" len="med"/>
              <a:tailEnd type="none" w="med" len="med"/>
            </a:ln>
          </p:spPr>
        </p:sp>
        <p:sp>
          <p:nvSpPr>
            <p:cNvPr id="28760" name="Line 43"/>
            <p:cNvSpPr/>
            <p:nvPr/>
          </p:nvSpPr>
          <p:spPr>
            <a:xfrm flipV="1">
              <a:off x="577" y="2400"/>
              <a:ext cx="223" cy="217"/>
            </a:xfrm>
            <a:prstGeom prst="line">
              <a:avLst/>
            </a:prstGeom>
            <a:ln w="19050" cap="flat" cmpd="sng">
              <a:solidFill>
                <a:srgbClr val="000000"/>
              </a:solidFill>
              <a:prstDash val="solid"/>
              <a:headEnd type="none" w="med" len="med"/>
              <a:tailEnd type="none" w="med" len="med"/>
            </a:ln>
          </p:spPr>
        </p:sp>
        <p:sp>
          <p:nvSpPr>
            <p:cNvPr id="28761" name="Line 44"/>
            <p:cNvSpPr/>
            <p:nvPr/>
          </p:nvSpPr>
          <p:spPr>
            <a:xfrm flipV="1">
              <a:off x="577" y="2400"/>
              <a:ext cx="387" cy="378"/>
            </a:xfrm>
            <a:prstGeom prst="line">
              <a:avLst/>
            </a:prstGeom>
            <a:ln w="19050" cap="flat" cmpd="sng">
              <a:solidFill>
                <a:srgbClr val="000000"/>
              </a:solidFill>
              <a:prstDash val="solid"/>
              <a:headEnd type="none" w="med" len="med"/>
              <a:tailEnd type="none" w="med" len="med"/>
            </a:ln>
          </p:spPr>
        </p:sp>
        <p:sp>
          <p:nvSpPr>
            <p:cNvPr id="28762" name="Line 45"/>
            <p:cNvSpPr/>
            <p:nvPr/>
          </p:nvSpPr>
          <p:spPr>
            <a:xfrm flipV="1">
              <a:off x="577" y="2400"/>
              <a:ext cx="550" cy="539"/>
            </a:xfrm>
            <a:prstGeom prst="line">
              <a:avLst/>
            </a:prstGeom>
            <a:ln w="19050" cap="flat" cmpd="sng">
              <a:solidFill>
                <a:srgbClr val="000000"/>
              </a:solidFill>
              <a:prstDash val="solid"/>
              <a:headEnd type="none" w="med" len="med"/>
              <a:tailEnd type="none" w="med" len="med"/>
            </a:ln>
          </p:spPr>
        </p:sp>
        <p:sp>
          <p:nvSpPr>
            <p:cNvPr id="28763" name="Line 46"/>
            <p:cNvSpPr/>
            <p:nvPr/>
          </p:nvSpPr>
          <p:spPr>
            <a:xfrm flipV="1">
              <a:off x="671" y="2400"/>
              <a:ext cx="620" cy="606"/>
            </a:xfrm>
            <a:prstGeom prst="line">
              <a:avLst/>
            </a:prstGeom>
            <a:ln w="19050" cap="flat" cmpd="sng">
              <a:solidFill>
                <a:srgbClr val="000000"/>
              </a:solidFill>
              <a:prstDash val="solid"/>
              <a:headEnd type="none" w="med" len="med"/>
              <a:tailEnd type="none" w="med" len="med"/>
            </a:ln>
          </p:spPr>
        </p:sp>
        <p:sp>
          <p:nvSpPr>
            <p:cNvPr id="28764" name="Line 47"/>
            <p:cNvSpPr/>
            <p:nvPr/>
          </p:nvSpPr>
          <p:spPr>
            <a:xfrm flipV="1">
              <a:off x="835" y="2545"/>
              <a:ext cx="472" cy="461"/>
            </a:xfrm>
            <a:prstGeom prst="line">
              <a:avLst/>
            </a:prstGeom>
            <a:ln w="19050" cap="flat" cmpd="sng">
              <a:solidFill>
                <a:srgbClr val="000000"/>
              </a:solidFill>
              <a:prstDash val="solid"/>
              <a:headEnd type="none" w="med" len="med"/>
              <a:tailEnd type="none" w="med" len="med"/>
            </a:ln>
          </p:spPr>
        </p:sp>
        <p:sp>
          <p:nvSpPr>
            <p:cNvPr id="28765" name="Line 48"/>
            <p:cNvSpPr/>
            <p:nvPr/>
          </p:nvSpPr>
          <p:spPr>
            <a:xfrm flipV="1">
              <a:off x="999" y="2614"/>
              <a:ext cx="401" cy="392"/>
            </a:xfrm>
            <a:prstGeom prst="line">
              <a:avLst/>
            </a:prstGeom>
            <a:ln w="19050" cap="flat" cmpd="sng">
              <a:solidFill>
                <a:srgbClr val="000000"/>
              </a:solidFill>
              <a:prstDash val="solid"/>
              <a:headEnd type="none" w="med" len="med"/>
              <a:tailEnd type="none" w="med" len="med"/>
            </a:ln>
          </p:spPr>
        </p:sp>
        <p:sp>
          <p:nvSpPr>
            <p:cNvPr id="28766" name="Line 49"/>
            <p:cNvSpPr/>
            <p:nvPr/>
          </p:nvSpPr>
          <p:spPr>
            <a:xfrm flipV="1">
              <a:off x="1163" y="2614"/>
              <a:ext cx="401" cy="392"/>
            </a:xfrm>
            <a:prstGeom prst="line">
              <a:avLst/>
            </a:prstGeom>
            <a:ln w="19050" cap="flat" cmpd="sng">
              <a:solidFill>
                <a:srgbClr val="000000"/>
              </a:solidFill>
              <a:prstDash val="solid"/>
              <a:headEnd type="none" w="med" len="med"/>
              <a:tailEnd type="none" w="med" len="med"/>
            </a:ln>
          </p:spPr>
        </p:sp>
        <p:sp>
          <p:nvSpPr>
            <p:cNvPr id="28767" name="Line 50"/>
            <p:cNvSpPr/>
            <p:nvPr/>
          </p:nvSpPr>
          <p:spPr>
            <a:xfrm flipV="1">
              <a:off x="1326" y="2614"/>
              <a:ext cx="402" cy="392"/>
            </a:xfrm>
            <a:prstGeom prst="line">
              <a:avLst/>
            </a:prstGeom>
            <a:ln w="19050" cap="flat" cmpd="sng">
              <a:solidFill>
                <a:srgbClr val="000000"/>
              </a:solidFill>
              <a:prstDash val="solid"/>
              <a:headEnd type="none" w="med" len="med"/>
              <a:tailEnd type="none" w="med" len="med"/>
            </a:ln>
          </p:spPr>
        </p:sp>
        <p:sp>
          <p:nvSpPr>
            <p:cNvPr id="28768" name="Line 51"/>
            <p:cNvSpPr/>
            <p:nvPr/>
          </p:nvSpPr>
          <p:spPr>
            <a:xfrm flipV="1">
              <a:off x="1490" y="2614"/>
              <a:ext cx="401" cy="392"/>
            </a:xfrm>
            <a:prstGeom prst="line">
              <a:avLst/>
            </a:prstGeom>
            <a:ln w="19050" cap="flat" cmpd="sng">
              <a:solidFill>
                <a:srgbClr val="000000"/>
              </a:solidFill>
              <a:prstDash val="solid"/>
              <a:headEnd type="none" w="med" len="med"/>
              <a:tailEnd type="none" w="med" len="med"/>
            </a:ln>
          </p:spPr>
        </p:sp>
        <p:sp>
          <p:nvSpPr>
            <p:cNvPr id="28769" name="Line 52"/>
            <p:cNvSpPr/>
            <p:nvPr/>
          </p:nvSpPr>
          <p:spPr>
            <a:xfrm flipV="1">
              <a:off x="1654" y="2614"/>
              <a:ext cx="401" cy="392"/>
            </a:xfrm>
            <a:prstGeom prst="line">
              <a:avLst/>
            </a:prstGeom>
            <a:ln w="19050" cap="flat" cmpd="sng">
              <a:solidFill>
                <a:srgbClr val="000000"/>
              </a:solidFill>
              <a:prstDash val="solid"/>
              <a:headEnd type="none" w="med" len="med"/>
              <a:tailEnd type="none" w="med" len="med"/>
            </a:ln>
          </p:spPr>
        </p:sp>
        <p:sp>
          <p:nvSpPr>
            <p:cNvPr id="28770" name="Line 53"/>
            <p:cNvSpPr/>
            <p:nvPr/>
          </p:nvSpPr>
          <p:spPr>
            <a:xfrm flipV="1">
              <a:off x="1817" y="2615"/>
              <a:ext cx="400" cy="391"/>
            </a:xfrm>
            <a:prstGeom prst="line">
              <a:avLst/>
            </a:prstGeom>
            <a:ln w="19050" cap="flat" cmpd="sng">
              <a:solidFill>
                <a:srgbClr val="000000"/>
              </a:solidFill>
              <a:prstDash val="solid"/>
              <a:headEnd type="none" w="med" len="med"/>
              <a:tailEnd type="none" w="med" len="med"/>
            </a:ln>
          </p:spPr>
        </p:sp>
        <p:sp>
          <p:nvSpPr>
            <p:cNvPr id="28771" name="Line 54"/>
            <p:cNvSpPr/>
            <p:nvPr/>
          </p:nvSpPr>
          <p:spPr>
            <a:xfrm flipV="1">
              <a:off x="1981" y="2775"/>
              <a:ext cx="236" cy="231"/>
            </a:xfrm>
            <a:prstGeom prst="line">
              <a:avLst/>
            </a:prstGeom>
            <a:ln w="19050" cap="flat" cmpd="sng">
              <a:solidFill>
                <a:srgbClr val="000000"/>
              </a:solidFill>
              <a:prstDash val="solid"/>
              <a:headEnd type="none" w="med" len="med"/>
              <a:tailEnd type="none" w="med" len="med"/>
            </a:ln>
          </p:spPr>
        </p:sp>
        <p:sp>
          <p:nvSpPr>
            <p:cNvPr id="28772" name="Line 55"/>
            <p:cNvSpPr/>
            <p:nvPr/>
          </p:nvSpPr>
          <p:spPr>
            <a:xfrm flipV="1">
              <a:off x="2145" y="2935"/>
              <a:ext cx="72" cy="71"/>
            </a:xfrm>
            <a:prstGeom prst="line">
              <a:avLst/>
            </a:prstGeom>
            <a:ln w="19050" cap="flat" cmpd="sng">
              <a:solidFill>
                <a:srgbClr val="000000"/>
              </a:solidFill>
              <a:prstDash val="solid"/>
              <a:headEnd type="none" w="med" len="med"/>
              <a:tailEnd type="none" w="med" len="med"/>
            </a:ln>
          </p:spPr>
        </p:sp>
        <p:sp>
          <p:nvSpPr>
            <p:cNvPr id="28773" name="Rectangle 56"/>
            <p:cNvSpPr/>
            <p:nvPr/>
          </p:nvSpPr>
          <p:spPr>
            <a:xfrm>
              <a:off x="1170" y="1965"/>
              <a:ext cx="546" cy="179"/>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8774" name="Line 57"/>
            <p:cNvSpPr/>
            <p:nvPr/>
          </p:nvSpPr>
          <p:spPr>
            <a:xfrm>
              <a:off x="1352" y="1965"/>
              <a:ext cx="1" cy="179"/>
            </a:xfrm>
            <a:prstGeom prst="line">
              <a:avLst/>
            </a:prstGeom>
            <a:ln w="19050" cap="flat" cmpd="sng">
              <a:solidFill>
                <a:srgbClr val="000000"/>
              </a:solidFill>
              <a:prstDash val="solid"/>
              <a:headEnd type="none" w="med" len="med"/>
              <a:tailEnd type="none" w="med" len="med"/>
            </a:ln>
          </p:spPr>
        </p:sp>
        <p:sp>
          <p:nvSpPr>
            <p:cNvPr id="28775" name="Freeform 58"/>
            <p:cNvSpPr/>
            <p:nvPr/>
          </p:nvSpPr>
          <p:spPr>
            <a:xfrm>
              <a:off x="1402" y="2006"/>
              <a:ext cx="52" cy="96"/>
            </a:xfrm>
            <a:custGeom>
              <a:avLst/>
              <a:gdLst>
                <a:gd name="txL" fmla="*/ 0 w 485"/>
                <a:gd name="txT" fmla="*/ 0 h 921"/>
                <a:gd name="txR" fmla="*/ 485 w 485"/>
                <a:gd name="txB" fmla="*/ 921 h 921"/>
              </a:gdLst>
              <a:ahLst/>
              <a:cxnLst>
                <a:cxn ang="0">
                  <a:pos x="11" y="96"/>
                </a:cxn>
                <a:cxn ang="0">
                  <a:pos x="14" y="96"/>
                </a:cxn>
                <a:cxn ang="0">
                  <a:pos x="22" y="93"/>
                </a:cxn>
                <a:cxn ang="0">
                  <a:pos x="30" y="85"/>
                </a:cxn>
                <a:cxn ang="0">
                  <a:pos x="38" y="75"/>
                </a:cxn>
                <a:cxn ang="0">
                  <a:pos x="47" y="59"/>
                </a:cxn>
                <a:cxn ang="0">
                  <a:pos x="49" y="48"/>
                </a:cxn>
                <a:cxn ang="0">
                  <a:pos x="52" y="35"/>
                </a:cxn>
                <a:cxn ang="0">
                  <a:pos x="52" y="19"/>
                </a:cxn>
                <a:cxn ang="0">
                  <a:pos x="49" y="5"/>
                </a:cxn>
                <a:cxn ang="0">
                  <a:pos x="44" y="0"/>
                </a:cxn>
                <a:cxn ang="0">
                  <a:pos x="38" y="0"/>
                </a:cxn>
                <a:cxn ang="0">
                  <a:pos x="30" y="3"/>
                </a:cxn>
                <a:cxn ang="0">
                  <a:pos x="25" y="8"/>
                </a:cxn>
                <a:cxn ang="0">
                  <a:pos x="16" y="19"/>
                </a:cxn>
                <a:cxn ang="0">
                  <a:pos x="11" y="29"/>
                </a:cxn>
                <a:cxn ang="0">
                  <a:pos x="6" y="43"/>
                </a:cxn>
                <a:cxn ang="0">
                  <a:pos x="3" y="53"/>
                </a:cxn>
                <a:cxn ang="0">
                  <a:pos x="0" y="67"/>
                </a:cxn>
                <a:cxn ang="0">
                  <a:pos x="0" y="77"/>
                </a:cxn>
                <a:cxn ang="0">
                  <a:pos x="3" y="91"/>
                </a:cxn>
                <a:cxn ang="0">
                  <a:pos x="6" y="93"/>
                </a:cxn>
                <a:cxn ang="0">
                  <a:pos x="11" y="96"/>
                </a:cxn>
              </a:cxnLst>
              <a:rect l="txL" t="txT" r="txR" b="txB"/>
              <a:pathLst>
                <a:path w="485" h="921">
                  <a:moveTo>
                    <a:pt x="102" y="921"/>
                  </a:moveTo>
                  <a:lnTo>
                    <a:pt x="128" y="921"/>
                  </a:lnTo>
                  <a:lnTo>
                    <a:pt x="205" y="895"/>
                  </a:lnTo>
                  <a:lnTo>
                    <a:pt x="281" y="819"/>
                  </a:lnTo>
                  <a:lnTo>
                    <a:pt x="358" y="716"/>
                  </a:lnTo>
                  <a:lnTo>
                    <a:pt x="434" y="563"/>
                  </a:lnTo>
                  <a:lnTo>
                    <a:pt x="460" y="461"/>
                  </a:lnTo>
                  <a:lnTo>
                    <a:pt x="485" y="333"/>
                  </a:lnTo>
                  <a:lnTo>
                    <a:pt x="485" y="180"/>
                  </a:lnTo>
                  <a:lnTo>
                    <a:pt x="460" y="52"/>
                  </a:lnTo>
                  <a:lnTo>
                    <a:pt x="408" y="0"/>
                  </a:lnTo>
                  <a:lnTo>
                    <a:pt x="358" y="0"/>
                  </a:lnTo>
                  <a:lnTo>
                    <a:pt x="281" y="26"/>
                  </a:lnTo>
                  <a:lnTo>
                    <a:pt x="230" y="77"/>
                  </a:lnTo>
                  <a:lnTo>
                    <a:pt x="153" y="180"/>
                  </a:lnTo>
                  <a:lnTo>
                    <a:pt x="102" y="281"/>
                  </a:lnTo>
                  <a:lnTo>
                    <a:pt x="52" y="409"/>
                  </a:lnTo>
                  <a:lnTo>
                    <a:pt x="26" y="512"/>
                  </a:lnTo>
                  <a:lnTo>
                    <a:pt x="0" y="640"/>
                  </a:lnTo>
                  <a:lnTo>
                    <a:pt x="0" y="742"/>
                  </a:lnTo>
                  <a:lnTo>
                    <a:pt x="26" y="869"/>
                  </a:lnTo>
                  <a:lnTo>
                    <a:pt x="52" y="895"/>
                  </a:lnTo>
                  <a:lnTo>
                    <a:pt x="102" y="92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76" name="Line 59"/>
            <p:cNvSpPr/>
            <p:nvPr/>
          </p:nvSpPr>
          <p:spPr>
            <a:xfrm flipV="1">
              <a:off x="1471" y="2097"/>
              <a:ext cx="2" cy="5"/>
            </a:xfrm>
            <a:prstGeom prst="line">
              <a:avLst/>
            </a:prstGeom>
            <a:ln w="19050" cap="flat" cmpd="sng">
              <a:solidFill>
                <a:srgbClr val="000000"/>
              </a:solidFill>
              <a:prstDash val="solid"/>
              <a:headEnd type="none" w="med" len="med"/>
              <a:tailEnd type="none" w="med" len="med"/>
            </a:ln>
          </p:spPr>
        </p:sp>
        <p:sp>
          <p:nvSpPr>
            <p:cNvPr id="28777" name="Freeform 60"/>
            <p:cNvSpPr/>
            <p:nvPr/>
          </p:nvSpPr>
          <p:spPr>
            <a:xfrm>
              <a:off x="1514" y="2006"/>
              <a:ext cx="52" cy="96"/>
            </a:xfrm>
            <a:custGeom>
              <a:avLst/>
              <a:gdLst>
                <a:gd name="txL" fmla="*/ 0 w 485"/>
                <a:gd name="txT" fmla="*/ 0 h 921"/>
                <a:gd name="txR" fmla="*/ 485 w 485"/>
                <a:gd name="txB" fmla="*/ 921 h 921"/>
              </a:gdLst>
              <a:ahLst/>
              <a:cxnLst>
                <a:cxn ang="0">
                  <a:pos x="11" y="96"/>
                </a:cxn>
                <a:cxn ang="0">
                  <a:pos x="14" y="96"/>
                </a:cxn>
                <a:cxn ang="0">
                  <a:pos x="22" y="93"/>
                </a:cxn>
                <a:cxn ang="0">
                  <a:pos x="30" y="85"/>
                </a:cxn>
                <a:cxn ang="0">
                  <a:pos x="38" y="75"/>
                </a:cxn>
                <a:cxn ang="0">
                  <a:pos x="47" y="59"/>
                </a:cxn>
                <a:cxn ang="0">
                  <a:pos x="49" y="48"/>
                </a:cxn>
                <a:cxn ang="0">
                  <a:pos x="52" y="35"/>
                </a:cxn>
                <a:cxn ang="0">
                  <a:pos x="52" y="19"/>
                </a:cxn>
                <a:cxn ang="0">
                  <a:pos x="49" y="5"/>
                </a:cxn>
                <a:cxn ang="0">
                  <a:pos x="44" y="0"/>
                </a:cxn>
                <a:cxn ang="0">
                  <a:pos x="38" y="0"/>
                </a:cxn>
                <a:cxn ang="0">
                  <a:pos x="30" y="3"/>
                </a:cxn>
                <a:cxn ang="0">
                  <a:pos x="25" y="8"/>
                </a:cxn>
                <a:cxn ang="0">
                  <a:pos x="16" y="19"/>
                </a:cxn>
                <a:cxn ang="0">
                  <a:pos x="11" y="29"/>
                </a:cxn>
                <a:cxn ang="0">
                  <a:pos x="5" y="43"/>
                </a:cxn>
                <a:cxn ang="0">
                  <a:pos x="3" y="53"/>
                </a:cxn>
                <a:cxn ang="0">
                  <a:pos x="0" y="67"/>
                </a:cxn>
                <a:cxn ang="0">
                  <a:pos x="0" y="77"/>
                </a:cxn>
                <a:cxn ang="0">
                  <a:pos x="3" y="91"/>
                </a:cxn>
                <a:cxn ang="0">
                  <a:pos x="5" y="93"/>
                </a:cxn>
                <a:cxn ang="0">
                  <a:pos x="11" y="96"/>
                </a:cxn>
              </a:cxnLst>
              <a:rect l="txL" t="txT" r="txR" b="txB"/>
              <a:pathLst>
                <a:path w="485" h="921">
                  <a:moveTo>
                    <a:pt x="103" y="921"/>
                  </a:moveTo>
                  <a:lnTo>
                    <a:pt x="128" y="921"/>
                  </a:lnTo>
                  <a:lnTo>
                    <a:pt x="204" y="895"/>
                  </a:lnTo>
                  <a:lnTo>
                    <a:pt x="281" y="819"/>
                  </a:lnTo>
                  <a:lnTo>
                    <a:pt x="358" y="716"/>
                  </a:lnTo>
                  <a:lnTo>
                    <a:pt x="435" y="563"/>
                  </a:lnTo>
                  <a:lnTo>
                    <a:pt x="459" y="461"/>
                  </a:lnTo>
                  <a:lnTo>
                    <a:pt x="485" y="333"/>
                  </a:lnTo>
                  <a:lnTo>
                    <a:pt x="485" y="180"/>
                  </a:lnTo>
                  <a:lnTo>
                    <a:pt x="459" y="52"/>
                  </a:lnTo>
                  <a:lnTo>
                    <a:pt x="409" y="0"/>
                  </a:lnTo>
                  <a:lnTo>
                    <a:pt x="358" y="0"/>
                  </a:lnTo>
                  <a:lnTo>
                    <a:pt x="281" y="26"/>
                  </a:lnTo>
                  <a:lnTo>
                    <a:pt x="230" y="77"/>
                  </a:lnTo>
                  <a:lnTo>
                    <a:pt x="153" y="180"/>
                  </a:lnTo>
                  <a:lnTo>
                    <a:pt x="103" y="281"/>
                  </a:lnTo>
                  <a:lnTo>
                    <a:pt x="51" y="409"/>
                  </a:lnTo>
                  <a:lnTo>
                    <a:pt x="25" y="512"/>
                  </a:lnTo>
                  <a:lnTo>
                    <a:pt x="0" y="640"/>
                  </a:lnTo>
                  <a:lnTo>
                    <a:pt x="0" y="742"/>
                  </a:lnTo>
                  <a:lnTo>
                    <a:pt x="25" y="869"/>
                  </a:lnTo>
                  <a:lnTo>
                    <a:pt x="51" y="895"/>
                  </a:lnTo>
                  <a:lnTo>
                    <a:pt x="103" y="92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78" name="Freeform 61"/>
            <p:cNvSpPr/>
            <p:nvPr/>
          </p:nvSpPr>
          <p:spPr>
            <a:xfrm>
              <a:off x="1604" y="2006"/>
              <a:ext cx="27" cy="96"/>
            </a:xfrm>
            <a:custGeom>
              <a:avLst/>
              <a:gdLst>
                <a:gd name="txL" fmla="*/ 0 w 255"/>
                <a:gd name="txT" fmla="*/ 0 h 921"/>
                <a:gd name="txR" fmla="*/ 255 w 255"/>
                <a:gd name="txB" fmla="*/ 921 h 921"/>
              </a:gdLst>
              <a:ahLst/>
              <a:cxnLst>
                <a:cxn ang="0">
                  <a:pos x="0" y="96"/>
                </a:cxn>
                <a:cxn ang="0">
                  <a:pos x="27" y="0"/>
                </a:cxn>
                <a:cxn ang="0">
                  <a:pos x="0" y="21"/>
                </a:cxn>
              </a:cxnLst>
              <a:rect l="txL" t="txT" r="txR" b="txB"/>
              <a:pathLst>
                <a:path w="255" h="921">
                  <a:moveTo>
                    <a:pt x="0" y="921"/>
                  </a:moveTo>
                  <a:lnTo>
                    <a:pt x="255" y="0"/>
                  </a:lnTo>
                  <a:lnTo>
                    <a:pt x="0" y="205"/>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79" name="Line 62"/>
            <p:cNvSpPr/>
            <p:nvPr/>
          </p:nvSpPr>
          <p:spPr>
            <a:xfrm flipH="1">
              <a:off x="1208" y="1999"/>
              <a:ext cx="63" cy="117"/>
            </a:xfrm>
            <a:prstGeom prst="line">
              <a:avLst/>
            </a:prstGeom>
            <a:ln w="19050" cap="flat" cmpd="sng">
              <a:solidFill>
                <a:srgbClr val="000000"/>
              </a:solidFill>
              <a:prstDash val="solid"/>
              <a:headEnd type="none" w="med" len="med"/>
              <a:tailEnd type="none" w="med" len="med"/>
            </a:ln>
          </p:spPr>
        </p:sp>
        <p:sp>
          <p:nvSpPr>
            <p:cNvPr id="28780" name="Line 63"/>
            <p:cNvSpPr/>
            <p:nvPr/>
          </p:nvSpPr>
          <p:spPr>
            <a:xfrm flipH="1">
              <a:off x="1271" y="1999"/>
              <a:ext cx="64" cy="117"/>
            </a:xfrm>
            <a:prstGeom prst="line">
              <a:avLst/>
            </a:prstGeom>
            <a:ln w="19050" cap="flat" cmpd="sng">
              <a:solidFill>
                <a:srgbClr val="000000"/>
              </a:solidFill>
              <a:prstDash val="solid"/>
              <a:headEnd type="none" w="med" len="med"/>
              <a:tailEnd type="none" w="med" len="med"/>
            </a:ln>
          </p:spPr>
        </p:sp>
        <p:sp>
          <p:nvSpPr>
            <p:cNvPr id="28781" name="Line 64"/>
            <p:cNvSpPr/>
            <p:nvPr/>
          </p:nvSpPr>
          <p:spPr>
            <a:xfrm flipH="1">
              <a:off x="904" y="2054"/>
              <a:ext cx="266" cy="1"/>
            </a:xfrm>
            <a:prstGeom prst="line">
              <a:avLst/>
            </a:prstGeom>
            <a:ln w="19050" cap="flat" cmpd="sng">
              <a:solidFill>
                <a:srgbClr val="000000"/>
              </a:solidFill>
              <a:prstDash val="solid"/>
              <a:headEnd type="none" w="med" len="med"/>
              <a:tailEnd type="none" w="med" len="med"/>
            </a:ln>
          </p:spPr>
        </p:sp>
        <p:sp>
          <p:nvSpPr>
            <p:cNvPr id="28782" name="Line 65"/>
            <p:cNvSpPr/>
            <p:nvPr/>
          </p:nvSpPr>
          <p:spPr>
            <a:xfrm>
              <a:off x="904" y="2054"/>
              <a:ext cx="1" cy="347"/>
            </a:xfrm>
            <a:prstGeom prst="line">
              <a:avLst/>
            </a:prstGeom>
            <a:ln w="19050" cap="flat" cmpd="sng">
              <a:solidFill>
                <a:srgbClr val="000000"/>
              </a:solidFill>
              <a:prstDash val="solid"/>
              <a:headEnd type="none" w="med" len="med"/>
              <a:tailEnd type="none" w="med" len="med"/>
            </a:ln>
          </p:spPr>
        </p:sp>
        <p:sp>
          <p:nvSpPr>
            <p:cNvPr id="28783" name="Line 66"/>
            <p:cNvSpPr/>
            <p:nvPr/>
          </p:nvSpPr>
          <p:spPr>
            <a:xfrm>
              <a:off x="1716" y="2054"/>
              <a:ext cx="220" cy="1"/>
            </a:xfrm>
            <a:prstGeom prst="line">
              <a:avLst/>
            </a:prstGeom>
            <a:ln w="19050" cap="flat" cmpd="sng">
              <a:solidFill>
                <a:srgbClr val="000000"/>
              </a:solidFill>
              <a:prstDash val="solid"/>
              <a:headEnd type="none" w="med" len="med"/>
              <a:tailEnd type="none" w="med" len="med"/>
            </a:ln>
          </p:spPr>
        </p:sp>
        <p:sp>
          <p:nvSpPr>
            <p:cNvPr id="28784" name="Line 67"/>
            <p:cNvSpPr/>
            <p:nvPr/>
          </p:nvSpPr>
          <p:spPr>
            <a:xfrm>
              <a:off x="1936" y="2054"/>
              <a:ext cx="1" cy="513"/>
            </a:xfrm>
            <a:prstGeom prst="line">
              <a:avLst/>
            </a:prstGeom>
            <a:ln w="19050" cap="flat" cmpd="sng">
              <a:solidFill>
                <a:srgbClr val="000000"/>
              </a:solidFill>
              <a:prstDash val="solid"/>
              <a:headEnd type="none" w="med" len="med"/>
              <a:tailEnd type="none" w="med" len="med"/>
            </a:ln>
          </p:spPr>
        </p:sp>
        <p:sp>
          <p:nvSpPr>
            <p:cNvPr id="28785" name="Freeform 68"/>
            <p:cNvSpPr/>
            <p:nvPr/>
          </p:nvSpPr>
          <p:spPr>
            <a:xfrm>
              <a:off x="889" y="2260"/>
              <a:ext cx="29" cy="129"/>
            </a:xfrm>
            <a:custGeom>
              <a:avLst/>
              <a:gdLst>
                <a:gd name="txL" fmla="*/ 0 w 272"/>
                <a:gd name="txT" fmla="*/ 0 h 1234"/>
                <a:gd name="txR" fmla="*/ 272 w 272"/>
                <a:gd name="txB" fmla="*/ 1234 h 1234"/>
              </a:gdLst>
              <a:ahLst/>
              <a:cxnLst>
                <a:cxn ang="0">
                  <a:pos x="29" y="0"/>
                </a:cxn>
                <a:cxn ang="0">
                  <a:pos x="15" y="129"/>
                </a:cxn>
                <a:cxn ang="0">
                  <a:pos x="0" y="0"/>
                </a:cxn>
                <a:cxn ang="0">
                  <a:pos x="29" y="0"/>
                </a:cxn>
              </a:cxnLst>
              <a:rect l="txL" t="txT" r="txR" b="txB"/>
              <a:pathLst>
                <a:path w="272" h="1234">
                  <a:moveTo>
                    <a:pt x="272" y="0"/>
                  </a:moveTo>
                  <a:lnTo>
                    <a:pt x="136" y="1234"/>
                  </a:lnTo>
                  <a:lnTo>
                    <a:pt x="0" y="0"/>
                  </a:lnTo>
                  <a:lnTo>
                    <a:pt x="27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86" name="Freeform 69"/>
            <p:cNvSpPr/>
            <p:nvPr/>
          </p:nvSpPr>
          <p:spPr>
            <a:xfrm>
              <a:off x="889" y="2260"/>
              <a:ext cx="29" cy="129"/>
            </a:xfrm>
            <a:custGeom>
              <a:avLst/>
              <a:gdLst>
                <a:gd name="txL" fmla="*/ 0 w 272"/>
                <a:gd name="txT" fmla="*/ 0 h 1234"/>
                <a:gd name="txR" fmla="*/ 272 w 272"/>
                <a:gd name="txB" fmla="*/ 1234 h 1234"/>
              </a:gdLst>
              <a:ahLst/>
              <a:cxnLst>
                <a:cxn ang="0">
                  <a:pos x="29" y="0"/>
                </a:cxn>
                <a:cxn ang="0">
                  <a:pos x="15" y="129"/>
                </a:cxn>
                <a:cxn ang="0">
                  <a:pos x="0" y="0"/>
                </a:cxn>
                <a:cxn ang="0">
                  <a:pos x="29" y="0"/>
                </a:cxn>
              </a:cxnLst>
              <a:rect l="txL" t="txT" r="txR" b="txB"/>
              <a:pathLst>
                <a:path w="272" h="1234">
                  <a:moveTo>
                    <a:pt x="272" y="0"/>
                  </a:moveTo>
                  <a:lnTo>
                    <a:pt x="136" y="1234"/>
                  </a:lnTo>
                  <a:lnTo>
                    <a:pt x="0" y="0"/>
                  </a:lnTo>
                  <a:lnTo>
                    <a:pt x="272" y="0"/>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28684" name="Group 73"/>
          <p:cNvGrpSpPr/>
          <p:nvPr/>
        </p:nvGrpSpPr>
        <p:grpSpPr>
          <a:xfrm>
            <a:off x="5256213" y="3038475"/>
            <a:ext cx="2644775" cy="1824038"/>
            <a:chOff x="2752" y="1965"/>
            <a:chExt cx="1666" cy="1149"/>
          </a:xfrm>
        </p:grpSpPr>
        <p:sp>
          <p:nvSpPr>
            <p:cNvPr id="28687" name="Rectangle 74"/>
            <p:cNvSpPr/>
            <p:nvPr/>
          </p:nvSpPr>
          <p:spPr>
            <a:xfrm>
              <a:off x="3665" y="1965"/>
              <a:ext cx="729" cy="179"/>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28688" name="Line 75"/>
            <p:cNvSpPr/>
            <p:nvPr/>
          </p:nvSpPr>
          <p:spPr>
            <a:xfrm>
              <a:off x="3847" y="1965"/>
              <a:ext cx="1" cy="179"/>
            </a:xfrm>
            <a:prstGeom prst="line">
              <a:avLst/>
            </a:prstGeom>
            <a:ln w="19050" cap="flat" cmpd="sng">
              <a:solidFill>
                <a:srgbClr val="000000"/>
              </a:solidFill>
              <a:prstDash val="solid"/>
              <a:headEnd type="none" w="med" len="med"/>
              <a:tailEnd type="none" w="med" len="med"/>
            </a:ln>
          </p:spPr>
        </p:sp>
        <p:sp>
          <p:nvSpPr>
            <p:cNvPr id="28689" name="Line 76"/>
            <p:cNvSpPr/>
            <p:nvPr/>
          </p:nvSpPr>
          <p:spPr>
            <a:xfrm>
              <a:off x="3847" y="2144"/>
              <a:ext cx="365" cy="1"/>
            </a:xfrm>
            <a:prstGeom prst="line">
              <a:avLst/>
            </a:prstGeom>
            <a:ln w="19050" cap="flat" cmpd="sng">
              <a:solidFill>
                <a:srgbClr val="000000"/>
              </a:solidFill>
              <a:prstDash val="solid"/>
              <a:headEnd type="none" w="med" len="med"/>
              <a:tailEnd type="none" w="med" len="med"/>
            </a:ln>
          </p:spPr>
        </p:sp>
        <p:sp>
          <p:nvSpPr>
            <p:cNvPr id="28690" name="Line 77"/>
            <p:cNvSpPr/>
            <p:nvPr/>
          </p:nvSpPr>
          <p:spPr>
            <a:xfrm>
              <a:off x="4212" y="1965"/>
              <a:ext cx="1" cy="179"/>
            </a:xfrm>
            <a:prstGeom prst="line">
              <a:avLst/>
            </a:prstGeom>
            <a:ln w="19050" cap="flat" cmpd="sng">
              <a:solidFill>
                <a:srgbClr val="000000"/>
              </a:solidFill>
              <a:prstDash val="solid"/>
              <a:headEnd type="none" w="med" len="med"/>
              <a:tailEnd type="none" w="med" len="med"/>
            </a:ln>
          </p:spPr>
        </p:sp>
        <p:sp>
          <p:nvSpPr>
            <p:cNvPr id="28691" name="Freeform 78"/>
            <p:cNvSpPr/>
            <p:nvPr/>
          </p:nvSpPr>
          <p:spPr>
            <a:xfrm>
              <a:off x="3934" y="2006"/>
              <a:ext cx="52" cy="96"/>
            </a:xfrm>
            <a:custGeom>
              <a:avLst/>
              <a:gdLst>
                <a:gd name="txL" fmla="*/ 0 w 485"/>
                <a:gd name="txT" fmla="*/ 0 h 921"/>
                <a:gd name="txR" fmla="*/ 485 w 485"/>
                <a:gd name="txB" fmla="*/ 921 h 921"/>
              </a:gdLst>
              <a:ahLst/>
              <a:cxnLst>
                <a:cxn ang="0">
                  <a:pos x="11" y="96"/>
                </a:cxn>
                <a:cxn ang="0">
                  <a:pos x="14" y="96"/>
                </a:cxn>
                <a:cxn ang="0">
                  <a:pos x="22" y="93"/>
                </a:cxn>
                <a:cxn ang="0">
                  <a:pos x="30" y="85"/>
                </a:cxn>
                <a:cxn ang="0">
                  <a:pos x="38" y="75"/>
                </a:cxn>
                <a:cxn ang="0">
                  <a:pos x="47" y="59"/>
                </a:cxn>
                <a:cxn ang="0">
                  <a:pos x="49" y="48"/>
                </a:cxn>
                <a:cxn ang="0">
                  <a:pos x="52" y="35"/>
                </a:cxn>
                <a:cxn ang="0">
                  <a:pos x="52" y="19"/>
                </a:cxn>
                <a:cxn ang="0">
                  <a:pos x="49" y="5"/>
                </a:cxn>
                <a:cxn ang="0">
                  <a:pos x="44" y="0"/>
                </a:cxn>
                <a:cxn ang="0">
                  <a:pos x="38" y="0"/>
                </a:cxn>
                <a:cxn ang="0">
                  <a:pos x="30" y="3"/>
                </a:cxn>
                <a:cxn ang="0">
                  <a:pos x="25" y="8"/>
                </a:cxn>
                <a:cxn ang="0">
                  <a:pos x="16" y="19"/>
                </a:cxn>
                <a:cxn ang="0">
                  <a:pos x="11" y="29"/>
                </a:cxn>
                <a:cxn ang="0">
                  <a:pos x="5" y="43"/>
                </a:cxn>
                <a:cxn ang="0">
                  <a:pos x="3" y="53"/>
                </a:cxn>
                <a:cxn ang="0">
                  <a:pos x="0" y="67"/>
                </a:cxn>
                <a:cxn ang="0">
                  <a:pos x="0" y="77"/>
                </a:cxn>
                <a:cxn ang="0">
                  <a:pos x="3" y="91"/>
                </a:cxn>
                <a:cxn ang="0">
                  <a:pos x="5" y="93"/>
                </a:cxn>
                <a:cxn ang="0">
                  <a:pos x="11" y="96"/>
                </a:cxn>
              </a:cxnLst>
              <a:rect l="txL" t="txT" r="txR" b="txB"/>
              <a:pathLst>
                <a:path w="485" h="921">
                  <a:moveTo>
                    <a:pt x="102" y="921"/>
                  </a:moveTo>
                  <a:lnTo>
                    <a:pt x="127" y="921"/>
                  </a:lnTo>
                  <a:lnTo>
                    <a:pt x="205" y="895"/>
                  </a:lnTo>
                  <a:lnTo>
                    <a:pt x="281" y="819"/>
                  </a:lnTo>
                  <a:lnTo>
                    <a:pt x="358" y="716"/>
                  </a:lnTo>
                  <a:lnTo>
                    <a:pt x="434" y="563"/>
                  </a:lnTo>
                  <a:lnTo>
                    <a:pt x="460" y="461"/>
                  </a:lnTo>
                  <a:lnTo>
                    <a:pt x="485" y="333"/>
                  </a:lnTo>
                  <a:lnTo>
                    <a:pt x="485" y="180"/>
                  </a:lnTo>
                  <a:lnTo>
                    <a:pt x="460" y="52"/>
                  </a:lnTo>
                  <a:lnTo>
                    <a:pt x="408" y="0"/>
                  </a:lnTo>
                  <a:lnTo>
                    <a:pt x="358" y="0"/>
                  </a:lnTo>
                  <a:lnTo>
                    <a:pt x="281" y="26"/>
                  </a:lnTo>
                  <a:lnTo>
                    <a:pt x="229" y="77"/>
                  </a:lnTo>
                  <a:lnTo>
                    <a:pt x="153" y="180"/>
                  </a:lnTo>
                  <a:lnTo>
                    <a:pt x="102" y="281"/>
                  </a:lnTo>
                  <a:lnTo>
                    <a:pt x="50" y="409"/>
                  </a:lnTo>
                  <a:lnTo>
                    <a:pt x="26" y="512"/>
                  </a:lnTo>
                  <a:lnTo>
                    <a:pt x="0" y="640"/>
                  </a:lnTo>
                  <a:lnTo>
                    <a:pt x="0" y="742"/>
                  </a:lnTo>
                  <a:lnTo>
                    <a:pt x="26" y="869"/>
                  </a:lnTo>
                  <a:lnTo>
                    <a:pt x="50" y="895"/>
                  </a:lnTo>
                  <a:lnTo>
                    <a:pt x="102" y="92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692" name="Line 79"/>
            <p:cNvSpPr/>
            <p:nvPr/>
          </p:nvSpPr>
          <p:spPr>
            <a:xfrm flipV="1">
              <a:off x="4003" y="2097"/>
              <a:ext cx="2" cy="5"/>
            </a:xfrm>
            <a:prstGeom prst="line">
              <a:avLst/>
            </a:prstGeom>
            <a:ln w="19050" cap="flat" cmpd="sng">
              <a:solidFill>
                <a:srgbClr val="000000"/>
              </a:solidFill>
              <a:prstDash val="solid"/>
              <a:headEnd type="none" w="med" len="med"/>
              <a:tailEnd type="none" w="med" len="med"/>
            </a:ln>
          </p:spPr>
        </p:sp>
        <p:sp>
          <p:nvSpPr>
            <p:cNvPr id="28693" name="Freeform 80"/>
            <p:cNvSpPr/>
            <p:nvPr/>
          </p:nvSpPr>
          <p:spPr>
            <a:xfrm>
              <a:off x="4046" y="2006"/>
              <a:ext cx="52" cy="96"/>
            </a:xfrm>
            <a:custGeom>
              <a:avLst/>
              <a:gdLst>
                <a:gd name="txL" fmla="*/ 0 w 485"/>
                <a:gd name="txT" fmla="*/ 0 h 921"/>
                <a:gd name="txR" fmla="*/ 485 w 485"/>
                <a:gd name="txB" fmla="*/ 921 h 921"/>
              </a:gdLst>
              <a:ahLst/>
              <a:cxnLst>
                <a:cxn ang="0">
                  <a:pos x="11" y="96"/>
                </a:cxn>
                <a:cxn ang="0">
                  <a:pos x="14" y="96"/>
                </a:cxn>
                <a:cxn ang="0">
                  <a:pos x="22" y="93"/>
                </a:cxn>
                <a:cxn ang="0">
                  <a:pos x="30" y="85"/>
                </a:cxn>
                <a:cxn ang="0">
                  <a:pos x="38" y="75"/>
                </a:cxn>
                <a:cxn ang="0">
                  <a:pos x="46" y="59"/>
                </a:cxn>
                <a:cxn ang="0">
                  <a:pos x="49" y="48"/>
                </a:cxn>
                <a:cxn ang="0">
                  <a:pos x="52" y="35"/>
                </a:cxn>
                <a:cxn ang="0">
                  <a:pos x="52" y="19"/>
                </a:cxn>
                <a:cxn ang="0">
                  <a:pos x="49" y="5"/>
                </a:cxn>
                <a:cxn ang="0">
                  <a:pos x="44" y="0"/>
                </a:cxn>
                <a:cxn ang="0">
                  <a:pos x="38" y="0"/>
                </a:cxn>
                <a:cxn ang="0">
                  <a:pos x="30" y="3"/>
                </a:cxn>
                <a:cxn ang="0">
                  <a:pos x="25" y="8"/>
                </a:cxn>
                <a:cxn ang="0">
                  <a:pos x="16" y="19"/>
                </a:cxn>
                <a:cxn ang="0">
                  <a:pos x="11" y="29"/>
                </a:cxn>
                <a:cxn ang="0">
                  <a:pos x="5" y="43"/>
                </a:cxn>
                <a:cxn ang="0">
                  <a:pos x="3" y="53"/>
                </a:cxn>
                <a:cxn ang="0">
                  <a:pos x="0" y="67"/>
                </a:cxn>
                <a:cxn ang="0">
                  <a:pos x="0" y="77"/>
                </a:cxn>
                <a:cxn ang="0">
                  <a:pos x="3" y="91"/>
                </a:cxn>
                <a:cxn ang="0">
                  <a:pos x="5" y="93"/>
                </a:cxn>
                <a:cxn ang="0">
                  <a:pos x="11" y="96"/>
                </a:cxn>
              </a:cxnLst>
              <a:rect l="txL" t="txT" r="txR" b="txB"/>
              <a:pathLst>
                <a:path w="485" h="921">
                  <a:moveTo>
                    <a:pt x="101" y="921"/>
                  </a:moveTo>
                  <a:lnTo>
                    <a:pt x="127" y="921"/>
                  </a:lnTo>
                  <a:lnTo>
                    <a:pt x="204" y="895"/>
                  </a:lnTo>
                  <a:lnTo>
                    <a:pt x="280" y="819"/>
                  </a:lnTo>
                  <a:lnTo>
                    <a:pt x="357" y="716"/>
                  </a:lnTo>
                  <a:lnTo>
                    <a:pt x="433" y="563"/>
                  </a:lnTo>
                  <a:lnTo>
                    <a:pt x="459" y="461"/>
                  </a:lnTo>
                  <a:lnTo>
                    <a:pt x="485" y="333"/>
                  </a:lnTo>
                  <a:lnTo>
                    <a:pt x="485" y="180"/>
                  </a:lnTo>
                  <a:lnTo>
                    <a:pt x="459" y="52"/>
                  </a:lnTo>
                  <a:lnTo>
                    <a:pt x="409" y="0"/>
                  </a:lnTo>
                  <a:lnTo>
                    <a:pt x="357" y="0"/>
                  </a:lnTo>
                  <a:lnTo>
                    <a:pt x="280" y="26"/>
                  </a:lnTo>
                  <a:lnTo>
                    <a:pt x="230" y="77"/>
                  </a:lnTo>
                  <a:lnTo>
                    <a:pt x="153" y="180"/>
                  </a:lnTo>
                  <a:lnTo>
                    <a:pt x="101" y="281"/>
                  </a:lnTo>
                  <a:lnTo>
                    <a:pt x="51" y="409"/>
                  </a:lnTo>
                  <a:lnTo>
                    <a:pt x="25" y="512"/>
                  </a:lnTo>
                  <a:lnTo>
                    <a:pt x="0" y="640"/>
                  </a:lnTo>
                  <a:lnTo>
                    <a:pt x="0" y="742"/>
                  </a:lnTo>
                  <a:lnTo>
                    <a:pt x="25" y="869"/>
                  </a:lnTo>
                  <a:lnTo>
                    <a:pt x="51" y="895"/>
                  </a:lnTo>
                  <a:lnTo>
                    <a:pt x="101" y="92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694" name="Freeform 81"/>
            <p:cNvSpPr/>
            <p:nvPr/>
          </p:nvSpPr>
          <p:spPr>
            <a:xfrm>
              <a:off x="4114" y="2006"/>
              <a:ext cx="66" cy="96"/>
            </a:xfrm>
            <a:custGeom>
              <a:avLst/>
              <a:gdLst>
                <a:gd name="txL" fmla="*/ 0 w 613"/>
                <a:gd name="txT" fmla="*/ 0 h 921"/>
                <a:gd name="txR" fmla="*/ 613 w 613"/>
                <a:gd name="txB" fmla="*/ 921 h 921"/>
              </a:gdLst>
              <a:ahLst/>
              <a:cxnLst>
                <a:cxn ang="0">
                  <a:pos x="44" y="96"/>
                </a:cxn>
                <a:cxn ang="0">
                  <a:pos x="0" y="96"/>
                </a:cxn>
                <a:cxn ang="0">
                  <a:pos x="58" y="32"/>
                </a:cxn>
                <a:cxn ang="0">
                  <a:pos x="63" y="24"/>
                </a:cxn>
                <a:cxn ang="0">
                  <a:pos x="66" y="16"/>
                </a:cxn>
                <a:cxn ang="0">
                  <a:pos x="66" y="11"/>
                </a:cxn>
                <a:cxn ang="0">
                  <a:pos x="63" y="5"/>
                </a:cxn>
                <a:cxn ang="0">
                  <a:pos x="55" y="0"/>
                </a:cxn>
                <a:cxn ang="0">
                  <a:pos x="44" y="0"/>
                </a:cxn>
                <a:cxn ang="0">
                  <a:pos x="33" y="3"/>
                </a:cxn>
                <a:cxn ang="0">
                  <a:pos x="25" y="8"/>
                </a:cxn>
                <a:cxn ang="0">
                  <a:pos x="22" y="13"/>
                </a:cxn>
              </a:cxnLst>
              <a:rect l="txL" t="txT" r="txR" b="txB"/>
              <a:pathLst>
                <a:path w="613" h="921">
                  <a:moveTo>
                    <a:pt x="408" y="921"/>
                  </a:moveTo>
                  <a:lnTo>
                    <a:pt x="0" y="921"/>
                  </a:lnTo>
                  <a:lnTo>
                    <a:pt x="537" y="307"/>
                  </a:lnTo>
                  <a:lnTo>
                    <a:pt x="587" y="230"/>
                  </a:lnTo>
                  <a:lnTo>
                    <a:pt x="613" y="154"/>
                  </a:lnTo>
                  <a:lnTo>
                    <a:pt x="613" y="102"/>
                  </a:lnTo>
                  <a:lnTo>
                    <a:pt x="587" y="52"/>
                  </a:lnTo>
                  <a:lnTo>
                    <a:pt x="511" y="0"/>
                  </a:lnTo>
                  <a:lnTo>
                    <a:pt x="408" y="0"/>
                  </a:lnTo>
                  <a:lnTo>
                    <a:pt x="306" y="26"/>
                  </a:lnTo>
                  <a:lnTo>
                    <a:pt x="230" y="77"/>
                  </a:lnTo>
                  <a:lnTo>
                    <a:pt x="205" y="12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695" name="Freeform 82"/>
            <p:cNvSpPr/>
            <p:nvPr/>
          </p:nvSpPr>
          <p:spPr>
            <a:xfrm>
              <a:off x="4275" y="2013"/>
              <a:ext cx="66" cy="96"/>
            </a:xfrm>
            <a:custGeom>
              <a:avLst/>
              <a:gdLst>
                <a:gd name="txL" fmla="*/ 0 w 613"/>
                <a:gd name="txT" fmla="*/ 0 h 920"/>
                <a:gd name="txR" fmla="*/ 613 w 613"/>
                <a:gd name="txB" fmla="*/ 920 h 920"/>
              </a:gdLst>
              <a:ahLst/>
              <a:cxnLst>
                <a:cxn ang="0">
                  <a:pos x="0" y="96"/>
                </a:cxn>
                <a:cxn ang="0">
                  <a:pos x="60" y="0"/>
                </a:cxn>
                <a:cxn ang="0">
                  <a:pos x="66" y="96"/>
                </a:cxn>
              </a:cxnLst>
              <a:rect l="txL" t="txT" r="txR" b="txB"/>
              <a:pathLst>
                <a:path w="613" h="920">
                  <a:moveTo>
                    <a:pt x="0" y="920"/>
                  </a:moveTo>
                  <a:lnTo>
                    <a:pt x="561" y="0"/>
                  </a:lnTo>
                  <a:lnTo>
                    <a:pt x="613" y="92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696" name="Line 83"/>
            <p:cNvSpPr/>
            <p:nvPr/>
          </p:nvSpPr>
          <p:spPr>
            <a:xfrm flipH="1">
              <a:off x="4292" y="2083"/>
              <a:ext cx="46" cy="1"/>
            </a:xfrm>
            <a:prstGeom prst="line">
              <a:avLst/>
            </a:prstGeom>
            <a:ln w="19050" cap="flat" cmpd="sng">
              <a:solidFill>
                <a:srgbClr val="000000"/>
              </a:solidFill>
              <a:prstDash val="solid"/>
              <a:headEnd type="none" w="med" len="med"/>
              <a:tailEnd type="none" w="med" len="med"/>
            </a:ln>
          </p:spPr>
        </p:sp>
        <p:sp>
          <p:nvSpPr>
            <p:cNvPr id="28697" name="Line 84"/>
            <p:cNvSpPr/>
            <p:nvPr/>
          </p:nvSpPr>
          <p:spPr>
            <a:xfrm flipH="1">
              <a:off x="3698" y="2013"/>
              <a:ext cx="63" cy="117"/>
            </a:xfrm>
            <a:prstGeom prst="line">
              <a:avLst/>
            </a:prstGeom>
            <a:ln w="19050" cap="flat" cmpd="sng">
              <a:solidFill>
                <a:srgbClr val="000000"/>
              </a:solidFill>
              <a:prstDash val="solid"/>
              <a:headEnd type="none" w="med" len="med"/>
              <a:tailEnd type="none" w="med" len="med"/>
            </a:ln>
          </p:spPr>
        </p:sp>
        <p:sp>
          <p:nvSpPr>
            <p:cNvPr id="28698" name="Line 85"/>
            <p:cNvSpPr/>
            <p:nvPr/>
          </p:nvSpPr>
          <p:spPr>
            <a:xfrm flipH="1">
              <a:off x="3761" y="2013"/>
              <a:ext cx="63" cy="117"/>
            </a:xfrm>
            <a:prstGeom prst="line">
              <a:avLst/>
            </a:prstGeom>
            <a:ln w="19050" cap="flat" cmpd="sng">
              <a:solidFill>
                <a:srgbClr val="000000"/>
              </a:solidFill>
              <a:prstDash val="solid"/>
              <a:headEnd type="none" w="med" len="med"/>
              <a:tailEnd type="none" w="med" len="med"/>
            </a:ln>
          </p:spPr>
        </p:sp>
        <p:sp>
          <p:nvSpPr>
            <p:cNvPr id="28699" name="Line 86"/>
            <p:cNvSpPr/>
            <p:nvPr/>
          </p:nvSpPr>
          <p:spPr>
            <a:xfrm flipH="1">
              <a:off x="3200" y="2054"/>
              <a:ext cx="465" cy="1"/>
            </a:xfrm>
            <a:prstGeom prst="line">
              <a:avLst/>
            </a:prstGeom>
            <a:ln w="19050" cap="flat" cmpd="sng">
              <a:solidFill>
                <a:srgbClr val="000000"/>
              </a:solidFill>
              <a:prstDash val="solid"/>
              <a:headEnd type="none" w="med" len="med"/>
              <a:tailEnd type="none" w="med" len="med"/>
            </a:ln>
          </p:spPr>
        </p:sp>
        <p:sp>
          <p:nvSpPr>
            <p:cNvPr id="28700" name="Line 87"/>
            <p:cNvSpPr/>
            <p:nvPr/>
          </p:nvSpPr>
          <p:spPr>
            <a:xfrm>
              <a:off x="3200" y="2054"/>
              <a:ext cx="1" cy="347"/>
            </a:xfrm>
            <a:prstGeom prst="line">
              <a:avLst/>
            </a:prstGeom>
            <a:ln w="19050" cap="flat" cmpd="sng">
              <a:solidFill>
                <a:srgbClr val="000000"/>
              </a:solidFill>
              <a:prstDash val="solid"/>
              <a:headEnd type="none" w="med" len="med"/>
              <a:tailEnd type="none" w="med" len="med"/>
            </a:ln>
          </p:spPr>
        </p:sp>
        <p:sp>
          <p:nvSpPr>
            <p:cNvPr id="28701" name="Freeform 88"/>
            <p:cNvSpPr/>
            <p:nvPr/>
          </p:nvSpPr>
          <p:spPr>
            <a:xfrm>
              <a:off x="3185" y="2260"/>
              <a:ext cx="29" cy="141"/>
            </a:xfrm>
            <a:custGeom>
              <a:avLst/>
              <a:gdLst>
                <a:gd name="txL" fmla="*/ 0 w 272"/>
                <a:gd name="txT" fmla="*/ 0 h 1351"/>
                <a:gd name="txR" fmla="*/ 272 w 272"/>
                <a:gd name="txB" fmla="*/ 1351 h 1351"/>
              </a:gdLst>
              <a:ahLst/>
              <a:cxnLst>
                <a:cxn ang="0">
                  <a:pos x="29" y="0"/>
                </a:cxn>
                <a:cxn ang="0">
                  <a:pos x="15" y="141"/>
                </a:cxn>
                <a:cxn ang="0">
                  <a:pos x="0" y="0"/>
                </a:cxn>
                <a:cxn ang="0">
                  <a:pos x="29" y="0"/>
                </a:cxn>
              </a:cxnLst>
              <a:rect l="txL" t="txT" r="txR" b="txB"/>
              <a:pathLst>
                <a:path w="272" h="1351">
                  <a:moveTo>
                    <a:pt x="272" y="0"/>
                  </a:moveTo>
                  <a:lnTo>
                    <a:pt x="136" y="1351"/>
                  </a:lnTo>
                  <a:lnTo>
                    <a:pt x="0" y="0"/>
                  </a:lnTo>
                  <a:lnTo>
                    <a:pt x="27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02" name="Freeform 89"/>
            <p:cNvSpPr/>
            <p:nvPr/>
          </p:nvSpPr>
          <p:spPr>
            <a:xfrm>
              <a:off x="3185" y="2260"/>
              <a:ext cx="29" cy="141"/>
            </a:xfrm>
            <a:custGeom>
              <a:avLst/>
              <a:gdLst>
                <a:gd name="txL" fmla="*/ 0 w 272"/>
                <a:gd name="txT" fmla="*/ 0 h 1351"/>
                <a:gd name="txR" fmla="*/ 272 w 272"/>
                <a:gd name="txB" fmla="*/ 1351 h 1351"/>
              </a:gdLst>
              <a:ahLst/>
              <a:cxnLst>
                <a:cxn ang="0">
                  <a:pos x="29" y="0"/>
                </a:cxn>
                <a:cxn ang="0">
                  <a:pos x="15" y="141"/>
                </a:cxn>
                <a:cxn ang="0">
                  <a:pos x="0" y="0"/>
                </a:cxn>
                <a:cxn ang="0">
                  <a:pos x="29" y="0"/>
                </a:cxn>
              </a:cxnLst>
              <a:rect l="txL" t="txT" r="txR" b="txB"/>
              <a:pathLst>
                <a:path w="272" h="1351">
                  <a:moveTo>
                    <a:pt x="272" y="0"/>
                  </a:moveTo>
                  <a:lnTo>
                    <a:pt x="136" y="1351"/>
                  </a:lnTo>
                  <a:lnTo>
                    <a:pt x="0" y="0"/>
                  </a:lnTo>
                  <a:lnTo>
                    <a:pt x="272" y="0"/>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03" name="Line 91"/>
            <p:cNvSpPr/>
            <p:nvPr/>
          </p:nvSpPr>
          <p:spPr>
            <a:xfrm flipV="1">
              <a:off x="3992" y="2997"/>
              <a:ext cx="1" cy="117"/>
            </a:xfrm>
            <a:prstGeom prst="line">
              <a:avLst/>
            </a:prstGeom>
            <a:ln w="19050" cap="flat" cmpd="sng">
              <a:solidFill>
                <a:srgbClr val="000000"/>
              </a:solidFill>
              <a:prstDash val="solid"/>
              <a:headEnd type="none" w="med" len="med"/>
              <a:tailEnd type="none" w="med" len="med"/>
            </a:ln>
          </p:spPr>
        </p:sp>
        <p:sp>
          <p:nvSpPr>
            <p:cNvPr id="28707" name="Freeform 97"/>
            <p:cNvSpPr/>
            <p:nvPr/>
          </p:nvSpPr>
          <p:spPr>
            <a:xfrm>
              <a:off x="3489" y="2394"/>
              <a:ext cx="10" cy="225"/>
            </a:xfrm>
            <a:custGeom>
              <a:avLst/>
              <a:gdLst>
                <a:gd name="txL" fmla="*/ 0 w 102"/>
                <a:gd name="txT" fmla="*/ 0 h 2148"/>
                <a:gd name="txR" fmla="*/ 102 w 102"/>
                <a:gd name="txB" fmla="*/ 2148 h 2148"/>
              </a:gdLst>
              <a:ahLst/>
              <a:cxnLst>
                <a:cxn ang="0">
                  <a:pos x="10" y="0"/>
                </a:cxn>
                <a:cxn ang="0">
                  <a:pos x="0" y="11"/>
                </a:cxn>
                <a:cxn ang="0">
                  <a:pos x="0" y="225"/>
                </a:cxn>
                <a:cxn ang="0">
                  <a:pos x="10" y="214"/>
                </a:cxn>
                <a:cxn ang="0">
                  <a:pos x="10" y="0"/>
                </a:cxn>
              </a:cxnLst>
              <a:rect l="txL" t="txT" r="txR" b="txB"/>
              <a:pathLst>
                <a:path w="102" h="2148">
                  <a:moveTo>
                    <a:pt x="102" y="0"/>
                  </a:moveTo>
                  <a:lnTo>
                    <a:pt x="0" y="101"/>
                  </a:lnTo>
                  <a:lnTo>
                    <a:pt x="0" y="2148"/>
                  </a:lnTo>
                  <a:lnTo>
                    <a:pt x="102" y="2045"/>
                  </a:lnTo>
                  <a:lnTo>
                    <a:pt x="102" y="0"/>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08" name="Freeform 98"/>
            <p:cNvSpPr/>
            <p:nvPr/>
          </p:nvSpPr>
          <p:spPr>
            <a:xfrm>
              <a:off x="3489" y="2608"/>
              <a:ext cx="922" cy="11"/>
            </a:xfrm>
            <a:custGeom>
              <a:avLst/>
              <a:gdLst>
                <a:gd name="txL" fmla="*/ 0 w 8614"/>
                <a:gd name="txT" fmla="*/ 0 h 103"/>
                <a:gd name="txR" fmla="*/ 8614 w 8614"/>
                <a:gd name="txB" fmla="*/ 103 h 103"/>
              </a:gdLst>
              <a:ahLst/>
              <a:cxnLst>
                <a:cxn ang="0">
                  <a:pos x="11" y="0"/>
                </a:cxn>
                <a:cxn ang="0">
                  <a:pos x="0" y="11"/>
                </a:cxn>
                <a:cxn ang="0">
                  <a:pos x="922" y="0"/>
                </a:cxn>
                <a:cxn ang="0">
                  <a:pos x="11" y="0"/>
                </a:cxn>
              </a:cxnLst>
              <a:rect l="txL" t="txT" r="txR" b="txB"/>
              <a:pathLst>
                <a:path w="8614" h="103">
                  <a:moveTo>
                    <a:pt x="102" y="0"/>
                  </a:moveTo>
                  <a:lnTo>
                    <a:pt x="0" y="103"/>
                  </a:lnTo>
                  <a:lnTo>
                    <a:pt x="8614" y="0"/>
                  </a:lnTo>
                  <a:lnTo>
                    <a:pt x="10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09" name="Freeform 99"/>
            <p:cNvSpPr/>
            <p:nvPr/>
          </p:nvSpPr>
          <p:spPr>
            <a:xfrm>
              <a:off x="3489" y="2608"/>
              <a:ext cx="922" cy="11"/>
            </a:xfrm>
            <a:custGeom>
              <a:avLst/>
              <a:gdLst>
                <a:gd name="txL" fmla="*/ 0 w 8614"/>
                <a:gd name="txT" fmla="*/ 0 h 103"/>
                <a:gd name="txR" fmla="*/ 8614 w 8614"/>
                <a:gd name="txB" fmla="*/ 103 h 103"/>
              </a:gdLst>
              <a:ahLst/>
              <a:cxnLst>
                <a:cxn ang="0">
                  <a:pos x="0" y="11"/>
                </a:cxn>
                <a:cxn ang="0">
                  <a:pos x="922" y="0"/>
                </a:cxn>
                <a:cxn ang="0">
                  <a:pos x="911" y="11"/>
                </a:cxn>
                <a:cxn ang="0">
                  <a:pos x="0" y="11"/>
                </a:cxn>
              </a:cxnLst>
              <a:rect l="txL" t="txT" r="txR" b="txB"/>
              <a:pathLst>
                <a:path w="8614" h="103">
                  <a:moveTo>
                    <a:pt x="0" y="103"/>
                  </a:moveTo>
                  <a:lnTo>
                    <a:pt x="8614" y="0"/>
                  </a:lnTo>
                  <a:lnTo>
                    <a:pt x="8512" y="103"/>
                  </a:lnTo>
                  <a:lnTo>
                    <a:pt x="0" y="10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0" name="Freeform 100"/>
            <p:cNvSpPr/>
            <p:nvPr/>
          </p:nvSpPr>
          <p:spPr>
            <a:xfrm>
              <a:off x="3487" y="2606"/>
              <a:ext cx="14" cy="15"/>
            </a:xfrm>
            <a:custGeom>
              <a:avLst/>
              <a:gdLst>
                <a:gd name="txL" fmla="*/ 0 w 140"/>
                <a:gd name="txT" fmla="*/ 0 h 141"/>
                <a:gd name="txR" fmla="*/ 140 w 140"/>
                <a:gd name="txB" fmla="*/ 141 h 141"/>
              </a:gdLst>
              <a:ahLst/>
              <a:cxnLst>
                <a:cxn ang="0">
                  <a:pos x="14" y="4"/>
                </a:cxn>
                <a:cxn ang="0">
                  <a:pos x="12" y="2"/>
                </a:cxn>
                <a:cxn ang="0">
                  <a:pos x="10" y="0"/>
                </a:cxn>
                <a:cxn ang="0">
                  <a:pos x="0" y="11"/>
                </a:cxn>
                <a:cxn ang="0">
                  <a:pos x="2" y="13"/>
                </a:cxn>
                <a:cxn ang="0">
                  <a:pos x="4" y="15"/>
                </a:cxn>
                <a:cxn ang="0">
                  <a:pos x="14" y="4"/>
                </a:cxn>
              </a:cxnLst>
              <a:rect l="txL" t="txT" r="txR" b="txB"/>
              <a:pathLst>
                <a:path w="140" h="141">
                  <a:moveTo>
                    <a:pt x="140" y="38"/>
                  </a:moveTo>
                  <a:lnTo>
                    <a:pt x="121" y="19"/>
                  </a:lnTo>
                  <a:lnTo>
                    <a:pt x="102" y="0"/>
                  </a:lnTo>
                  <a:lnTo>
                    <a:pt x="0" y="103"/>
                  </a:lnTo>
                  <a:lnTo>
                    <a:pt x="19" y="122"/>
                  </a:lnTo>
                  <a:lnTo>
                    <a:pt x="38" y="141"/>
                  </a:lnTo>
                  <a:lnTo>
                    <a:pt x="140" y="38"/>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1" name="Freeform 101"/>
            <p:cNvSpPr/>
            <p:nvPr/>
          </p:nvSpPr>
          <p:spPr>
            <a:xfrm>
              <a:off x="3487" y="2606"/>
              <a:ext cx="14" cy="15"/>
            </a:xfrm>
            <a:custGeom>
              <a:avLst/>
              <a:gdLst>
                <a:gd name="txL" fmla="*/ 0 w 140"/>
                <a:gd name="txT" fmla="*/ 0 h 141"/>
                <a:gd name="txR" fmla="*/ 140 w 140"/>
                <a:gd name="txB" fmla="*/ 141 h 141"/>
              </a:gdLst>
              <a:ahLst/>
              <a:cxnLst>
                <a:cxn ang="0">
                  <a:pos x="14" y="4"/>
                </a:cxn>
                <a:cxn ang="0">
                  <a:pos x="12" y="2"/>
                </a:cxn>
                <a:cxn ang="0">
                  <a:pos x="10" y="0"/>
                </a:cxn>
                <a:cxn ang="0">
                  <a:pos x="0" y="11"/>
                </a:cxn>
                <a:cxn ang="0">
                  <a:pos x="2" y="13"/>
                </a:cxn>
                <a:cxn ang="0">
                  <a:pos x="4" y="15"/>
                </a:cxn>
                <a:cxn ang="0">
                  <a:pos x="14" y="4"/>
                </a:cxn>
              </a:cxnLst>
              <a:rect l="txL" t="txT" r="txR" b="txB"/>
              <a:pathLst>
                <a:path w="140" h="141">
                  <a:moveTo>
                    <a:pt x="140" y="38"/>
                  </a:moveTo>
                  <a:lnTo>
                    <a:pt x="121" y="19"/>
                  </a:lnTo>
                  <a:lnTo>
                    <a:pt x="102" y="0"/>
                  </a:lnTo>
                  <a:lnTo>
                    <a:pt x="0" y="103"/>
                  </a:lnTo>
                  <a:lnTo>
                    <a:pt x="19" y="122"/>
                  </a:lnTo>
                  <a:lnTo>
                    <a:pt x="38" y="141"/>
                  </a:lnTo>
                  <a:lnTo>
                    <a:pt x="140" y="3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2" name="Freeform 102"/>
            <p:cNvSpPr/>
            <p:nvPr/>
          </p:nvSpPr>
          <p:spPr>
            <a:xfrm>
              <a:off x="3482" y="2617"/>
              <a:ext cx="7" cy="5"/>
            </a:xfrm>
            <a:custGeom>
              <a:avLst/>
              <a:gdLst>
                <a:gd name="txL" fmla="*/ 0 w 64"/>
                <a:gd name="txT" fmla="*/ 0 h 45"/>
                <a:gd name="txR" fmla="*/ 64 w 64"/>
                <a:gd name="txB" fmla="*/ 45 h 45"/>
              </a:gdLst>
              <a:ahLst/>
              <a:cxnLst>
                <a:cxn ang="0">
                  <a:pos x="5" y="0"/>
                </a:cxn>
                <a:cxn ang="0">
                  <a:pos x="0" y="5"/>
                </a:cxn>
                <a:cxn ang="0">
                  <a:pos x="7" y="5"/>
                </a:cxn>
              </a:cxnLst>
              <a:rect l="txL" t="txT" r="txR" b="txB"/>
              <a:pathLst>
                <a:path w="64" h="45">
                  <a:moveTo>
                    <a:pt x="45" y="0"/>
                  </a:moveTo>
                  <a:lnTo>
                    <a:pt x="0" y="45"/>
                  </a:lnTo>
                  <a:lnTo>
                    <a:pt x="64" y="45"/>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3" name="Freeform 103"/>
            <p:cNvSpPr/>
            <p:nvPr/>
          </p:nvSpPr>
          <p:spPr>
            <a:xfrm>
              <a:off x="3489" y="2617"/>
              <a:ext cx="912" cy="5"/>
            </a:xfrm>
            <a:custGeom>
              <a:avLst/>
              <a:gdLst>
                <a:gd name="txL" fmla="*/ 0 w 8512"/>
                <a:gd name="txT" fmla="*/ 0 h 53"/>
                <a:gd name="txR" fmla="*/ 8512 w 8512"/>
                <a:gd name="txB" fmla="*/ 53 h 53"/>
              </a:gdLst>
              <a:ahLst/>
              <a:cxnLst>
                <a:cxn ang="0">
                  <a:pos x="0" y="0"/>
                </a:cxn>
                <a:cxn ang="0">
                  <a:pos x="0" y="3"/>
                </a:cxn>
                <a:cxn ang="0">
                  <a:pos x="0" y="5"/>
                </a:cxn>
                <a:cxn ang="0">
                  <a:pos x="912" y="5"/>
                </a:cxn>
                <a:cxn ang="0">
                  <a:pos x="912" y="3"/>
                </a:cxn>
                <a:cxn ang="0">
                  <a:pos x="912" y="0"/>
                </a:cxn>
                <a:cxn ang="0">
                  <a:pos x="0" y="0"/>
                </a:cxn>
              </a:cxnLst>
              <a:rect l="txL" t="txT" r="txR" b="txB"/>
              <a:pathLst>
                <a:path w="8512" h="53">
                  <a:moveTo>
                    <a:pt x="0" y="0"/>
                  </a:moveTo>
                  <a:lnTo>
                    <a:pt x="0" y="27"/>
                  </a:lnTo>
                  <a:lnTo>
                    <a:pt x="0" y="53"/>
                  </a:lnTo>
                  <a:lnTo>
                    <a:pt x="8512" y="53"/>
                  </a:lnTo>
                  <a:lnTo>
                    <a:pt x="8512" y="27"/>
                  </a:lnTo>
                  <a:lnTo>
                    <a:pt x="8512"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4" name="Freeform 104"/>
            <p:cNvSpPr/>
            <p:nvPr/>
          </p:nvSpPr>
          <p:spPr>
            <a:xfrm>
              <a:off x="4401" y="2621"/>
              <a:ext cx="2" cy="1"/>
            </a:xfrm>
            <a:custGeom>
              <a:avLst/>
              <a:gdLst>
                <a:gd name="txL" fmla="*/ 0 w 19"/>
                <a:gd name="txT" fmla="*/ 0 h 7"/>
                <a:gd name="txR" fmla="*/ 19 w 19"/>
                <a:gd name="txB" fmla="*/ 7 h 7"/>
              </a:gdLst>
              <a:ahLst/>
              <a:cxnLst>
                <a:cxn ang="0">
                  <a:pos x="0" y="1"/>
                </a:cxn>
                <a:cxn ang="0">
                  <a:pos x="1" y="1"/>
                </a:cxn>
                <a:cxn ang="0">
                  <a:pos x="2" y="0"/>
                </a:cxn>
              </a:cxnLst>
              <a:rect l="txL" t="txT" r="txR" b="txB"/>
              <a:pathLst>
                <a:path w="19" h="7">
                  <a:moveTo>
                    <a:pt x="0" y="7"/>
                  </a:moveTo>
                  <a:lnTo>
                    <a:pt x="11" y="7"/>
                  </a:lnTo>
                  <a:lnTo>
                    <a:pt x="19"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5" name="Freeform 105"/>
            <p:cNvSpPr/>
            <p:nvPr/>
          </p:nvSpPr>
          <p:spPr>
            <a:xfrm>
              <a:off x="4398" y="2606"/>
              <a:ext cx="15" cy="15"/>
            </a:xfrm>
            <a:custGeom>
              <a:avLst/>
              <a:gdLst>
                <a:gd name="txL" fmla="*/ 0 w 141"/>
                <a:gd name="txT" fmla="*/ 0 h 141"/>
                <a:gd name="txR" fmla="*/ 141 w 141"/>
                <a:gd name="txB" fmla="*/ 141 h 141"/>
              </a:gdLst>
              <a:ahLst/>
              <a:cxnLst>
                <a:cxn ang="0">
                  <a:pos x="0" y="11"/>
                </a:cxn>
                <a:cxn ang="0">
                  <a:pos x="2" y="13"/>
                </a:cxn>
                <a:cxn ang="0">
                  <a:pos x="4" y="15"/>
                </a:cxn>
                <a:cxn ang="0">
                  <a:pos x="15" y="4"/>
                </a:cxn>
                <a:cxn ang="0">
                  <a:pos x="13" y="2"/>
                </a:cxn>
                <a:cxn ang="0">
                  <a:pos x="11" y="0"/>
                </a:cxn>
                <a:cxn ang="0">
                  <a:pos x="0" y="11"/>
                </a:cxn>
              </a:cxnLst>
              <a:rect l="txL" t="txT" r="txR" b="txB"/>
              <a:pathLst>
                <a:path w="141" h="141">
                  <a:moveTo>
                    <a:pt x="0" y="103"/>
                  </a:moveTo>
                  <a:lnTo>
                    <a:pt x="20" y="122"/>
                  </a:lnTo>
                  <a:lnTo>
                    <a:pt x="39" y="141"/>
                  </a:lnTo>
                  <a:lnTo>
                    <a:pt x="141" y="38"/>
                  </a:lnTo>
                  <a:lnTo>
                    <a:pt x="122" y="19"/>
                  </a:lnTo>
                  <a:lnTo>
                    <a:pt x="103" y="0"/>
                  </a:lnTo>
                  <a:lnTo>
                    <a:pt x="0" y="10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6" name="Freeform 106"/>
            <p:cNvSpPr/>
            <p:nvPr/>
          </p:nvSpPr>
          <p:spPr>
            <a:xfrm>
              <a:off x="4398" y="2606"/>
              <a:ext cx="15" cy="15"/>
            </a:xfrm>
            <a:custGeom>
              <a:avLst/>
              <a:gdLst>
                <a:gd name="txL" fmla="*/ 0 w 141"/>
                <a:gd name="txT" fmla="*/ 0 h 141"/>
                <a:gd name="txR" fmla="*/ 141 w 141"/>
                <a:gd name="txB" fmla="*/ 141 h 141"/>
              </a:gdLst>
              <a:ahLst/>
              <a:cxnLst>
                <a:cxn ang="0">
                  <a:pos x="0" y="11"/>
                </a:cxn>
                <a:cxn ang="0">
                  <a:pos x="2" y="13"/>
                </a:cxn>
                <a:cxn ang="0">
                  <a:pos x="4" y="15"/>
                </a:cxn>
                <a:cxn ang="0">
                  <a:pos x="15" y="4"/>
                </a:cxn>
                <a:cxn ang="0">
                  <a:pos x="13" y="2"/>
                </a:cxn>
                <a:cxn ang="0">
                  <a:pos x="11" y="0"/>
                </a:cxn>
                <a:cxn ang="0">
                  <a:pos x="0" y="11"/>
                </a:cxn>
              </a:cxnLst>
              <a:rect l="txL" t="txT" r="txR" b="txB"/>
              <a:pathLst>
                <a:path w="141" h="141">
                  <a:moveTo>
                    <a:pt x="0" y="103"/>
                  </a:moveTo>
                  <a:lnTo>
                    <a:pt x="20" y="122"/>
                  </a:lnTo>
                  <a:lnTo>
                    <a:pt x="39" y="141"/>
                  </a:lnTo>
                  <a:lnTo>
                    <a:pt x="141" y="38"/>
                  </a:lnTo>
                  <a:lnTo>
                    <a:pt x="122" y="19"/>
                  </a:lnTo>
                  <a:lnTo>
                    <a:pt x="103" y="0"/>
                  </a:lnTo>
                  <a:lnTo>
                    <a:pt x="0" y="103"/>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7" name="Freeform 107"/>
            <p:cNvSpPr/>
            <p:nvPr/>
          </p:nvSpPr>
          <p:spPr>
            <a:xfrm>
              <a:off x="4411" y="2605"/>
              <a:ext cx="7" cy="5"/>
            </a:xfrm>
            <a:custGeom>
              <a:avLst/>
              <a:gdLst>
                <a:gd name="txL" fmla="*/ 0 w 64"/>
                <a:gd name="txT" fmla="*/ 0 h 46"/>
                <a:gd name="txR" fmla="*/ 64 w 64"/>
                <a:gd name="txB" fmla="*/ 46 h 46"/>
              </a:gdLst>
              <a:ahLst/>
              <a:cxnLst>
                <a:cxn ang="0">
                  <a:pos x="2" y="5"/>
                </a:cxn>
                <a:cxn ang="0">
                  <a:pos x="7" y="0"/>
                </a:cxn>
                <a:cxn ang="0">
                  <a:pos x="0" y="0"/>
                </a:cxn>
              </a:cxnLst>
              <a:rect l="txL" t="txT" r="txR" b="txB"/>
              <a:pathLst>
                <a:path w="64" h="46">
                  <a:moveTo>
                    <a:pt x="19" y="46"/>
                  </a:moveTo>
                  <a:lnTo>
                    <a:pt x="64"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8" name="Freeform 108"/>
            <p:cNvSpPr/>
            <p:nvPr/>
          </p:nvSpPr>
          <p:spPr>
            <a:xfrm>
              <a:off x="3499" y="2605"/>
              <a:ext cx="912" cy="6"/>
            </a:xfrm>
            <a:custGeom>
              <a:avLst/>
              <a:gdLst>
                <a:gd name="txL" fmla="*/ 0 w 8512"/>
                <a:gd name="txT" fmla="*/ 0 h 53"/>
                <a:gd name="txR" fmla="*/ 8512 w 8512"/>
                <a:gd name="txB" fmla="*/ 53 h 53"/>
              </a:gdLst>
              <a:ahLst/>
              <a:cxnLst>
                <a:cxn ang="0">
                  <a:pos x="912" y="6"/>
                </a:cxn>
                <a:cxn ang="0">
                  <a:pos x="912" y="3"/>
                </a:cxn>
                <a:cxn ang="0">
                  <a:pos x="912" y="0"/>
                </a:cxn>
                <a:cxn ang="0">
                  <a:pos x="0" y="0"/>
                </a:cxn>
                <a:cxn ang="0">
                  <a:pos x="0" y="3"/>
                </a:cxn>
                <a:cxn ang="0">
                  <a:pos x="0" y="6"/>
                </a:cxn>
                <a:cxn ang="0">
                  <a:pos x="912" y="6"/>
                </a:cxn>
              </a:cxnLst>
              <a:rect l="txL" t="txT" r="txR" b="txB"/>
              <a:pathLst>
                <a:path w="8512" h="53">
                  <a:moveTo>
                    <a:pt x="8512" y="53"/>
                  </a:moveTo>
                  <a:lnTo>
                    <a:pt x="8512" y="27"/>
                  </a:lnTo>
                  <a:lnTo>
                    <a:pt x="8512" y="0"/>
                  </a:lnTo>
                  <a:lnTo>
                    <a:pt x="0" y="0"/>
                  </a:lnTo>
                  <a:lnTo>
                    <a:pt x="0" y="27"/>
                  </a:lnTo>
                  <a:lnTo>
                    <a:pt x="0" y="53"/>
                  </a:lnTo>
                  <a:lnTo>
                    <a:pt x="8512" y="53"/>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19" name="Freeform 109"/>
            <p:cNvSpPr/>
            <p:nvPr/>
          </p:nvSpPr>
          <p:spPr>
            <a:xfrm>
              <a:off x="3498" y="2605"/>
              <a:ext cx="1" cy="1"/>
            </a:xfrm>
            <a:custGeom>
              <a:avLst/>
              <a:gdLst>
                <a:gd name="txL" fmla="*/ 0 w 19"/>
                <a:gd name="txT" fmla="*/ 0 h 8"/>
                <a:gd name="txR" fmla="*/ 19 w 19"/>
                <a:gd name="txB" fmla="*/ 8 h 8"/>
              </a:gdLst>
              <a:ahLst/>
              <a:cxnLst>
                <a:cxn ang="0">
                  <a:pos x="1" y="0"/>
                </a:cxn>
                <a:cxn ang="0">
                  <a:pos x="0" y="0"/>
                </a:cxn>
                <a:cxn ang="0">
                  <a:pos x="0" y="1"/>
                </a:cxn>
              </a:cxnLst>
              <a:rect l="txL" t="txT" r="txR" b="txB"/>
              <a:pathLst>
                <a:path w="19" h="8">
                  <a:moveTo>
                    <a:pt x="19" y="0"/>
                  </a:moveTo>
                  <a:lnTo>
                    <a:pt x="8" y="0"/>
                  </a:lnTo>
                  <a:lnTo>
                    <a:pt x="0" y="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0" name="Freeform 110"/>
            <p:cNvSpPr/>
            <p:nvPr/>
          </p:nvSpPr>
          <p:spPr>
            <a:xfrm>
              <a:off x="4398" y="2606"/>
              <a:ext cx="15" cy="15"/>
            </a:xfrm>
            <a:custGeom>
              <a:avLst/>
              <a:gdLst>
                <a:gd name="txL" fmla="*/ 0 w 141"/>
                <a:gd name="txT" fmla="*/ 0 h 141"/>
                <a:gd name="txR" fmla="*/ 141 w 141"/>
                <a:gd name="txB" fmla="*/ 141 h 141"/>
              </a:gdLst>
              <a:ahLst/>
              <a:cxnLst>
                <a:cxn ang="0">
                  <a:pos x="15" y="4"/>
                </a:cxn>
                <a:cxn ang="0">
                  <a:pos x="13" y="2"/>
                </a:cxn>
                <a:cxn ang="0">
                  <a:pos x="11" y="0"/>
                </a:cxn>
                <a:cxn ang="0">
                  <a:pos x="0" y="11"/>
                </a:cxn>
                <a:cxn ang="0">
                  <a:pos x="2" y="13"/>
                </a:cxn>
                <a:cxn ang="0">
                  <a:pos x="4" y="15"/>
                </a:cxn>
                <a:cxn ang="0">
                  <a:pos x="15" y="4"/>
                </a:cxn>
              </a:cxnLst>
              <a:rect l="txL" t="txT" r="txR" b="txB"/>
              <a:pathLst>
                <a:path w="141" h="141">
                  <a:moveTo>
                    <a:pt x="141" y="38"/>
                  </a:moveTo>
                  <a:lnTo>
                    <a:pt x="122" y="19"/>
                  </a:lnTo>
                  <a:lnTo>
                    <a:pt x="103" y="0"/>
                  </a:lnTo>
                  <a:lnTo>
                    <a:pt x="0" y="103"/>
                  </a:lnTo>
                  <a:lnTo>
                    <a:pt x="20" y="122"/>
                  </a:lnTo>
                  <a:lnTo>
                    <a:pt x="39" y="141"/>
                  </a:lnTo>
                  <a:lnTo>
                    <a:pt x="141" y="38"/>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1" name="Freeform 111"/>
            <p:cNvSpPr/>
            <p:nvPr/>
          </p:nvSpPr>
          <p:spPr>
            <a:xfrm>
              <a:off x="4398" y="2606"/>
              <a:ext cx="15" cy="15"/>
            </a:xfrm>
            <a:custGeom>
              <a:avLst/>
              <a:gdLst>
                <a:gd name="txL" fmla="*/ 0 w 141"/>
                <a:gd name="txT" fmla="*/ 0 h 141"/>
                <a:gd name="txR" fmla="*/ 141 w 141"/>
                <a:gd name="txB" fmla="*/ 141 h 141"/>
              </a:gdLst>
              <a:ahLst/>
              <a:cxnLst>
                <a:cxn ang="0">
                  <a:pos x="15" y="4"/>
                </a:cxn>
                <a:cxn ang="0">
                  <a:pos x="13" y="2"/>
                </a:cxn>
                <a:cxn ang="0">
                  <a:pos x="11" y="0"/>
                </a:cxn>
                <a:cxn ang="0">
                  <a:pos x="0" y="11"/>
                </a:cxn>
                <a:cxn ang="0">
                  <a:pos x="2" y="13"/>
                </a:cxn>
                <a:cxn ang="0">
                  <a:pos x="4" y="15"/>
                </a:cxn>
                <a:cxn ang="0">
                  <a:pos x="15" y="4"/>
                </a:cxn>
              </a:cxnLst>
              <a:rect l="txL" t="txT" r="txR" b="txB"/>
              <a:pathLst>
                <a:path w="141" h="141">
                  <a:moveTo>
                    <a:pt x="141" y="38"/>
                  </a:moveTo>
                  <a:lnTo>
                    <a:pt x="122" y="19"/>
                  </a:lnTo>
                  <a:lnTo>
                    <a:pt x="103" y="0"/>
                  </a:lnTo>
                  <a:lnTo>
                    <a:pt x="0" y="103"/>
                  </a:lnTo>
                  <a:lnTo>
                    <a:pt x="20" y="122"/>
                  </a:lnTo>
                  <a:lnTo>
                    <a:pt x="39" y="141"/>
                  </a:lnTo>
                  <a:lnTo>
                    <a:pt x="141" y="3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2" name="Freeform 112"/>
            <p:cNvSpPr/>
            <p:nvPr/>
          </p:nvSpPr>
          <p:spPr>
            <a:xfrm>
              <a:off x="4398" y="2617"/>
              <a:ext cx="1" cy="2"/>
            </a:xfrm>
            <a:custGeom>
              <a:avLst/>
              <a:gdLst>
                <a:gd name="txL" fmla="*/ 0 w 6"/>
                <a:gd name="txT" fmla="*/ 0 h 19"/>
                <a:gd name="txR" fmla="*/ 6 w 6"/>
                <a:gd name="txB" fmla="*/ 19 h 19"/>
              </a:gdLst>
              <a:ahLst/>
              <a:cxnLst>
                <a:cxn ang="0">
                  <a:pos x="1" y="0"/>
                </a:cxn>
                <a:cxn ang="0">
                  <a:pos x="0" y="1"/>
                </a:cxn>
                <a:cxn ang="0">
                  <a:pos x="0" y="2"/>
                </a:cxn>
              </a:cxnLst>
              <a:rect l="txL" t="txT" r="txR" b="txB"/>
              <a:pathLst>
                <a:path w="6" h="19">
                  <a:moveTo>
                    <a:pt x="6" y="0"/>
                  </a:moveTo>
                  <a:lnTo>
                    <a:pt x="0" y="7"/>
                  </a:lnTo>
                  <a:lnTo>
                    <a:pt x="0" y="19"/>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3" name="Freeform 113"/>
            <p:cNvSpPr/>
            <p:nvPr/>
          </p:nvSpPr>
          <p:spPr>
            <a:xfrm>
              <a:off x="4398" y="2619"/>
              <a:ext cx="6" cy="310"/>
            </a:xfrm>
            <a:custGeom>
              <a:avLst/>
              <a:gdLst>
                <a:gd name="txL" fmla="*/ 0 w 53"/>
                <a:gd name="txT" fmla="*/ 0 h 2965"/>
                <a:gd name="txR" fmla="*/ 53 w 53"/>
                <a:gd name="txB" fmla="*/ 2965 h 2965"/>
              </a:gdLst>
              <a:ahLst/>
              <a:cxnLst>
                <a:cxn ang="0">
                  <a:pos x="6" y="0"/>
                </a:cxn>
                <a:cxn ang="0">
                  <a:pos x="3" y="0"/>
                </a:cxn>
                <a:cxn ang="0">
                  <a:pos x="0" y="0"/>
                </a:cxn>
                <a:cxn ang="0">
                  <a:pos x="0" y="310"/>
                </a:cxn>
                <a:cxn ang="0">
                  <a:pos x="3" y="310"/>
                </a:cxn>
                <a:cxn ang="0">
                  <a:pos x="6" y="310"/>
                </a:cxn>
                <a:cxn ang="0">
                  <a:pos x="6" y="0"/>
                </a:cxn>
              </a:cxnLst>
              <a:rect l="txL" t="txT" r="txR" b="txB"/>
              <a:pathLst>
                <a:path w="53" h="2965">
                  <a:moveTo>
                    <a:pt x="53" y="0"/>
                  </a:moveTo>
                  <a:lnTo>
                    <a:pt x="26" y="0"/>
                  </a:lnTo>
                  <a:lnTo>
                    <a:pt x="0" y="0"/>
                  </a:lnTo>
                  <a:lnTo>
                    <a:pt x="0" y="2965"/>
                  </a:lnTo>
                  <a:lnTo>
                    <a:pt x="26" y="2965"/>
                  </a:lnTo>
                  <a:lnTo>
                    <a:pt x="53" y="2965"/>
                  </a:lnTo>
                  <a:lnTo>
                    <a:pt x="53"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4" name="Freeform 114"/>
            <p:cNvSpPr/>
            <p:nvPr/>
          </p:nvSpPr>
          <p:spPr>
            <a:xfrm>
              <a:off x="4398" y="2619"/>
              <a:ext cx="6" cy="310"/>
            </a:xfrm>
            <a:custGeom>
              <a:avLst/>
              <a:gdLst>
                <a:gd name="txL" fmla="*/ 0 w 53"/>
                <a:gd name="txT" fmla="*/ 0 h 2965"/>
                <a:gd name="txR" fmla="*/ 53 w 53"/>
                <a:gd name="txB" fmla="*/ 2965 h 2965"/>
              </a:gdLst>
              <a:ahLst/>
              <a:cxnLst>
                <a:cxn ang="0">
                  <a:pos x="6" y="0"/>
                </a:cxn>
                <a:cxn ang="0">
                  <a:pos x="3" y="0"/>
                </a:cxn>
                <a:cxn ang="0">
                  <a:pos x="0" y="0"/>
                </a:cxn>
                <a:cxn ang="0">
                  <a:pos x="0" y="310"/>
                </a:cxn>
                <a:cxn ang="0">
                  <a:pos x="3" y="310"/>
                </a:cxn>
                <a:cxn ang="0">
                  <a:pos x="6" y="310"/>
                </a:cxn>
                <a:cxn ang="0">
                  <a:pos x="6" y="0"/>
                </a:cxn>
              </a:cxnLst>
              <a:rect l="txL" t="txT" r="txR" b="txB"/>
              <a:pathLst>
                <a:path w="53" h="2965">
                  <a:moveTo>
                    <a:pt x="53" y="0"/>
                  </a:moveTo>
                  <a:lnTo>
                    <a:pt x="26" y="0"/>
                  </a:lnTo>
                  <a:lnTo>
                    <a:pt x="0" y="0"/>
                  </a:lnTo>
                  <a:lnTo>
                    <a:pt x="0" y="2965"/>
                  </a:lnTo>
                  <a:lnTo>
                    <a:pt x="26" y="2965"/>
                  </a:lnTo>
                  <a:lnTo>
                    <a:pt x="53" y="2965"/>
                  </a:lnTo>
                  <a:lnTo>
                    <a:pt x="53"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5" name="Freeform 115"/>
            <p:cNvSpPr/>
            <p:nvPr/>
          </p:nvSpPr>
          <p:spPr>
            <a:xfrm>
              <a:off x="4398" y="2929"/>
              <a:ext cx="1" cy="2"/>
            </a:xfrm>
            <a:custGeom>
              <a:avLst/>
              <a:gdLst>
                <a:gd name="txL" fmla="*/ 0 w 6"/>
                <a:gd name="txT" fmla="*/ 0 h 19"/>
                <a:gd name="txR" fmla="*/ 6 w 6"/>
                <a:gd name="txB" fmla="*/ 19 h 19"/>
              </a:gdLst>
              <a:ahLst/>
              <a:cxnLst>
                <a:cxn ang="0">
                  <a:pos x="0" y="0"/>
                </a:cxn>
                <a:cxn ang="0">
                  <a:pos x="0" y="1"/>
                </a:cxn>
                <a:cxn ang="0">
                  <a:pos x="1" y="2"/>
                </a:cxn>
              </a:cxnLst>
              <a:rect l="txL" t="txT" r="txR" b="txB"/>
              <a:pathLst>
                <a:path w="6" h="19">
                  <a:moveTo>
                    <a:pt x="0" y="0"/>
                  </a:moveTo>
                  <a:lnTo>
                    <a:pt x="0" y="11"/>
                  </a:lnTo>
                  <a:lnTo>
                    <a:pt x="6" y="19"/>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6" name="Freeform 116"/>
            <p:cNvSpPr/>
            <p:nvPr/>
          </p:nvSpPr>
          <p:spPr>
            <a:xfrm>
              <a:off x="4398" y="2927"/>
              <a:ext cx="15" cy="15"/>
            </a:xfrm>
            <a:custGeom>
              <a:avLst/>
              <a:gdLst>
                <a:gd name="txL" fmla="*/ 0 w 141"/>
                <a:gd name="txT" fmla="*/ 0 h 141"/>
                <a:gd name="txR" fmla="*/ 141 w 141"/>
                <a:gd name="txB" fmla="*/ 141 h 141"/>
              </a:gdLst>
              <a:ahLst/>
              <a:cxnLst>
                <a:cxn ang="0">
                  <a:pos x="4" y="0"/>
                </a:cxn>
                <a:cxn ang="0">
                  <a:pos x="2" y="2"/>
                </a:cxn>
                <a:cxn ang="0">
                  <a:pos x="0" y="4"/>
                </a:cxn>
                <a:cxn ang="0">
                  <a:pos x="11" y="15"/>
                </a:cxn>
                <a:cxn ang="0">
                  <a:pos x="13" y="13"/>
                </a:cxn>
                <a:cxn ang="0">
                  <a:pos x="15" y="11"/>
                </a:cxn>
                <a:cxn ang="0">
                  <a:pos x="4" y="0"/>
                </a:cxn>
              </a:cxnLst>
              <a:rect l="txL" t="txT" r="txR" b="txB"/>
              <a:pathLst>
                <a:path w="141" h="141">
                  <a:moveTo>
                    <a:pt x="39" y="0"/>
                  </a:moveTo>
                  <a:lnTo>
                    <a:pt x="20" y="19"/>
                  </a:lnTo>
                  <a:lnTo>
                    <a:pt x="0" y="38"/>
                  </a:lnTo>
                  <a:lnTo>
                    <a:pt x="103" y="141"/>
                  </a:lnTo>
                  <a:lnTo>
                    <a:pt x="122" y="122"/>
                  </a:lnTo>
                  <a:lnTo>
                    <a:pt x="141" y="102"/>
                  </a:lnTo>
                  <a:lnTo>
                    <a:pt x="39"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7" name="Freeform 117"/>
            <p:cNvSpPr/>
            <p:nvPr/>
          </p:nvSpPr>
          <p:spPr>
            <a:xfrm>
              <a:off x="4398" y="2927"/>
              <a:ext cx="15" cy="15"/>
            </a:xfrm>
            <a:custGeom>
              <a:avLst/>
              <a:gdLst>
                <a:gd name="txL" fmla="*/ 0 w 141"/>
                <a:gd name="txT" fmla="*/ 0 h 141"/>
                <a:gd name="txR" fmla="*/ 141 w 141"/>
                <a:gd name="txB" fmla="*/ 141 h 141"/>
              </a:gdLst>
              <a:ahLst/>
              <a:cxnLst>
                <a:cxn ang="0">
                  <a:pos x="4" y="0"/>
                </a:cxn>
                <a:cxn ang="0">
                  <a:pos x="2" y="2"/>
                </a:cxn>
                <a:cxn ang="0">
                  <a:pos x="0" y="4"/>
                </a:cxn>
                <a:cxn ang="0">
                  <a:pos x="11" y="15"/>
                </a:cxn>
                <a:cxn ang="0">
                  <a:pos x="13" y="13"/>
                </a:cxn>
                <a:cxn ang="0">
                  <a:pos x="15" y="11"/>
                </a:cxn>
                <a:cxn ang="0">
                  <a:pos x="4" y="0"/>
                </a:cxn>
              </a:cxnLst>
              <a:rect l="txL" t="txT" r="txR" b="txB"/>
              <a:pathLst>
                <a:path w="141" h="141">
                  <a:moveTo>
                    <a:pt x="39" y="0"/>
                  </a:moveTo>
                  <a:lnTo>
                    <a:pt x="20" y="19"/>
                  </a:lnTo>
                  <a:lnTo>
                    <a:pt x="0" y="38"/>
                  </a:lnTo>
                  <a:lnTo>
                    <a:pt x="103" y="141"/>
                  </a:lnTo>
                  <a:lnTo>
                    <a:pt x="122" y="122"/>
                  </a:lnTo>
                  <a:lnTo>
                    <a:pt x="141" y="102"/>
                  </a:lnTo>
                  <a:lnTo>
                    <a:pt x="39"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8" name="Freeform 118"/>
            <p:cNvSpPr/>
            <p:nvPr/>
          </p:nvSpPr>
          <p:spPr>
            <a:xfrm>
              <a:off x="4409" y="2940"/>
              <a:ext cx="5" cy="7"/>
            </a:xfrm>
            <a:custGeom>
              <a:avLst/>
              <a:gdLst>
                <a:gd name="txL" fmla="*/ 0 w 46"/>
                <a:gd name="txT" fmla="*/ 0 h 64"/>
                <a:gd name="txR" fmla="*/ 46 w 46"/>
                <a:gd name="txB" fmla="*/ 64 h 64"/>
              </a:gdLst>
              <a:ahLst/>
              <a:cxnLst>
                <a:cxn ang="0">
                  <a:pos x="0" y="2"/>
                </a:cxn>
                <a:cxn ang="0">
                  <a:pos x="5" y="7"/>
                </a:cxn>
                <a:cxn ang="0">
                  <a:pos x="5" y="0"/>
                </a:cxn>
              </a:cxnLst>
              <a:rect l="txL" t="txT" r="txR" b="txB"/>
              <a:pathLst>
                <a:path w="46" h="64">
                  <a:moveTo>
                    <a:pt x="0" y="19"/>
                  </a:moveTo>
                  <a:lnTo>
                    <a:pt x="46" y="64"/>
                  </a:lnTo>
                  <a:lnTo>
                    <a:pt x="46"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29" name="Freeform 119"/>
            <p:cNvSpPr/>
            <p:nvPr/>
          </p:nvSpPr>
          <p:spPr>
            <a:xfrm>
              <a:off x="4408" y="2608"/>
              <a:ext cx="6" cy="332"/>
            </a:xfrm>
            <a:custGeom>
              <a:avLst/>
              <a:gdLst>
                <a:gd name="txL" fmla="*/ 0 w 53"/>
                <a:gd name="txT" fmla="*/ 0 h 3171"/>
                <a:gd name="txR" fmla="*/ 53 w 53"/>
                <a:gd name="txB" fmla="*/ 3171 h 3171"/>
              </a:gdLst>
              <a:ahLst/>
              <a:cxnLst>
                <a:cxn ang="0">
                  <a:pos x="0" y="332"/>
                </a:cxn>
                <a:cxn ang="0">
                  <a:pos x="3" y="332"/>
                </a:cxn>
                <a:cxn ang="0">
                  <a:pos x="6" y="332"/>
                </a:cxn>
                <a:cxn ang="0">
                  <a:pos x="6" y="0"/>
                </a:cxn>
                <a:cxn ang="0">
                  <a:pos x="3" y="0"/>
                </a:cxn>
                <a:cxn ang="0">
                  <a:pos x="0" y="0"/>
                </a:cxn>
                <a:cxn ang="0">
                  <a:pos x="0" y="332"/>
                </a:cxn>
              </a:cxnLst>
              <a:rect l="txL" t="txT" r="txR" b="txB"/>
              <a:pathLst>
                <a:path w="53" h="3171">
                  <a:moveTo>
                    <a:pt x="0" y="3171"/>
                  </a:moveTo>
                  <a:lnTo>
                    <a:pt x="26" y="3171"/>
                  </a:lnTo>
                  <a:lnTo>
                    <a:pt x="53" y="3171"/>
                  </a:lnTo>
                  <a:lnTo>
                    <a:pt x="53" y="0"/>
                  </a:lnTo>
                  <a:lnTo>
                    <a:pt x="26" y="0"/>
                  </a:lnTo>
                  <a:lnTo>
                    <a:pt x="0" y="0"/>
                  </a:lnTo>
                  <a:lnTo>
                    <a:pt x="0" y="3171"/>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0" name="Freeform 120"/>
            <p:cNvSpPr/>
            <p:nvPr/>
          </p:nvSpPr>
          <p:spPr>
            <a:xfrm>
              <a:off x="4408" y="2608"/>
              <a:ext cx="6" cy="332"/>
            </a:xfrm>
            <a:custGeom>
              <a:avLst/>
              <a:gdLst>
                <a:gd name="txL" fmla="*/ 0 w 53"/>
                <a:gd name="txT" fmla="*/ 0 h 3171"/>
                <a:gd name="txR" fmla="*/ 53 w 53"/>
                <a:gd name="txB" fmla="*/ 3171 h 3171"/>
              </a:gdLst>
              <a:ahLst/>
              <a:cxnLst>
                <a:cxn ang="0">
                  <a:pos x="0" y="332"/>
                </a:cxn>
                <a:cxn ang="0">
                  <a:pos x="3" y="332"/>
                </a:cxn>
                <a:cxn ang="0">
                  <a:pos x="6" y="332"/>
                </a:cxn>
                <a:cxn ang="0">
                  <a:pos x="6" y="0"/>
                </a:cxn>
                <a:cxn ang="0">
                  <a:pos x="3" y="0"/>
                </a:cxn>
                <a:cxn ang="0">
                  <a:pos x="0" y="0"/>
                </a:cxn>
                <a:cxn ang="0">
                  <a:pos x="0" y="332"/>
                </a:cxn>
              </a:cxnLst>
              <a:rect l="txL" t="txT" r="txR" b="txB"/>
              <a:pathLst>
                <a:path w="53" h="3171">
                  <a:moveTo>
                    <a:pt x="0" y="3171"/>
                  </a:moveTo>
                  <a:lnTo>
                    <a:pt x="26" y="3171"/>
                  </a:lnTo>
                  <a:lnTo>
                    <a:pt x="53" y="3171"/>
                  </a:lnTo>
                  <a:lnTo>
                    <a:pt x="53" y="0"/>
                  </a:lnTo>
                  <a:lnTo>
                    <a:pt x="26" y="0"/>
                  </a:lnTo>
                  <a:lnTo>
                    <a:pt x="0" y="0"/>
                  </a:lnTo>
                  <a:lnTo>
                    <a:pt x="0" y="317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1" name="Freeform 121"/>
            <p:cNvSpPr/>
            <p:nvPr/>
          </p:nvSpPr>
          <p:spPr>
            <a:xfrm>
              <a:off x="4409" y="2601"/>
              <a:ext cx="5" cy="7"/>
            </a:xfrm>
            <a:custGeom>
              <a:avLst/>
              <a:gdLst>
                <a:gd name="txL" fmla="*/ 0 w 46"/>
                <a:gd name="txT" fmla="*/ 0 h 64"/>
                <a:gd name="txR" fmla="*/ 46 w 46"/>
                <a:gd name="txB" fmla="*/ 64 h 64"/>
              </a:gdLst>
              <a:ahLst/>
              <a:cxnLst>
                <a:cxn ang="0">
                  <a:pos x="5" y="7"/>
                </a:cxn>
                <a:cxn ang="0">
                  <a:pos x="5" y="0"/>
                </a:cxn>
                <a:cxn ang="0">
                  <a:pos x="0" y="5"/>
                </a:cxn>
              </a:cxnLst>
              <a:rect l="txL" t="txT" r="txR" b="txB"/>
              <a:pathLst>
                <a:path w="46" h="64">
                  <a:moveTo>
                    <a:pt x="46" y="64"/>
                  </a:moveTo>
                  <a:lnTo>
                    <a:pt x="46" y="0"/>
                  </a:lnTo>
                  <a:lnTo>
                    <a:pt x="0" y="45"/>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2" name="Freeform 122"/>
            <p:cNvSpPr/>
            <p:nvPr/>
          </p:nvSpPr>
          <p:spPr>
            <a:xfrm>
              <a:off x="2759" y="2929"/>
              <a:ext cx="1652" cy="11"/>
            </a:xfrm>
            <a:custGeom>
              <a:avLst/>
              <a:gdLst>
                <a:gd name="txL" fmla="*/ 0 w 15424"/>
                <a:gd name="txT" fmla="*/ 0 h 103"/>
                <a:gd name="txR" fmla="*/ 15424 w 15424"/>
                <a:gd name="txB" fmla="*/ 103 h 103"/>
              </a:gdLst>
              <a:ahLst/>
              <a:cxnLst>
                <a:cxn ang="0">
                  <a:pos x="1652" y="11"/>
                </a:cxn>
                <a:cxn ang="0">
                  <a:pos x="1641" y="0"/>
                </a:cxn>
                <a:cxn ang="0">
                  <a:pos x="0" y="11"/>
                </a:cxn>
                <a:cxn ang="0">
                  <a:pos x="1652" y="11"/>
                </a:cxn>
              </a:cxnLst>
              <a:rect l="txL" t="txT" r="txR" b="txB"/>
              <a:pathLst>
                <a:path w="15424" h="103">
                  <a:moveTo>
                    <a:pt x="15424" y="103"/>
                  </a:moveTo>
                  <a:lnTo>
                    <a:pt x="15322" y="0"/>
                  </a:lnTo>
                  <a:lnTo>
                    <a:pt x="0" y="103"/>
                  </a:lnTo>
                  <a:lnTo>
                    <a:pt x="15424" y="10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3" name="Freeform 123"/>
            <p:cNvSpPr/>
            <p:nvPr/>
          </p:nvSpPr>
          <p:spPr>
            <a:xfrm>
              <a:off x="2759" y="2929"/>
              <a:ext cx="1642" cy="11"/>
            </a:xfrm>
            <a:custGeom>
              <a:avLst/>
              <a:gdLst>
                <a:gd name="txL" fmla="*/ 0 w 15322"/>
                <a:gd name="txT" fmla="*/ 0 h 103"/>
                <a:gd name="txR" fmla="*/ 15322 w 15322"/>
                <a:gd name="txB" fmla="*/ 103 h 103"/>
              </a:gdLst>
              <a:ahLst/>
              <a:cxnLst>
                <a:cxn ang="0">
                  <a:pos x="1642" y="0"/>
                </a:cxn>
                <a:cxn ang="0">
                  <a:pos x="0" y="11"/>
                </a:cxn>
                <a:cxn ang="0">
                  <a:pos x="11" y="0"/>
                </a:cxn>
                <a:cxn ang="0">
                  <a:pos x="1642" y="0"/>
                </a:cxn>
              </a:cxnLst>
              <a:rect l="txL" t="txT" r="txR" b="txB"/>
              <a:pathLst>
                <a:path w="15322" h="103">
                  <a:moveTo>
                    <a:pt x="15322" y="0"/>
                  </a:moveTo>
                  <a:lnTo>
                    <a:pt x="0" y="103"/>
                  </a:lnTo>
                  <a:lnTo>
                    <a:pt x="103" y="0"/>
                  </a:lnTo>
                  <a:lnTo>
                    <a:pt x="15322"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4" name="Freeform 124"/>
            <p:cNvSpPr/>
            <p:nvPr/>
          </p:nvSpPr>
          <p:spPr>
            <a:xfrm>
              <a:off x="4398" y="2927"/>
              <a:ext cx="15" cy="15"/>
            </a:xfrm>
            <a:custGeom>
              <a:avLst/>
              <a:gdLst>
                <a:gd name="txL" fmla="*/ 0 w 141"/>
                <a:gd name="txT" fmla="*/ 0 h 141"/>
                <a:gd name="txR" fmla="*/ 141 w 141"/>
                <a:gd name="txB" fmla="*/ 141 h 141"/>
              </a:gdLst>
              <a:ahLst/>
              <a:cxnLst>
                <a:cxn ang="0">
                  <a:pos x="11" y="15"/>
                </a:cxn>
                <a:cxn ang="0">
                  <a:pos x="13" y="13"/>
                </a:cxn>
                <a:cxn ang="0">
                  <a:pos x="15" y="11"/>
                </a:cxn>
                <a:cxn ang="0">
                  <a:pos x="4" y="0"/>
                </a:cxn>
                <a:cxn ang="0">
                  <a:pos x="2" y="2"/>
                </a:cxn>
                <a:cxn ang="0">
                  <a:pos x="0" y="4"/>
                </a:cxn>
                <a:cxn ang="0">
                  <a:pos x="11" y="15"/>
                </a:cxn>
              </a:cxnLst>
              <a:rect l="txL" t="txT" r="txR" b="txB"/>
              <a:pathLst>
                <a:path w="141" h="141">
                  <a:moveTo>
                    <a:pt x="103" y="141"/>
                  </a:moveTo>
                  <a:lnTo>
                    <a:pt x="122" y="122"/>
                  </a:lnTo>
                  <a:lnTo>
                    <a:pt x="141" y="102"/>
                  </a:lnTo>
                  <a:lnTo>
                    <a:pt x="39" y="0"/>
                  </a:lnTo>
                  <a:lnTo>
                    <a:pt x="20" y="19"/>
                  </a:lnTo>
                  <a:lnTo>
                    <a:pt x="0" y="38"/>
                  </a:lnTo>
                  <a:lnTo>
                    <a:pt x="103" y="141"/>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5" name="Freeform 125"/>
            <p:cNvSpPr/>
            <p:nvPr/>
          </p:nvSpPr>
          <p:spPr>
            <a:xfrm>
              <a:off x="4398" y="2927"/>
              <a:ext cx="15" cy="15"/>
            </a:xfrm>
            <a:custGeom>
              <a:avLst/>
              <a:gdLst>
                <a:gd name="txL" fmla="*/ 0 w 141"/>
                <a:gd name="txT" fmla="*/ 0 h 141"/>
                <a:gd name="txR" fmla="*/ 141 w 141"/>
                <a:gd name="txB" fmla="*/ 141 h 141"/>
              </a:gdLst>
              <a:ahLst/>
              <a:cxnLst>
                <a:cxn ang="0">
                  <a:pos x="11" y="15"/>
                </a:cxn>
                <a:cxn ang="0">
                  <a:pos x="13" y="13"/>
                </a:cxn>
                <a:cxn ang="0">
                  <a:pos x="15" y="11"/>
                </a:cxn>
                <a:cxn ang="0">
                  <a:pos x="4" y="0"/>
                </a:cxn>
                <a:cxn ang="0">
                  <a:pos x="2" y="2"/>
                </a:cxn>
                <a:cxn ang="0">
                  <a:pos x="0" y="4"/>
                </a:cxn>
                <a:cxn ang="0">
                  <a:pos x="11" y="15"/>
                </a:cxn>
              </a:cxnLst>
              <a:rect l="txL" t="txT" r="txR" b="txB"/>
              <a:pathLst>
                <a:path w="141" h="141">
                  <a:moveTo>
                    <a:pt x="103" y="141"/>
                  </a:moveTo>
                  <a:lnTo>
                    <a:pt x="122" y="122"/>
                  </a:lnTo>
                  <a:lnTo>
                    <a:pt x="141" y="102"/>
                  </a:lnTo>
                  <a:lnTo>
                    <a:pt x="39" y="0"/>
                  </a:lnTo>
                  <a:lnTo>
                    <a:pt x="20" y="19"/>
                  </a:lnTo>
                  <a:lnTo>
                    <a:pt x="0" y="38"/>
                  </a:lnTo>
                  <a:lnTo>
                    <a:pt x="103" y="141"/>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6" name="Freeform 126"/>
            <p:cNvSpPr/>
            <p:nvPr/>
          </p:nvSpPr>
          <p:spPr>
            <a:xfrm>
              <a:off x="4401" y="2926"/>
              <a:ext cx="2" cy="1"/>
            </a:xfrm>
            <a:custGeom>
              <a:avLst/>
              <a:gdLst>
                <a:gd name="txL" fmla="*/ 0 w 19"/>
                <a:gd name="txT" fmla="*/ 0 h 8"/>
                <a:gd name="txR" fmla="*/ 19 w 19"/>
                <a:gd name="txB" fmla="*/ 8 h 8"/>
              </a:gdLst>
              <a:ahLst/>
              <a:cxnLst>
                <a:cxn ang="0">
                  <a:pos x="2" y="1"/>
                </a:cxn>
                <a:cxn ang="0">
                  <a:pos x="1" y="0"/>
                </a:cxn>
                <a:cxn ang="0">
                  <a:pos x="0" y="0"/>
                </a:cxn>
              </a:cxnLst>
              <a:rect l="txL" t="txT" r="txR" b="txB"/>
              <a:pathLst>
                <a:path w="19" h="8">
                  <a:moveTo>
                    <a:pt x="19" y="8"/>
                  </a:moveTo>
                  <a:lnTo>
                    <a:pt x="11"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7" name="Freeform 127"/>
            <p:cNvSpPr/>
            <p:nvPr/>
          </p:nvSpPr>
          <p:spPr>
            <a:xfrm>
              <a:off x="2771" y="2926"/>
              <a:ext cx="1630" cy="6"/>
            </a:xfrm>
            <a:custGeom>
              <a:avLst/>
              <a:gdLst>
                <a:gd name="txL" fmla="*/ 0 w 15219"/>
                <a:gd name="txT" fmla="*/ 0 h 53"/>
                <a:gd name="txR" fmla="*/ 15219 w 15219"/>
                <a:gd name="txB" fmla="*/ 53 h 53"/>
              </a:gdLst>
              <a:ahLst/>
              <a:cxnLst>
                <a:cxn ang="0">
                  <a:pos x="1630" y="6"/>
                </a:cxn>
                <a:cxn ang="0">
                  <a:pos x="1630" y="3"/>
                </a:cxn>
                <a:cxn ang="0">
                  <a:pos x="1630" y="0"/>
                </a:cxn>
                <a:cxn ang="0">
                  <a:pos x="0" y="0"/>
                </a:cxn>
                <a:cxn ang="0">
                  <a:pos x="0" y="3"/>
                </a:cxn>
                <a:cxn ang="0">
                  <a:pos x="0" y="6"/>
                </a:cxn>
                <a:cxn ang="0">
                  <a:pos x="1630" y="6"/>
                </a:cxn>
              </a:cxnLst>
              <a:rect l="txL" t="txT" r="txR" b="txB"/>
              <a:pathLst>
                <a:path w="15219" h="53">
                  <a:moveTo>
                    <a:pt x="15219" y="53"/>
                  </a:moveTo>
                  <a:lnTo>
                    <a:pt x="15219" y="27"/>
                  </a:lnTo>
                  <a:lnTo>
                    <a:pt x="15219" y="0"/>
                  </a:lnTo>
                  <a:lnTo>
                    <a:pt x="0" y="0"/>
                  </a:lnTo>
                  <a:lnTo>
                    <a:pt x="0" y="27"/>
                  </a:lnTo>
                  <a:lnTo>
                    <a:pt x="0" y="53"/>
                  </a:lnTo>
                  <a:lnTo>
                    <a:pt x="15219" y="53"/>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8" name="Freeform 128"/>
            <p:cNvSpPr/>
            <p:nvPr/>
          </p:nvSpPr>
          <p:spPr>
            <a:xfrm>
              <a:off x="2768" y="2926"/>
              <a:ext cx="3" cy="1"/>
            </a:xfrm>
            <a:custGeom>
              <a:avLst/>
              <a:gdLst>
                <a:gd name="txL" fmla="*/ 0 w 20"/>
                <a:gd name="txT" fmla="*/ 0 h 8"/>
                <a:gd name="txR" fmla="*/ 20 w 20"/>
                <a:gd name="txB" fmla="*/ 8 h 8"/>
              </a:gdLst>
              <a:ahLst/>
              <a:cxnLst>
                <a:cxn ang="0">
                  <a:pos x="3" y="0"/>
                </a:cxn>
                <a:cxn ang="0">
                  <a:pos x="1" y="0"/>
                </a:cxn>
                <a:cxn ang="0">
                  <a:pos x="0" y="1"/>
                </a:cxn>
              </a:cxnLst>
              <a:rect l="txL" t="txT" r="txR" b="txB"/>
              <a:pathLst>
                <a:path w="20" h="8">
                  <a:moveTo>
                    <a:pt x="20" y="0"/>
                  </a:moveTo>
                  <a:lnTo>
                    <a:pt x="8" y="0"/>
                  </a:lnTo>
                  <a:lnTo>
                    <a:pt x="0" y="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39" name="Freeform 129"/>
            <p:cNvSpPr/>
            <p:nvPr/>
          </p:nvSpPr>
          <p:spPr>
            <a:xfrm>
              <a:off x="2757" y="2927"/>
              <a:ext cx="16" cy="15"/>
            </a:xfrm>
            <a:custGeom>
              <a:avLst/>
              <a:gdLst>
                <a:gd name="txL" fmla="*/ 0 w 141"/>
                <a:gd name="txT" fmla="*/ 0 h 141"/>
                <a:gd name="txR" fmla="*/ 141 w 141"/>
                <a:gd name="txB" fmla="*/ 141 h 141"/>
              </a:gdLst>
              <a:ahLst/>
              <a:cxnLst>
                <a:cxn ang="0">
                  <a:pos x="16" y="4"/>
                </a:cxn>
                <a:cxn ang="0">
                  <a:pos x="14" y="2"/>
                </a:cxn>
                <a:cxn ang="0">
                  <a:pos x="12" y="0"/>
                </a:cxn>
                <a:cxn ang="0">
                  <a:pos x="0" y="11"/>
                </a:cxn>
                <a:cxn ang="0">
                  <a:pos x="2" y="13"/>
                </a:cxn>
                <a:cxn ang="0">
                  <a:pos x="4" y="15"/>
                </a:cxn>
                <a:cxn ang="0">
                  <a:pos x="16" y="4"/>
                </a:cxn>
              </a:cxnLst>
              <a:rect l="txL" t="txT" r="txR" b="txB"/>
              <a:pathLst>
                <a:path w="141" h="141">
                  <a:moveTo>
                    <a:pt x="141" y="38"/>
                  </a:moveTo>
                  <a:lnTo>
                    <a:pt x="122" y="19"/>
                  </a:lnTo>
                  <a:lnTo>
                    <a:pt x="102" y="0"/>
                  </a:lnTo>
                  <a:lnTo>
                    <a:pt x="0" y="102"/>
                  </a:lnTo>
                  <a:lnTo>
                    <a:pt x="19" y="122"/>
                  </a:lnTo>
                  <a:lnTo>
                    <a:pt x="38" y="141"/>
                  </a:lnTo>
                  <a:lnTo>
                    <a:pt x="141" y="38"/>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0" name="Freeform 130"/>
            <p:cNvSpPr/>
            <p:nvPr/>
          </p:nvSpPr>
          <p:spPr>
            <a:xfrm>
              <a:off x="2757" y="2927"/>
              <a:ext cx="16" cy="15"/>
            </a:xfrm>
            <a:custGeom>
              <a:avLst/>
              <a:gdLst>
                <a:gd name="txL" fmla="*/ 0 w 141"/>
                <a:gd name="txT" fmla="*/ 0 h 141"/>
                <a:gd name="txR" fmla="*/ 141 w 141"/>
                <a:gd name="txB" fmla="*/ 141 h 141"/>
              </a:gdLst>
              <a:ahLst/>
              <a:cxnLst>
                <a:cxn ang="0">
                  <a:pos x="16" y="4"/>
                </a:cxn>
                <a:cxn ang="0">
                  <a:pos x="14" y="2"/>
                </a:cxn>
                <a:cxn ang="0">
                  <a:pos x="12" y="0"/>
                </a:cxn>
                <a:cxn ang="0">
                  <a:pos x="0" y="11"/>
                </a:cxn>
                <a:cxn ang="0">
                  <a:pos x="2" y="13"/>
                </a:cxn>
                <a:cxn ang="0">
                  <a:pos x="4" y="15"/>
                </a:cxn>
                <a:cxn ang="0">
                  <a:pos x="16" y="4"/>
                </a:cxn>
              </a:cxnLst>
              <a:rect l="txL" t="txT" r="txR" b="txB"/>
              <a:pathLst>
                <a:path w="141" h="141">
                  <a:moveTo>
                    <a:pt x="141" y="38"/>
                  </a:moveTo>
                  <a:lnTo>
                    <a:pt x="122" y="19"/>
                  </a:lnTo>
                  <a:lnTo>
                    <a:pt x="102" y="0"/>
                  </a:lnTo>
                  <a:lnTo>
                    <a:pt x="0" y="102"/>
                  </a:lnTo>
                  <a:lnTo>
                    <a:pt x="19" y="122"/>
                  </a:lnTo>
                  <a:lnTo>
                    <a:pt x="38" y="141"/>
                  </a:lnTo>
                  <a:lnTo>
                    <a:pt x="141" y="38"/>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1" name="Freeform 131"/>
            <p:cNvSpPr/>
            <p:nvPr/>
          </p:nvSpPr>
          <p:spPr>
            <a:xfrm>
              <a:off x="2752" y="2938"/>
              <a:ext cx="7" cy="4"/>
            </a:xfrm>
            <a:custGeom>
              <a:avLst/>
              <a:gdLst>
                <a:gd name="txL" fmla="*/ 0 w 64"/>
                <a:gd name="txT" fmla="*/ 0 h 45"/>
                <a:gd name="txR" fmla="*/ 64 w 64"/>
                <a:gd name="txB" fmla="*/ 45 h 45"/>
              </a:gdLst>
              <a:ahLst/>
              <a:cxnLst>
                <a:cxn ang="0">
                  <a:pos x="5" y="0"/>
                </a:cxn>
                <a:cxn ang="0">
                  <a:pos x="0" y="4"/>
                </a:cxn>
                <a:cxn ang="0">
                  <a:pos x="7" y="4"/>
                </a:cxn>
              </a:cxnLst>
              <a:rect l="txL" t="txT" r="txR" b="txB"/>
              <a:pathLst>
                <a:path w="64" h="45">
                  <a:moveTo>
                    <a:pt x="45" y="0"/>
                  </a:moveTo>
                  <a:lnTo>
                    <a:pt x="0" y="45"/>
                  </a:lnTo>
                  <a:lnTo>
                    <a:pt x="64" y="45"/>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2" name="Freeform 132"/>
            <p:cNvSpPr/>
            <p:nvPr/>
          </p:nvSpPr>
          <p:spPr>
            <a:xfrm>
              <a:off x="2759" y="2938"/>
              <a:ext cx="1652" cy="4"/>
            </a:xfrm>
            <a:custGeom>
              <a:avLst/>
              <a:gdLst>
                <a:gd name="txL" fmla="*/ 0 w 15424"/>
                <a:gd name="txT" fmla="*/ 0 h 52"/>
                <a:gd name="txR" fmla="*/ 15424 w 15424"/>
                <a:gd name="txB" fmla="*/ 52 h 52"/>
              </a:gdLst>
              <a:ahLst/>
              <a:cxnLst>
                <a:cxn ang="0">
                  <a:pos x="0" y="0"/>
                </a:cxn>
                <a:cxn ang="0">
                  <a:pos x="0" y="2"/>
                </a:cxn>
                <a:cxn ang="0">
                  <a:pos x="0" y="4"/>
                </a:cxn>
                <a:cxn ang="0">
                  <a:pos x="1652" y="4"/>
                </a:cxn>
                <a:cxn ang="0">
                  <a:pos x="1652" y="2"/>
                </a:cxn>
                <a:cxn ang="0">
                  <a:pos x="1652" y="0"/>
                </a:cxn>
                <a:cxn ang="0">
                  <a:pos x="0" y="0"/>
                </a:cxn>
              </a:cxnLst>
              <a:rect l="txL" t="txT" r="txR" b="txB"/>
              <a:pathLst>
                <a:path w="15424" h="52">
                  <a:moveTo>
                    <a:pt x="0" y="0"/>
                  </a:moveTo>
                  <a:lnTo>
                    <a:pt x="0" y="27"/>
                  </a:lnTo>
                  <a:lnTo>
                    <a:pt x="0" y="52"/>
                  </a:lnTo>
                  <a:lnTo>
                    <a:pt x="15424" y="52"/>
                  </a:lnTo>
                  <a:lnTo>
                    <a:pt x="15424" y="27"/>
                  </a:lnTo>
                  <a:lnTo>
                    <a:pt x="15424"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3" name="Freeform 133"/>
            <p:cNvSpPr/>
            <p:nvPr/>
          </p:nvSpPr>
          <p:spPr>
            <a:xfrm>
              <a:off x="4411" y="2938"/>
              <a:ext cx="7" cy="4"/>
            </a:xfrm>
            <a:custGeom>
              <a:avLst/>
              <a:gdLst>
                <a:gd name="txL" fmla="*/ 0 w 64"/>
                <a:gd name="txT" fmla="*/ 0 h 45"/>
                <a:gd name="txR" fmla="*/ 64 w 64"/>
                <a:gd name="txB" fmla="*/ 45 h 45"/>
              </a:gdLst>
              <a:ahLst/>
              <a:cxnLst>
                <a:cxn ang="0">
                  <a:pos x="0" y="4"/>
                </a:cxn>
                <a:cxn ang="0">
                  <a:pos x="7" y="4"/>
                </a:cxn>
                <a:cxn ang="0">
                  <a:pos x="2" y="0"/>
                </a:cxn>
              </a:cxnLst>
              <a:rect l="txL" t="txT" r="txR" b="txB"/>
              <a:pathLst>
                <a:path w="64" h="45">
                  <a:moveTo>
                    <a:pt x="0" y="45"/>
                  </a:moveTo>
                  <a:lnTo>
                    <a:pt x="64" y="45"/>
                  </a:lnTo>
                  <a:lnTo>
                    <a:pt x="19"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4" name="Freeform 134"/>
            <p:cNvSpPr/>
            <p:nvPr/>
          </p:nvSpPr>
          <p:spPr>
            <a:xfrm>
              <a:off x="2759" y="2394"/>
              <a:ext cx="12" cy="546"/>
            </a:xfrm>
            <a:custGeom>
              <a:avLst/>
              <a:gdLst>
                <a:gd name="txL" fmla="*/ 0 w 103"/>
                <a:gd name="txT" fmla="*/ 0 h 5216"/>
                <a:gd name="txR" fmla="*/ 103 w 103"/>
                <a:gd name="txB" fmla="*/ 5216 h 5216"/>
              </a:gdLst>
              <a:ahLst/>
              <a:cxnLst>
                <a:cxn ang="0">
                  <a:pos x="0" y="546"/>
                </a:cxn>
                <a:cxn ang="0">
                  <a:pos x="12" y="535"/>
                </a:cxn>
                <a:cxn ang="0">
                  <a:pos x="0" y="0"/>
                </a:cxn>
                <a:cxn ang="0">
                  <a:pos x="0" y="546"/>
                </a:cxn>
              </a:cxnLst>
              <a:rect l="txL" t="txT" r="txR" b="txB"/>
              <a:pathLst>
                <a:path w="103" h="5216">
                  <a:moveTo>
                    <a:pt x="0" y="5216"/>
                  </a:moveTo>
                  <a:lnTo>
                    <a:pt x="103" y="5113"/>
                  </a:lnTo>
                  <a:lnTo>
                    <a:pt x="0" y="0"/>
                  </a:lnTo>
                  <a:lnTo>
                    <a:pt x="0" y="5216"/>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5" name="Freeform 135"/>
            <p:cNvSpPr/>
            <p:nvPr/>
          </p:nvSpPr>
          <p:spPr>
            <a:xfrm>
              <a:off x="2759" y="2394"/>
              <a:ext cx="12" cy="535"/>
            </a:xfrm>
            <a:custGeom>
              <a:avLst/>
              <a:gdLst>
                <a:gd name="txL" fmla="*/ 0 w 103"/>
                <a:gd name="txT" fmla="*/ 0 h 5113"/>
                <a:gd name="txR" fmla="*/ 103 w 103"/>
                <a:gd name="txB" fmla="*/ 5113 h 5113"/>
              </a:gdLst>
              <a:ahLst/>
              <a:cxnLst>
                <a:cxn ang="0">
                  <a:pos x="12" y="535"/>
                </a:cxn>
                <a:cxn ang="0">
                  <a:pos x="0" y="0"/>
                </a:cxn>
                <a:cxn ang="0">
                  <a:pos x="12" y="11"/>
                </a:cxn>
                <a:cxn ang="0">
                  <a:pos x="12" y="535"/>
                </a:cxn>
              </a:cxnLst>
              <a:rect l="txL" t="txT" r="txR" b="txB"/>
              <a:pathLst>
                <a:path w="103" h="5113">
                  <a:moveTo>
                    <a:pt x="103" y="5113"/>
                  </a:moveTo>
                  <a:lnTo>
                    <a:pt x="0" y="0"/>
                  </a:lnTo>
                  <a:lnTo>
                    <a:pt x="103" y="101"/>
                  </a:lnTo>
                  <a:lnTo>
                    <a:pt x="103" y="5113"/>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6" name="Freeform 136"/>
            <p:cNvSpPr/>
            <p:nvPr/>
          </p:nvSpPr>
          <p:spPr>
            <a:xfrm>
              <a:off x="2759" y="2394"/>
              <a:ext cx="12" cy="546"/>
            </a:xfrm>
            <a:custGeom>
              <a:avLst/>
              <a:gdLst>
                <a:gd name="txL" fmla="*/ 0 w 103"/>
                <a:gd name="txT" fmla="*/ 0 h 5216"/>
                <a:gd name="txR" fmla="*/ 103 w 103"/>
                <a:gd name="txB" fmla="*/ 5216 h 5216"/>
              </a:gdLst>
              <a:ahLst/>
              <a:cxnLst>
                <a:cxn ang="0">
                  <a:pos x="0" y="546"/>
                </a:cxn>
                <a:cxn ang="0">
                  <a:pos x="12" y="535"/>
                </a:cxn>
                <a:cxn ang="0">
                  <a:pos x="12" y="11"/>
                </a:cxn>
                <a:cxn ang="0">
                  <a:pos x="0" y="0"/>
                </a:cxn>
                <a:cxn ang="0">
                  <a:pos x="0" y="546"/>
                </a:cxn>
              </a:cxnLst>
              <a:rect l="txL" t="txT" r="txR" b="txB"/>
              <a:pathLst>
                <a:path w="103" h="5216">
                  <a:moveTo>
                    <a:pt x="0" y="5216"/>
                  </a:moveTo>
                  <a:lnTo>
                    <a:pt x="103" y="5113"/>
                  </a:lnTo>
                  <a:lnTo>
                    <a:pt x="103" y="101"/>
                  </a:lnTo>
                  <a:lnTo>
                    <a:pt x="0" y="0"/>
                  </a:lnTo>
                  <a:lnTo>
                    <a:pt x="0" y="5216"/>
                  </a:lnTo>
                </a:path>
              </a:pathLst>
            </a:custGeom>
            <a:solidFill>
              <a:schemeClr val="tx1">
                <a:alpha val="100000"/>
              </a:schemeClr>
            </a:solid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7" name="Freeform 137"/>
            <p:cNvSpPr/>
            <p:nvPr/>
          </p:nvSpPr>
          <p:spPr>
            <a:xfrm>
              <a:off x="2759" y="2394"/>
              <a:ext cx="740" cy="11"/>
            </a:xfrm>
            <a:custGeom>
              <a:avLst/>
              <a:gdLst>
                <a:gd name="txL" fmla="*/ 0 w 6912"/>
                <a:gd name="txT" fmla="*/ 0 h 101"/>
                <a:gd name="txR" fmla="*/ 6912 w 6912"/>
                <a:gd name="txB" fmla="*/ 101 h 101"/>
              </a:gdLst>
              <a:ahLst/>
              <a:cxnLst>
                <a:cxn ang="0">
                  <a:pos x="0" y="0"/>
                </a:cxn>
                <a:cxn ang="0">
                  <a:pos x="11" y="11"/>
                </a:cxn>
                <a:cxn ang="0">
                  <a:pos x="740" y="0"/>
                </a:cxn>
                <a:cxn ang="0">
                  <a:pos x="0" y="0"/>
                </a:cxn>
              </a:cxnLst>
              <a:rect l="txL" t="txT" r="txR" b="txB"/>
              <a:pathLst>
                <a:path w="6912" h="101">
                  <a:moveTo>
                    <a:pt x="0" y="0"/>
                  </a:moveTo>
                  <a:lnTo>
                    <a:pt x="103" y="101"/>
                  </a:lnTo>
                  <a:lnTo>
                    <a:pt x="6912" y="0"/>
                  </a:lnTo>
                  <a:lnTo>
                    <a:pt x="0" y="0"/>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8" name="Freeform 138"/>
            <p:cNvSpPr/>
            <p:nvPr/>
          </p:nvSpPr>
          <p:spPr>
            <a:xfrm>
              <a:off x="2771" y="2394"/>
              <a:ext cx="728" cy="11"/>
            </a:xfrm>
            <a:custGeom>
              <a:avLst/>
              <a:gdLst>
                <a:gd name="txL" fmla="*/ 0 w 6809"/>
                <a:gd name="txT" fmla="*/ 0 h 101"/>
                <a:gd name="txR" fmla="*/ 6809 w 6809"/>
                <a:gd name="txB" fmla="*/ 101 h 101"/>
              </a:gdLst>
              <a:ahLst/>
              <a:cxnLst>
                <a:cxn ang="0">
                  <a:pos x="0" y="11"/>
                </a:cxn>
                <a:cxn ang="0">
                  <a:pos x="728" y="0"/>
                </a:cxn>
                <a:cxn ang="0">
                  <a:pos x="717" y="11"/>
                </a:cxn>
                <a:cxn ang="0">
                  <a:pos x="0" y="11"/>
                </a:cxn>
              </a:cxnLst>
              <a:rect l="txL" t="txT" r="txR" b="txB"/>
              <a:pathLst>
                <a:path w="6809" h="101">
                  <a:moveTo>
                    <a:pt x="0" y="101"/>
                  </a:moveTo>
                  <a:lnTo>
                    <a:pt x="6809" y="0"/>
                  </a:lnTo>
                  <a:lnTo>
                    <a:pt x="6707" y="101"/>
                  </a:lnTo>
                  <a:lnTo>
                    <a:pt x="0" y="101"/>
                  </a:lnTo>
                  <a:close/>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8749" name="Freeform 139"/>
            <p:cNvSpPr/>
            <p:nvPr/>
          </p:nvSpPr>
          <p:spPr>
            <a:xfrm>
              <a:off x="2759" y="2394"/>
              <a:ext cx="740" cy="11"/>
            </a:xfrm>
            <a:custGeom>
              <a:avLst/>
              <a:gdLst>
                <a:gd name="txL" fmla="*/ 0 w 6912"/>
                <a:gd name="txT" fmla="*/ 0 h 101"/>
                <a:gd name="txR" fmla="*/ 6912 w 6912"/>
                <a:gd name="txB" fmla="*/ 101 h 101"/>
              </a:gdLst>
              <a:ahLst/>
              <a:cxnLst>
                <a:cxn ang="0">
                  <a:pos x="0" y="0"/>
                </a:cxn>
                <a:cxn ang="0">
                  <a:pos x="11" y="11"/>
                </a:cxn>
                <a:cxn ang="0">
                  <a:pos x="729" y="11"/>
                </a:cxn>
                <a:cxn ang="0">
                  <a:pos x="740" y="0"/>
                </a:cxn>
                <a:cxn ang="0">
                  <a:pos x="0" y="0"/>
                </a:cxn>
              </a:cxnLst>
              <a:rect l="txL" t="txT" r="txR" b="txB"/>
              <a:pathLst>
                <a:path w="6912" h="101">
                  <a:moveTo>
                    <a:pt x="0" y="0"/>
                  </a:moveTo>
                  <a:lnTo>
                    <a:pt x="103" y="101"/>
                  </a:lnTo>
                  <a:lnTo>
                    <a:pt x="6810" y="101"/>
                  </a:lnTo>
                  <a:lnTo>
                    <a:pt x="6912" y="0"/>
                  </a:lnTo>
                  <a:lnTo>
                    <a:pt x="0" y="0"/>
                  </a:lnTo>
                </a:path>
              </a:pathLst>
            </a:custGeom>
            <a:noFill/>
            <a:ln w="19050" cap="flat" cmpd="sng">
              <a:solidFill>
                <a:srgbClr val="000000">
                  <a:alpha val="100000"/>
                </a:srgbClr>
              </a:solidFill>
              <a:prstDash val="solid"/>
              <a:round/>
              <a:headEnd type="none" w="med" len="med"/>
              <a:tailEnd type="none" w="med" len="med"/>
            </a:ln>
          </p:spPr>
          <p:txBody>
            <a:bodyPr/>
            <a:lstStyle/>
            <a:p>
              <a:endParaRPr lang="zh-CN" altLang="en-US"/>
            </a:p>
          </p:txBody>
        </p:sp>
      </p:grpSp>
      <p:sp>
        <p:nvSpPr>
          <p:cNvPr id="28685" name="矩形 143"/>
          <p:cNvSpPr/>
          <p:nvPr/>
        </p:nvSpPr>
        <p:spPr>
          <a:xfrm>
            <a:off x="7069138" y="4857750"/>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28686" name="等腰三角形 144"/>
          <p:cNvSpPr/>
          <p:nvPr/>
        </p:nvSpPr>
        <p:spPr>
          <a:xfrm flipV="1">
            <a:off x="7080912" y="4564062"/>
            <a:ext cx="262864" cy="16668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41" name="等腰三角形 144"/>
          <p:cNvSpPr/>
          <p:nvPr/>
        </p:nvSpPr>
        <p:spPr>
          <a:xfrm>
            <a:off x="3410281" y="2141539"/>
            <a:ext cx="262864" cy="16668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143" name="等腰三角形 144"/>
          <p:cNvSpPr/>
          <p:nvPr/>
        </p:nvSpPr>
        <p:spPr>
          <a:xfrm>
            <a:off x="2896264" y="3929062"/>
            <a:ext cx="262864" cy="16668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D2A073F-B5E4-4040-9C9D-C38C2862CC9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25</a:t>
            </a:fld>
            <a:endParaRPr lang="en-US" altLang="zh-CN" sz="1400" b="0" i="0" dirty="0">
              <a:ea typeface="宋体" panose="02010600030101010101" pitchFamily="2" charset="-122"/>
            </a:endParaRPr>
          </a:p>
        </p:txBody>
      </p:sp>
      <p:grpSp>
        <p:nvGrpSpPr>
          <p:cNvPr id="29701" name="Group 2"/>
          <p:cNvGrpSpPr/>
          <p:nvPr/>
        </p:nvGrpSpPr>
        <p:grpSpPr>
          <a:xfrm>
            <a:off x="2987675" y="620713"/>
            <a:ext cx="1524000" cy="3095625"/>
            <a:chOff x="1965" y="500"/>
            <a:chExt cx="960" cy="1950"/>
          </a:xfrm>
        </p:grpSpPr>
        <p:grpSp>
          <p:nvGrpSpPr>
            <p:cNvPr id="29769" name="Group 3"/>
            <p:cNvGrpSpPr/>
            <p:nvPr/>
          </p:nvGrpSpPr>
          <p:grpSpPr>
            <a:xfrm>
              <a:off x="2048" y="771"/>
              <a:ext cx="771" cy="1679"/>
              <a:chOff x="1791" y="1252"/>
              <a:chExt cx="771" cy="1679"/>
            </a:xfrm>
          </p:grpSpPr>
          <p:grpSp>
            <p:nvGrpSpPr>
              <p:cNvPr id="29786" name="Group 4"/>
              <p:cNvGrpSpPr/>
              <p:nvPr/>
            </p:nvGrpSpPr>
            <p:grpSpPr>
              <a:xfrm>
                <a:off x="1791" y="1252"/>
                <a:ext cx="771" cy="1679"/>
                <a:chOff x="1791" y="1252"/>
                <a:chExt cx="771" cy="1679"/>
              </a:xfrm>
            </p:grpSpPr>
            <p:sp>
              <p:nvSpPr>
                <p:cNvPr id="29789" name="Line 5"/>
                <p:cNvSpPr/>
                <p:nvPr/>
              </p:nvSpPr>
              <p:spPr>
                <a:xfrm>
                  <a:off x="1882" y="1570"/>
                  <a:ext cx="635" cy="0"/>
                </a:xfrm>
                <a:prstGeom prst="line">
                  <a:avLst/>
                </a:prstGeom>
                <a:ln w="9525" cap="flat" cmpd="sng">
                  <a:solidFill>
                    <a:schemeClr val="tx1"/>
                  </a:solidFill>
                  <a:prstDash val="lgDashDot"/>
                  <a:headEnd type="none" w="sm" len="med"/>
                  <a:tailEnd type="none" w="sm" len="med"/>
                </a:ln>
              </p:spPr>
            </p:sp>
            <p:sp>
              <p:nvSpPr>
                <p:cNvPr id="29790" name="Line 6"/>
                <p:cNvSpPr/>
                <p:nvPr/>
              </p:nvSpPr>
              <p:spPr>
                <a:xfrm>
                  <a:off x="2200" y="1252"/>
                  <a:ext cx="0" cy="1679"/>
                </a:xfrm>
                <a:prstGeom prst="line">
                  <a:avLst/>
                </a:prstGeom>
                <a:ln w="9525" cap="flat" cmpd="sng">
                  <a:solidFill>
                    <a:schemeClr val="tx1"/>
                  </a:solidFill>
                  <a:prstDash val="lgDashDot"/>
                  <a:headEnd type="none" w="sm" len="med"/>
                  <a:tailEnd type="none" w="sm" len="med"/>
                </a:ln>
              </p:spPr>
            </p:sp>
            <p:grpSp>
              <p:nvGrpSpPr>
                <p:cNvPr id="29791" name="Group 7"/>
                <p:cNvGrpSpPr/>
                <p:nvPr/>
              </p:nvGrpSpPr>
              <p:grpSpPr>
                <a:xfrm>
                  <a:off x="1925" y="1341"/>
                  <a:ext cx="544" cy="1528"/>
                  <a:chOff x="1925" y="1341"/>
                  <a:chExt cx="544" cy="1528"/>
                </a:xfrm>
              </p:grpSpPr>
              <p:sp>
                <p:nvSpPr>
                  <p:cNvPr id="29793" name="Oval 8"/>
                  <p:cNvSpPr/>
                  <p:nvPr/>
                </p:nvSpPr>
                <p:spPr>
                  <a:xfrm>
                    <a:off x="2040" y="1410"/>
                    <a:ext cx="317" cy="317"/>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94" name="Oval 9"/>
                  <p:cNvSpPr>
                    <a:spLocks noChangeAspect="1"/>
                  </p:cNvSpPr>
                  <p:nvPr/>
                </p:nvSpPr>
                <p:spPr>
                  <a:xfrm>
                    <a:off x="1973" y="1341"/>
                    <a:ext cx="453" cy="453"/>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95" name="Oval 10"/>
                  <p:cNvSpPr>
                    <a:spLocks noChangeAspect="1"/>
                  </p:cNvSpPr>
                  <p:nvPr/>
                </p:nvSpPr>
                <p:spPr>
                  <a:xfrm>
                    <a:off x="2006" y="2404"/>
                    <a:ext cx="385" cy="385"/>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96" name="Oval 11"/>
                  <p:cNvSpPr>
                    <a:spLocks noChangeAspect="1"/>
                  </p:cNvSpPr>
                  <p:nvPr/>
                </p:nvSpPr>
                <p:spPr>
                  <a:xfrm>
                    <a:off x="1925" y="2325"/>
                    <a:ext cx="544" cy="544"/>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29792" name="Line 12"/>
                <p:cNvSpPr/>
                <p:nvPr/>
              </p:nvSpPr>
              <p:spPr>
                <a:xfrm>
                  <a:off x="1791" y="2600"/>
                  <a:ext cx="771" cy="0"/>
                </a:xfrm>
                <a:prstGeom prst="line">
                  <a:avLst/>
                </a:prstGeom>
                <a:ln w="9525" cap="flat" cmpd="sng">
                  <a:solidFill>
                    <a:schemeClr val="tx1"/>
                  </a:solidFill>
                  <a:prstDash val="lgDashDot"/>
                  <a:headEnd type="none" w="sm" len="med"/>
                  <a:tailEnd type="none" w="sm" len="med"/>
                </a:ln>
              </p:spPr>
            </p:sp>
          </p:grpSp>
          <p:sp>
            <p:nvSpPr>
              <p:cNvPr id="29787" name="Line 13"/>
              <p:cNvSpPr/>
              <p:nvPr/>
            </p:nvSpPr>
            <p:spPr>
              <a:xfrm>
                <a:off x="2426" y="1570"/>
                <a:ext cx="46" cy="1044"/>
              </a:xfrm>
              <a:prstGeom prst="line">
                <a:avLst/>
              </a:prstGeom>
              <a:ln w="28575" cap="flat" cmpd="sng">
                <a:solidFill>
                  <a:srgbClr val="000099"/>
                </a:solidFill>
                <a:prstDash val="solid"/>
                <a:headEnd type="none" w="sm" len="med"/>
                <a:tailEnd type="none" w="sm" len="med"/>
              </a:ln>
            </p:spPr>
          </p:sp>
          <p:sp>
            <p:nvSpPr>
              <p:cNvPr id="29788" name="Line 14"/>
              <p:cNvSpPr/>
              <p:nvPr/>
            </p:nvSpPr>
            <p:spPr>
              <a:xfrm flipH="1">
                <a:off x="1924" y="1561"/>
                <a:ext cx="46" cy="1044"/>
              </a:xfrm>
              <a:prstGeom prst="line">
                <a:avLst/>
              </a:prstGeom>
              <a:ln w="28575" cap="flat" cmpd="sng">
                <a:solidFill>
                  <a:srgbClr val="000099"/>
                </a:solidFill>
                <a:prstDash val="solid"/>
                <a:headEnd type="none" w="sm" len="med"/>
                <a:tailEnd type="none" w="sm" len="med"/>
              </a:ln>
            </p:spPr>
          </p:sp>
        </p:grpSp>
        <p:sp>
          <p:nvSpPr>
            <p:cNvPr id="29770" name="Line 15"/>
            <p:cNvSpPr>
              <a:spLocks noChangeAspect="1"/>
            </p:cNvSpPr>
            <p:nvPr/>
          </p:nvSpPr>
          <p:spPr>
            <a:xfrm>
              <a:off x="2278" y="1918"/>
              <a:ext cx="295" cy="337"/>
            </a:xfrm>
            <a:prstGeom prst="line">
              <a:avLst/>
            </a:prstGeom>
            <a:ln w="9525" cap="flat" cmpd="sng">
              <a:solidFill>
                <a:schemeClr val="tx1"/>
              </a:solidFill>
              <a:prstDash val="solid"/>
              <a:headEnd type="none" w="sm" len="med"/>
              <a:tailEnd type="none" w="sm" len="med"/>
            </a:ln>
          </p:spPr>
        </p:sp>
        <p:sp>
          <p:nvSpPr>
            <p:cNvPr id="29771" name="Line 16"/>
            <p:cNvSpPr>
              <a:spLocks noChangeAspect="1"/>
            </p:cNvSpPr>
            <p:nvPr/>
          </p:nvSpPr>
          <p:spPr>
            <a:xfrm>
              <a:off x="2600" y="2283"/>
              <a:ext cx="91" cy="104"/>
            </a:xfrm>
            <a:prstGeom prst="line">
              <a:avLst/>
            </a:prstGeom>
            <a:ln w="9525" cap="flat" cmpd="sng">
              <a:solidFill>
                <a:schemeClr val="tx1"/>
              </a:solidFill>
              <a:prstDash val="solid"/>
              <a:headEnd type="none" w="med" len="med"/>
              <a:tailEnd type="none" w="sm" len="med"/>
            </a:ln>
          </p:spPr>
        </p:sp>
        <p:sp>
          <p:nvSpPr>
            <p:cNvPr id="29772" name="Line 17"/>
            <p:cNvSpPr>
              <a:spLocks noChangeAspect="1"/>
            </p:cNvSpPr>
            <p:nvPr/>
          </p:nvSpPr>
          <p:spPr>
            <a:xfrm>
              <a:off x="2148" y="1772"/>
              <a:ext cx="168" cy="191"/>
            </a:xfrm>
            <a:prstGeom prst="line">
              <a:avLst/>
            </a:prstGeom>
            <a:ln w="9525" cap="flat" cmpd="sng">
              <a:solidFill>
                <a:schemeClr val="tx1"/>
              </a:solidFill>
              <a:prstDash val="solid"/>
              <a:headEnd type="none" w="med" len="med"/>
              <a:tailEnd type="triangle" w="med" len="med"/>
            </a:ln>
          </p:spPr>
        </p:sp>
        <p:sp>
          <p:nvSpPr>
            <p:cNvPr id="29773" name="Line 18"/>
            <p:cNvSpPr/>
            <p:nvPr/>
          </p:nvSpPr>
          <p:spPr>
            <a:xfrm flipV="1">
              <a:off x="2572" y="2257"/>
              <a:ext cx="45" cy="45"/>
            </a:xfrm>
            <a:prstGeom prst="line">
              <a:avLst/>
            </a:prstGeom>
            <a:ln w="28575" cap="flat" cmpd="sng">
              <a:solidFill>
                <a:schemeClr val="tx1"/>
              </a:solidFill>
              <a:prstDash val="solid"/>
              <a:headEnd type="none" w="sm" len="med"/>
              <a:tailEnd type="none" w="sm" len="med"/>
            </a:ln>
          </p:spPr>
        </p:sp>
        <p:sp>
          <p:nvSpPr>
            <p:cNvPr id="29774" name="Line 20"/>
            <p:cNvSpPr/>
            <p:nvPr/>
          </p:nvSpPr>
          <p:spPr>
            <a:xfrm flipV="1">
              <a:off x="2288" y="726"/>
              <a:ext cx="0" cy="363"/>
            </a:xfrm>
            <a:prstGeom prst="line">
              <a:avLst/>
            </a:prstGeom>
            <a:ln w="9525" cap="flat" cmpd="sng">
              <a:solidFill>
                <a:schemeClr val="tx1"/>
              </a:solidFill>
              <a:prstDash val="solid"/>
              <a:headEnd type="none" w="sm" len="med"/>
              <a:tailEnd type="none" w="sm" len="med"/>
            </a:ln>
          </p:spPr>
        </p:sp>
        <p:sp>
          <p:nvSpPr>
            <p:cNvPr id="29775" name="Line 21"/>
            <p:cNvSpPr/>
            <p:nvPr/>
          </p:nvSpPr>
          <p:spPr>
            <a:xfrm flipV="1">
              <a:off x="2608" y="726"/>
              <a:ext cx="0" cy="363"/>
            </a:xfrm>
            <a:prstGeom prst="line">
              <a:avLst/>
            </a:prstGeom>
            <a:ln w="9525" cap="flat" cmpd="sng">
              <a:solidFill>
                <a:schemeClr val="tx1"/>
              </a:solidFill>
              <a:prstDash val="solid"/>
              <a:headEnd type="none" w="sm" len="med"/>
              <a:tailEnd type="none" w="sm" len="med"/>
            </a:ln>
          </p:spPr>
        </p:sp>
        <p:sp>
          <p:nvSpPr>
            <p:cNvPr id="29776" name="Line 22"/>
            <p:cNvSpPr/>
            <p:nvPr/>
          </p:nvSpPr>
          <p:spPr>
            <a:xfrm>
              <a:off x="2288" y="772"/>
              <a:ext cx="318" cy="0"/>
            </a:xfrm>
            <a:prstGeom prst="line">
              <a:avLst/>
            </a:prstGeom>
            <a:ln w="9525" cap="flat" cmpd="sng">
              <a:solidFill>
                <a:schemeClr val="tx1"/>
              </a:solidFill>
              <a:prstDash val="solid"/>
              <a:headEnd type="none" w="sm" len="med"/>
              <a:tailEnd type="none" w="sm" len="med"/>
            </a:ln>
          </p:spPr>
        </p:sp>
        <p:sp>
          <p:nvSpPr>
            <p:cNvPr id="29777" name="Line 23"/>
            <p:cNvSpPr/>
            <p:nvPr/>
          </p:nvSpPr>
          <p:spPr>
            <a:xfrm>
              <a:off x="2607" y="772"/>
              <a:ext cx="318" cy="0"/>
            </a:xfrm>
            <a:prstGeom prst="line">
              <a:avLst/>
            </a:prstGeom>
            <a:ln w="9525" cap="flat" cmpd="sng">
              <a:solidFill>
                <a:schemeClr val="tx1"/>
              </a:solidFill>
              <a:prstDash val="solid"/>
              <a:headEnd type="triangle" w="med" len="med"/>
              <a:tailEnd type="none" w="sm" len="med"/>
            </a:ln>
          </p:spPr>
        </p:sp>
        <p:sp>
          <p:nvSpPr>
            <p:cNvPr id="29778" name="Line 24"/>
            <p:cNvSpPr/>
            <p:nvPr/>
          </p:nvSpPr>
          <p:spPr>
            <a:xfrm>
              <a:off x="1968" y="772"/>
              <a:ext cx="318" cy="0"/>
            </a:xfrm>
            <a:prstGeom prst="line">
              <a:avLst/>
            </a:prstGeom>
            <a:ln w="9525" cap="flat" cmpd="sng">
              <a:solidFill>
                <a:schemeClr val="tx1"/>
              </a:solidFill>
              <a:prstDash val="solid"/>
              <a:headEnd type="none" w="sm" len="med"/>
              <a:tailEnd type="triangle" w="med" len="med"/>
            </a:ln>
          </p:spPr>
        </p:sp>
        <p:sp>
          <p:nvSpPr>
            <p:cNvPr id="29779" name="Line 25"/>
            <p:cNvSpPr/>
            <p:nvPr/>
          </p:nvSpPr>
          <p:spPr>
            <a:xfrm flipV="1">
              <a:off x="1965" y="590"/>
              <a:ext cx="0" cy="182"/>
            </a:xfrm>
            <a:prstGeom prst="line">
              <a:avLst/>
            </a:prstGeom>
            <a:ln w="9525" cap="flat" cmpd="sng">
              <a:solidFill>
                <a:schemeClr val="tx1"/>
              </a:solidFill>
              <a:prstDash val="solid"/>
              <a:headEnd type="none" w="sm" len="med"/>
              <a:tailEnd type="none" w="sm" len="med"/>
            </a:ln>
          </p:spPr>
        </p:sp>
        <p:sp>
          <p:nvSpPr>
            <p:cNvPr id="29780" name="Line 26"/>
            <p:cNvSpPr/>
            <p:nvPr/>
          </p:nvSpPr>
          <p:spPr>
            <a:xfrm>
              <a:off x="1965" y="590"/>
              <a:ext cx="136" cy="0"/>
            </a:xfrm>
            <a:prstGeom prst="line">
              <a:avLst/>
            </a:prstGeom>
            <a:ln w="9525" cap="flat" cmpd="sng">
              <a:solidFill>
                <a:schemeClr val="tx1"/>
              </a:solidFill>
              <a:prstDash val="solid"/>
              <a:headEnd type="none" w="sm" len="med"/>
              <a:tailEnd type="none" w="sm" len="med"/>
            </a:ln>
          </p:spPr>
        </p:sp>
        <p:sp>
          <p:nvSpPr>
            <p:cNvPr id="29781" name="Rectangle 27"/>
            <p:cNvSpPr/>
            <p:nvPr/>
          </p:nvSpPr>
          <p:spPr>
            <a:xfrm>
              <a:off x="2118" y="500"/>
              <a:ext cx="604"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latin typeface="Arial" panose="020B0604020202020204" pitchFamily="34" charset="0"/>
                  <a:ea typeface="宋体" panose="02010600030101010101" pitchFamily="2" charset="-122"/>
                </a:rPr>
                <a:t>0.2  A</a:t>
              </a:r>
            </a:p>
          </p:txBody>
        </p:sp>
        <p:sp>
          <p:nvSpPr>
            <p:cNvPr id="29782" name="Line 28"/>
            <p:cNvSpPr/>
            <p:nvPr/>
          </p:nvSpPr>
          <p:spPr>
            <a:xfrm>
              <a:off x="2286" y="500"/>
              <a:ext cx="0" cy="181"/>
            </a:xfrm>
            <a:prstGeom prst="line">
              <a:avLst/>
            </a:prstGeom>
            <a:ln w="9525" cap="flat" cmpd="sng">
              <a:solidFill>
                <a:schemeClr val="tx1"/>
              </a:solidFill>
              <a:prstDash val="solid"/>
              <a:headEnd type="none" w="sm" len="med"/>
              <a:tailEnd type="none" w="sm" len="med"/>
            </a:ln>
          </p:spPr>
        </p:sp>
        <p:sp>
          <p:nvSpPr>
            <p:cNvPr id="29783" name="Line 29"/>
            <p:cNvSpPr/>
            <p:nvPr/>
          </p:nvSpPr>
          <p:spPr>
            <a:xfrm flipH="1">
              <a:off x="2159" y="545"/>
              <a:ext cx="45" cy="91"/>
            </a:xfrm>
            <a:prstGeom prst="line">
              <a:avLst/>
            </a:prstGeom>
            <a:ln w="9525" cap="flat" cmpd="sng">
              <a:solidFill>
                <a:schemeClr val="tx1"/>
              </a:solidFill>
              <a:prstDash val="solid"/>
              <a:headEnd type="none" w="sm" len="med"/>
              <a:tailEnd type="none" w="sm" len="med"/>
            </a:ln>
          </p:spPr>
        </p:sp>
        <p:sp>
          <p:nvSpPr>
            <p:cNvPr id="29784" name="Line 30"/>
            <p:cNvSpPr/>
            <p:nvPr/>
          </p:nvSpPr>
          <p:spPr>
            <a:xfrm flipH="1">
              <a:off x="2204" y="545"/>
              <a:ext cx="45" cy="91"/>
            </a:xfrm>
            <a:prstGeom prst="line">
              <a:avLst/>
            </a:prstGeom>
            <a:ln w="9525" cap="flat" cmpd="sng">
              <a:solidFill>
                <a:schemeClr val="tx1"/>
              </a:solidFill>
              <a:prstDash val="solid"/>
              <a:headEnd type="none" w="sm" len="med"/>
              <a:tailEnd type="none" w="sm" len="med"/>
            </a:ln>
          </p:spPr>
        </p:sp>
        <p:sp>
          <p:nvSpPr>
            <p:cNvPr id="29785" name="Line 31"/>
            <p:cNvSpPr/>
            <p:nvPr/>
          </p:nvSpPr>
          <p:spPr>
            <a:xfrm>
              <a:off x="2540" y="500"/>
              <a:ext cx="0" cy="181"/>
            </a:xfrm>
            <a:prstGeom prst="line">
              <a:avLst/>
            </a:prstGeom>
            <a:ln w="9525" cap="flat" cmpd="sng">
              <a:solidFill>
                <a:schemeClr val="tx1"/>
              </a:solidFill>
              <a:prstDash val="solid"/>
              <a:headEnd type="none" w="sm" len="med"/>
              <a:tailEnd type="none" w="sm" len="med"/>
            </a:ln>
          </p:spPr>
        </p:sp>
      </p:grpSp>
      <p:grpSp>
        <p:nvGrpSpPr>
          <p:cNvPr id="29702" name="Group 32"/>
          <p:cNvGrpSpPr/>
          <p:nvPr/>
        </p:nvGrpSpPr>
        <p:grpSpPr>
          <a:xfrm>
            <a:off x="323850" y="631825"/>
            <a:ext cx="2447925" cy="3024188"/>
            <a:chOff x="476" y="872"/>
            <a:chExt cx="1542" cy="1905"/>
          </a:xfrm>
        </p:grpSpPr>
        <p:sp>
          <p:nvSpPr>
            <p:cNvPr id="29751" name="Line 33"/>
            <p:cNvSpPr/>
            <p:nvPr/>
          </p:nvSpPr>
          <p:spPr>
            <a:xfrm>
              <a:off x="1104" y="2450"/>
              <a:ext cx="90" cy="318"/>
            </a:xfrm>
            <a:prstGeom prst="line">
              <a:avLst/>
            </a:prstGeom>
            <a:ln w="9525" cap="flat" cmpd="sng">
              <a:solidFill>
                <a:schemeClr val="tx1"/>
              </a:solidFill>
              <a:prstDash val="solid"/>
              <a:headEnd type="none" w="sm" len="med"/>
              <a:tailEnd type="none" w="sm" len="med"/>
            </a:ln>
          </p:spPr>
        </p:sp>
        <p:sp>
          <p:nvSpPr>
            <p:cNvPr id="29752" name="Line 34"/>
            <p:cNvSpPr/>
            <p:nvPr/>
          </p:nvSpPr>
          <p:spPr>
            <a:xfrm>
              <a:off x="1194" y="2768"/>
              <a:ext cx="681" cy="0"/>
            </a:xfrm>
            <a:prstGeom prst="line">
              <a:avLst/>
            </a:prstGeom>
            <a:ln w="9525" cap="flat" cmpd="sng">
              <a:solidFill>
                <a:schemeClr val="tx1"/>
              </a:solidFill>
              <a:prstDash val="solid"/>
              <a:headEnd type="none" w="sm" len="med"/>
              <a:tailEnd type="none" w="sm" len="med"/>
            </a:ln>
          </p:spPr>
        </p:sp>
        <p:sp>
          <p:nvSpPr>
            <p:cNvPr id="29753" name="Text Box 35"/>
            <p:cNvSpPr txBox="1"/>
            <p:nvPr/>
          </p:nvSpPr>
          <p:spPr>
            <a:xfrm>
              <a:off x="1202" y="2565"/>
              <a:ext cx="816" cy="212"/>
            </a:xfrm>
            <a:prstGeom prst="rect">
              <a:avLst/>
            </a:prstGeom>
            <a:noFill/>
            <a:ln w="9525">
              <a:noFill/>
            </a:ln>
          </p:spPr>
          <p:txBody>
            <a:bodyPr>
              <a:spAutoFit/>
            </a:bodyPr>
            <a:lstStyle/>
            <a:p>
              <a:pPr algn="l">
                <a:spcBef>
                  <a:spcPct val="50000"/>
                </a:spcBef>
              </a:pPr>
              <a:r>
                <a:rPr lang="zh-CN" altLang="en-US" sz="1600" i="0" dirty="0">
                  <a:latin typeface="仿宋_GB2312" pitchFamily="49" charset="-122"/>
                  <a:ea typeface="仿宋_GB2312" pitchFamily="49" charset="-122"/>
                </a:rPr>
                <a:t>基准轴线</a:t>
              </a:r>
              <a:r>
                <a:rPr lang="en-US" altLang="zh-CN" sz="1600" i="0" dirty="0">
                  <a:latin typeface="仿宋_GB2312" pitchFamily="49" charset="-122"/>
                  <a:ea typeface="仿宋_GB2312" pitchFamily="49" charset="-122"/>
                </a:rPr>
                <a:t>A</a:t>
              </a:r>
            </a:p>
          </p:txBody>
        </p:sp>
        <p:sp>
          <p:nvSpPr>
            <p:cNvPr id="29754" name="AutoShape 36"/>
            <p:cNvSpPr/>
            <p:nvPr/>
          </p:nvSpPr>
          <p:spPr>
            <a:xfrm rot="-5400000" flipV="1">
              <a:off x="748" y="1072"/>
              <a:ext cx="726" cy="816"/>
            </a:xfrm>
            <a:prstGeom prst="parallelogram">
              <a:avLst>
                <a:gd name="adj" fmla="val 45454"/>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55" name="AutoShape 37"/>
            <p:cNvSpPr/>
            <p:nvPr/>
          </p:nvSpPr>
          <p:spPr>
            <a:xfrm rot="-5400000" flipV="1">
              <a:off x="884" y="1208"/>
              <a:ext cx="726" cy="816"/>
            </a:xfrm>
            <a:prstGeom prst="parallelogram">
              <a:avLst>
                <a:gd name="adj" fmla="val 45454"/>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56" name="Freeform 38"/>
            <p:cNvSpPr/>
            <p:nvPr/>
          </p:nvSpPr>
          <p:spPr>
            <a:xfrm>
              <a:off x="794" y="1283"/>
              <a:ext cx="635" cy="469"/>
            </a:xfrm>
            <a:custGeom>
              <a:avLst/>
              <a:gdLst>
                <a:gd name="txL" fmla="*/ 0 w 635"/>
                <a:gd name="txT" fmla="*/ 0 h 469"/>
                <a:gd name="txR" fmla="*/ 635 w 635"/>
                <a:gd name="txB" fmla="*/ 469 h 469"/>
              </a:gdLst>
              <a:ahLst/>
              <a:cxnLst>
                <a:cxn ang="0">
                  <a:pos x="0" y="469"/>
                </a:cxn>
                <a:cxn ang="0">
                  <a:pos x="136" y="424"/>
                </a:cxn>
                <a:cxn ang="0">
                  <a:pos x="272" y="288"/>
                </a:cxn>
                <a:cxn ang="0">
                  <a:pos x="362" y="106"/>
                </a:cxn>
                <a:cxn ang="0">
                  <a:pos x="589" y="15"/>
                </a:cxn>
                <a:cxn ang="0">
                  <a:pos x="635" y="15"/>
                </a:cxn>
              </a:cxnLst>
              <a:rect l="txL" t="txT" r="txR" b="txB"/>
              <a:pathLst>
                <a:path w="635" h="469">
                  <a:moveTo>
                    <a:pt x="0" y="469"/>
                  </a:moveTo>
                  <a:cubicBezTo>
                    <a:pt x="45" y="461"/>
                    <a:pt x="91" y="454"/>
                    <a:pt x="136" y="424"/>
                  </a:cubicBezTo>
                  <a:cubicBezTo>
                    <a:pt x="181" y="394"/>
                    <a:pt x="234" y="341"/>
                    <a:pt x="272" y="288"/>
                  </a:cubicBezTo>
                  <a:cubicBezTo>
                    <a:pt x="310" y="235"/>
                    <a:pt x="309" y="151"/>
                    <a:pt x="362" y="106"/>
                  </a:cubicBezTo>
                  <a:cubicBezTo>
                    <a:pt x="415" y="61"/>
                    <a:pt x="544" y="30"/>
                    <a:pt x="589" y="15"/>
                  </a:cubicBezTo>
                  <a:cubicBezTo>
                    <a:pt x="634" y="0"/>
                    <a:pt x="634" y="7"/>
                    <a:pt x="635" y="15"/>
                  </a:cubicBezTo>
                </a:path>
              </a:pathLst>
            </a:custGeom>
            <a:noFill/>
            <a:ln w="19050" cap="flat" cmpd="sng">
              <a:solidFill>
                <a:srgbClr val="000099">
                  <a:alpha val="100000"/>
                </a:srgbClr>
              </a:solidFill>
              <a:prstDash val="solid"/>
              <a:round/>
              <a:headEnd type="none" w="sm" len="med"/>
              <a:tailEnd type="none" w="sm" len="med"/>
            </a:ln>
          </p:spPr>
          <p:txBody>
            <a:bodyPr/>
            <a:lstStyle/>
            <a:p>
              <a:endParaRPr lang="zh-CN" altLang="en-US"/>
            </a:p>
          </p:txBody>
        </p:sp>
        <p:sp>
          <p:nvSpPr>
            <p:cNvPr id="29757" name="Text Box 39"/>
            <p:cNvSpPr txBox="1"/>
            <p:nvPr/>
          </p:nvSpPr>
          <p:spPr>
            <a:xfrm>
              <a:off x="476" y="1797"/>
              <a:ext cx="272"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宋体" panose="02010600030101010101" pitchFamily="2" charset="-122"/>
                </a:rPr>
                <a:t>左</a:t>
              </a:r>
            </a:p>
          </p:txBody>
        </p:sp>
        <p:sp>
          <p:nvSpPr>
            <p:cNvPr id="29758" name="Text Box 40"/>
            <p:cNvSpPr txBox="1"/>
            <p:nvPr/>
          </p:nvSpPr>
          <p:spPr>
            <a:xfrm>
              <a:off x="700" y="1948"/>
              <a:ext cx="272"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宋体" panose="02010600030101010101" pitchFamily="2" charset="-122"/>
                </a:rPr>
                <a:t>右</a:t>
              </a:r>
            </a:p>
          </p:txBody>
        </p:sp>
        <p:sp>
          <p:nvSpPr>
            <p:cNvPr id="29759" name="Line 41"/>
            <p:cNvSpPr/>
            <p:nvPr/>
          </p:nvSpPr>
          <p:spPr>
            <a:xfrm flipV="1">
              <a:off x="703" y="1117"/>
              <a:ext cx="0" cy="340"/>
            </a:xfrm>
            <a:prstGeom prst="line">
              <a:avLst/>
            </a:prstGeom>
            <a:ln w="9525" cap="flat" cmpd="sng">
              <a:solidFill>
                <a:schemeClr val="tx1"/>
              </a:solidFill>
              <a:prstDash val="solid"/>
              <a:headEnd type="none" w="sm" len="med"/>
              <a:tailEnd type="none" w="sm" len="med"/>
            </a:ln>
          </p:spPr>
        </p:sp>
        <p:sp>
          <p:nvSpPr>
            <p:cNvPr id="29760" name="Line 42"/>
            <p:cNvSpPr/>
            <p:nvPr/>
          </p:nvSpPr>
          <p:spPr>
            <a:xfrm flipV="1">
              <a:off x="839" y="1268"/>
              <a:ext cx="0" cy="317"/>
            </a:xfrm>
            <a:prstGeom prst="line">
              <a:avLst/>
            </a:prstGeom>
            <a:ln w="9525" cap="flat" cmpd="sng">
              <a:solidFill>
                <a:schemeClr val="tx1"/>
              </a:solidFill>
              <a:prstDash val="solid"/>
              <a:headEnd type="none" w="sm" len="med"/>
              <a:tailEnd type="none" w="sm" len="med"/>
            </a:ln>
          </p:spPr>
        </p:sp>
        <p:sp>
          <p:nvSpPr>
            <p:cNvPr id="29761" name="Line 43"/>
            <p:cNvSpPr/>
            <p:nvPr/>
          </p:nvSpPr>
          <p:spPr>
            <a:xfrm>
              <a:off x="612" y="1072"/>
              <a:ext cx="408" cy="408"/>
            </a:xfrm>
            <a:prstGeom prst="line">
              <a:avLst/>
            </a:prstGeom>
            <a:ln w="9525" cap="flat" cmpd="sng">
              <a:solidFill>
                <a:schemeClr val="tx1"/>
              </a:solidFill>
              <a:prstDash val="solid"/>
              <a:headEnd type="none" w="sm" len="med"/>
              <a:tailEnd type="none" w="sm" len="med"/>
            </a:ln>
          </p:spPr>
        </p:sp>
        <p:sp>
          <p:nvSpPr>
            <p:cNvPr id="29762" name="Line 44"/>
            <p:cNvSpPr>
              <a:spLocks noChangeAspect="1"/>
            </p:cNvSpPr>
            <p:nvPr/>
          </p:nvSpPr>
          <p:spPr>
            <a:xfrm>
              <a:off x="839" y="1299"/>
              <a:ext cx="113" cy="113"/>
            </a:xfrm>
            <a:prstGeom prst="line">
              <a:avLst/>
            </a:prstGeom>
            <a:ln w="9525" cap="flat" cmpd="sng">
              <a:solidFill>
                <a:schemeClr val="tx1"/>
              </a:solidFill>
              <a:prstDash val="solid"/>
              <a:headEnd type="triangle" w="med" len="med"/>
              <a:tailEnd type="none" w="sm" len="med"/>
            </a:ln>
          </p:spPr>
        </p:sp>
        <p:sp>
          <p:nvSpPr>
            <p:cNvPr id="29763" name="Line 45"/>
            <p:cNvSpPr>
              <a:spLocks noChangeAspect="1"/>
            </p:cNvSpPr>
            <p:nvPr/>
          </p:nvSpPr>
          <p:spPr>
            <a:xfrm>
              <a:off x="590" y="1050"/>
              <a:ext cx="113" cy="113"/>
            </a:xfrm>
            <a:prstGeom prst="line">
              <a:avLst/>
            </a:prstGeom>
            <a:ln w="9525" cap="flat" cmpd="sng">
              <a:solidFill>
                <a:schemeClr val="tx1"/>
              </a:solidFill>
              <a:prstDash val="solid"/>
              <a:headEnd type="none" w="med" len="med"/>
              <a:tailEnd type="triangle" w="med" len="med"/>
            </a:ln>
          </p:spPr>
        </p:sp>
        <p:sp>
          <p:nvSpPr>
            <p:cNvPr id="29764" name="Text Box 46"/>
            <p:cNvSpPr txBox="1"/>
            <p:nvPr/>
          </p:nvSpPr>
          <p:spPr>
            <a:xfrm rot="2608348">
              <a:off x="476" y="950"/>
              <a:ext cx="544" cy="212"/>
            </a:xfrm>
            <a:prstGeom prst="rect">
              <a:avLst/>
            </a:prstGeom>
            <a:noFill/>
            <a:ln w="9525">
              <a:noFill/>
            </a:ln>
          </p:spPr>
          <p:txBody>
            <a:bodyPr>
              <a:spAutoFit/>
            </a:bodyPr>
            <a:lstStyle/>
            <a:p>
              <a:pPr algn="l">
                <a:spcBef>
                  <a:spcPct val="50000"/>
                </a:spcBef>
              </a:pPr>
              <a:r>
                <a:rPr lang="en-US" altLang="zh-CN" sz="1600" i="0" dirty="0">
                  <a:latin typeface="Arial" panose="020B0604020202020204" pitchFamily="34" charset="0"/>
                  <a:ea typeface="宋体" panose="02010600030101010101" pitchFamily="2" charset="-122"/>
                </a:rPr>
                <a:t>t</a:t>
              </a:r>
              <a:r>
                <a:rPr lang="en-US" altLang="zh-CN" sz="1600" i="0" baseline="-25000" dirty="0">
                  <a:latin typeface="Arial" panose="020B0604020202020204" pitchFamily="34" charset="0"/>
                  <a:ea typeface="宋体" panose="02010600030101010101" pitchFamily="2" charset="-122"/>
                </a:rPr>
                <a:t>2</a:t>
              </a:r>
              <a:r>
                <a:rPr lang="en-US" altLang="zh-CN" sz="1600" i="0" dirty="0">
                  <a:latin typeface="Arial" panose="020B0604020202020204" pitchFamily="34" charset="0"/>
                  <a:ea typeface="宋体" panose="02010600030101010101" pitchFamily="2" charset="-122"/>
                </a:rPr>
                <a:t>=0.2</a:t>
              </a:r>
            </a:p>
          </p:txBody>
        </p:sp>
        <p:sp>
          <p:nvSpPr>
            <p:cNvPr id="29765" name="Line 47"/>
            <p:cNvSpPr/>
            <p:nvPr/>
          </p:nvSpPr>
          <p:spPr>
            <a:xfrm flipV="1">
              <a:off x="1338" y="1072"/>
              <a:ext cx="136" cy="226"/>
            </a:xfrm>
            <a:prstGeom prst="line">
              <a:avLst/>
            </a:prstGeom>
            <a:ln w="9525" cap="flat" cmpd="sng">
              <a:solidFill>
                <a:schemeClr val="tx1"/>
              </a:solidFill>
              <a:prstDash val="solid"/>
              <a:headEnd type="none" w="sm" len="med"/>
              <a:tailEnd type="none" w="sm" len="med"/>
            </a:ln>
          </p:spPr>
        </p:sp>
        <p:sp>
          <p:nvSpPr>
            <p:cNvPr id="29766" name="Line 48"/>
            <p:cNvSpPr/>
            <p:nvPr/>
          </p:nvSpPr>
          <p:spPr>
            <a:xfrm>
              <a:off x="975" y="1072"/>
              <a:ext cx="499" cy="0"/>
            </a:xfrm>
            <a:prstGeom prst="line">
              <a:avLst/>
            </a:prstGeom>
            <a:ln w="9525" cap="flat" cmpd="sng">
              <a:solidFill>
                <a:schemeClr val="tx1"/>
              </a:solidFill>
              <a:prstDash val="solid"/>
              <a:headEnd type="none" w="sm" len="med"/>
              <a:tailEnd type="none" w="sm" len="med"/>
            </a:ln>
          </p:spPr>
        </p:sp>
        <p:sp>
          <p:nvSpPr>
            <p:cNvPr id="29767" name="Text Box 49"/>
            <p:cNvSpPr txBox="1"/>
            <p:nvPr/>
          </p:nvSpPr>
          <p:spPr>
            <a:xfrm>
              <a:off x="904" y="872"/>
              <a:ext cx="726"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仿宋_GB2312" pitchFamily="49" charset="-122"/>
                </a:rPr>
                <a:t>被测轴线</a:t>
              </a:r>
            </a:p>
          </p:txBody>
        </p:sp>
        <p:sp>
          <p:nvSpPr>
            <p:cNvPr id="29768" name="Line 50"/>
            <p:cNvSpPr/>
            <p:nvPr/>
          </p:nvSpPr>
          <p:spPr>
            <a:xfrm flipV="1">
              <a:off x="754" y="2251"/>
              <a:ext cx="816" cy="363"/>
            </a:xfrm>
            <a:prstGeom prst="line">
              <a:avLst/>
            </a:prstGeom>
            <a:ln w="19050" cap="flat" cmpd="sng">
              <a:solidFill>
                <a:srgbClr val="000099"/>
              </a:solidFill>
              <a:prstDash val="lgDashDotDot"/>
              <a:headEnd type="none" w="sm" len="med"/>
              <a:tailEnd type="none" w="sm" len="med"/>
            </a:ln>
          </p:spPr>
        </p:sp>
      </p:grpSp>
      <p:grpSp>
        <p:nvGrpSpPr>
          <p:cNvPr id="29703" name="Group 51"/>
          <p:cNvGrpSpPr/>
          <p:nvPr/>
        </p:nvGrpSpPr>
        <p:grpSpPr>
          <a:xfrm>
            <a:off x="5076825" y="793750"/>
            <a:ext cx="1223963" cy="2762250"/>
            <a:chOff x="3152" y="611"/>
            <a:chExt cx="771" cy="1740"/>
          </a:xfrm>
        </p:grpSpPr>
        <p:grpSp>
          <p:nvGrpSpPr>
            <p:cNvPr id="29731" name="Group 52"/>
            <p:cNvGrpSpPr/>
            <p:nvPr/>
          </p:nvGrpSpPr>
          <p:grpSpPr>
            <a:xfrm>
              <a:off x="3243" y="863"/>
              <a:ext cx="544" cy="1488"/>
              <a:chOff x="3113" y="1369"/>
              <a:chExt cx="544" cy="1488"/>
            </a:xfrm>
          </p:grpSpPr>
          <p:sp>
            <p:nvSpPr>
              <p:cNvPr id="29742" name="Rectangle 53" descr="浅色上对角线"/>
              <p:cNvSpPr/>
              <p:nvPr/>
            </p:nvSpPr>
            <p:spPr>
              <a:xfrm>
                <a:off x="3152" y="2381"/>
                <a:ext cx="453" cy="476"/>
              </a:xfrm>
              <a:prstGeom prst="rect">
                <a:avLst/>
              </a:prstGeom>
              <a:pattFill prst="ltUpDiag">
                <a:fgClr>
                  <a:srgbClr val="000099"/>
                </a:fgClr>
                <a:bgClr>
                  <a:schemeClr val="bg1"/>
                </a:bgClr>
              </a:patt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43" name="Rectangle 54" descr="浅色上对角线"/>
              <p:cNvSpPr/>
              <p:nvPr/>
            </p:nvSpPr>
            <p:spPr>
              <a:xfrm>
                <a:off x="3173" y="1369"/>
                <a:ext cx="408" cy="453"/>
              </a:xfrm>
              <a:prstGeom prst="rect">
                <a:avLst/>
              </a:prstGeom>
              <a:pattFill prst="ltUpDiag">
                <a:fgClr>
                  <a:srgbClr val="000099"/>
                </a:fgClr>
                <a:bgClr>
                  <a:schemeClr val="bg1"/>
                </a:bgClr>
              </a:patt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44" name="Rectangle 55"/>
              <p:cNvSpPr/>
              <p:nvPr/>
            </p:nvSpPr>
            <p:spPr>
              <a:xfrm>
                <a:off x="3173" y="1440"/>
                <a:ext cx="409" cy="317"/>
              </a:xfrm>
              <a:prstGeom prst="rect">
                <a:avLst/>
              </a:prstGeom>
              <a:solidFill>
                <a:schemeClr val="bg1"/>
              </a:solid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45" name="Rectangle 56"/>
              <p:cNvSpPr/>
              <p:nvPr/>
            </p:nvSpPr>
            <p:spPr>
              <a:xfrm>
                <a:off x="3152" y="2463"/>
                <a:ext cx="453" cy="317"/>
              </a:xfrm>
              <a:prstGeom prst="rect">
                <a:avLst/>
              </a:prstGeom>
              <a:solidFill>
                <a:schemeClr val="bg1"/>
              </a:solid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46" name="Line 57"/>
              <p:cNvSpPr/>
              <p:nvPr/>
            </p:nvSpPr>
            <p:spPr>
              <a:xfrm>
                <a:off x="3113" y="2624"/>
                <a:ext cx="544" cy="0"/>
              </a:xfrm>
              <a:prstGeom prst="line">
                <a:avLst/>
              </a:prstGeom>
              <a:ln w="9525" cap="flat" cmpd="sng">
                <a:solidFill>
                  <a:srgbClr val="000099"/>
                </a:solidFill>
                <a:prstDash val="lgDashDot"/>
                <a:headEnd type="none" w="sm" len="med"/>
                <a:tailEnd type="none" w="sm" len="med"/>
              </a:ln>
            </p:spPr>
          </p:sp>
          <p:sp>
            <p:nvSpPr>
              <p:cNvPr id="29747" name="Line 58"/>
              <p:cNvSpPr/>
              <p:nvPr/>
            </p:nvSpPr>
            <p:spPr>
              <a:xfrm>
                <a:off x="3130" y="1596"/>
                <a:ext cx="521" cy="0"/>
              </a:xfrm>
              <a:prstGeom prst="line">
                <a:avLst/>
              </a:prstGeom>
              <a:ln w="9525" cap="flat" cmpd="sng">
                <a:solidFill>
                  <a:srgbClr val="000099"/>
                </a:solidFill>
                <a:prstDash val="lgDashDot"/>
                <a:headEnd type="none" w="sm" len="med"/>
                <a:tailEnd type="none" w="sm" len="med"/>
              </a:ln>
            </p:spPr>
          </p:sp>
          <p:sp>
            <p:nvSpPr>
              <p:cNvPr id="29748" name="Rectangle 59" descr="浅色上对角线"/>
              <p:cNvSpPr/>
              <p:nvPr/>
            </p:nvSpPr>
            <p:spPr>
              <a:xfrm>
                <a:off x="3241" y="1803"/>
                <a:ext cx="272" cy="590"/>
              </a:xfrm>
              <a:prstGeom prst="rect">
                <a:avLst/>
              </a:prstGeom>
              <a:pattFill prst="ltUpDiag">
                <a:fgClr>
                  <a:srgbClr val="000099"/>
                </a:fgClr>
                <a:bgClr>
                  <a:schemeClr val="bg1"/>
                </a:bgClr>
              </a:pattFill>
              <a:ln w="28575" cap="flat" cmpd="sng">
                <a:pattFill prst="ltUpDiag">
                  <a:fgClr>
                    <a:srgbClr val="000099"/>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29749" name="Line 60"/>
              <p:cNvSpPr/>
              <p:nvPr/>
            </p:nvSpPr>
            <p:spPr>
              <a:xfrm>
                <a:off x="3243" y="1818"/>
                <a:ext cx="0" cy="567"/>
              </a:xfrm>
              <a:prstGeom prst="line">
                <a:avLst/>
              </a:prstGeom>
              <a:ln w="28575" cap="flat" cmpd="sng">
                <a:solidFill>
                  <a:srgbClr val="000099"/>
                </a:solidFill>
                <a:prstDash val="solid"/>
                <a:headEnd type="none" w="sm" len="med"/>
                <a:tailEnd type="none" w="sm" len="med"/>
              </a:ln>
            </p:spPr>
          </p:sp>
          <p:sp>
            <p:nvSpPr>
              <p:cNvPr id="29750" name="Line 61"/>
              <p:cNvSpPr/>
              <p:nvPr/>
            </p:nvSpPr>
            <p:spPr>
              <a:xfrm>
                <a:off x="3515" y="1820"/>
                <a:ext cx="0" cy="567"/>
              </a:xfrm>
              <a:prstGeom prst="line">
                <a:avLst/>
              </a:prstGeom>
              <a:ln w="28575" cap="flat" cmpd="sng">
                <a:solidFill>
                  <a:srgbClr val="000099"/>
                </a:solidFill>
                <a:prstDash val="solid"/>
                <a:headEnd type="none" w="sm" len="med"/>
                <a:tailEnd type="none" w="sm" len="med"/>
              </a:ln>
            </p:spPr>
          </p:sp>
        </p:grpSp>
        <p:sp>
          <p:nvSpPr>
            <p:cNvPr id="29732" name="Line 62"/>
            <p:cNvSpPr/>
            <p:nvPr/>
          </p:nvSpPr>
          <p:spPr>
            <a:xfrm flipH="1">
              <a:off x="3152" y="934"/>
              <a:ext cx="182" cy="0"/>
            </a:xfrm>
            <a:prstGeom prst="line">
              <a:avLst/>
            </a:prstGeom>
            <a:ln w="9525" cap="flat" cmpd="sng">
              <a:solidFill>
                <a:schemeClr val="tx1"/>
              </a:solidFill>
              <a:prstDash val="solid"/>
              <a:headEnd type="none" w="sm" len="med"/>
              <a:tailEnd type="none" w="sm" len="med"/>
            </a:ln>
          </p:spPr>
        </p:sp>
        <p:sp>
          <p:nvSpPr>
            <p:cNvPr id="29733" name="Line 63"/>
            <p:cNvSpPr/>
            <p:nvPr/>
          </p:nvSpPr>
          <p:spPr>
            <a:xfrm flipH="1">
              <a:off x="3152" y="1252"/>
              <a:ext cx="182" cy="0"/>
            </a:xfrm>
            <a:prstGeom prst="line">
              <a:avLst/>
            </a:prstGeom>
            <a:ln w="9525" cap="flat" cmpd="sng">
              <a:solidFill>
                <a:schemeClr val="tx1"/>
              </a:solidFill>
              <a:prstDash val="solid"/>
              <a:headEnd type="none" w="sm" len="med"/>
              <a:tailEnd type="none" w="sm" len="med"/>
            </a:ln>
          </p:spPr>
        </p:sp>
        <p:sp>
          <p:nvSpPr>
            <p:cNvPr id="29734" name="Line 64"/>
            <p:cNvSpPr/>
            <p:nvPr/>
          </p:nvSpPr>
          <p:spPr>
            <a:xfrm flipV="1">
              <a:off x="3198" y="928"/>
              <a:ext cx="0" cy="318"/>
            </a:xfrm>
            <a:prstGeom prst="line">
              <a:avLst/>
            </a:prstGeom>
            <a:ln w="9525" cap="flat" cmpd="sng">
              <a:solidFill>
                <a:schemeClr val="tx1"/>
              </a:solidFill>
              <a:prstDash val="solid"/>
              <a:headEnd type="triangle" w="med" len="med"/>
              <a:tailEnd type="triangle" w="med" len="med"/>
            </a:ln>
          </p:spPr>
        </p:sp>
        <p:sp>
          <p:nvSpPr>
            <p:cNvPr id="29735" name="Line 65"/>
            <p:cNvSpPr/>
            <p:nvPr/>
          </p:nvSpPr>
          <p:spPr>
            <a:xfrm flipV="1">
              <a:off x="3198" y="701"/>
              <a:ext cx="0" cy="227"/>
            </a:xfrm>
            <a:prstGeom prst="line">
              <a:avLst/>
            </a:prstGeom>
            <a:ln w="9525" cap="flat" cmpd="sng">
              <a:solidFill>
                <a:schemeClr val="tx1"/>
              </a:solidFill>
              <a:prstDash val="solid"/>
              <a:headEnd type="triangle" w="med" len="med"/>
              <a:tailEnd type="none" w="med" len="med"/>
            </a:ln>
          </p:spPr>
        </p:sp>
        <p:sp>
          <p:nvSpPr>
            <p:cNvPr id="29736" name="Line 66"/>
            <p:cNvSpPr/>
            <p:nvPr/>
          </p:nvSpPr>
          <p:spPr>
            <a:xfrm>
              <a:off x="3198" y="701"/>
              <a:ext cx="90" cy="0"/>
            </a:xfrm>
            <a:prstGeom prst="line">
              <a:avLst/>
            </a:prstGeom>
            <a:ln w="9525" cap="flat" cmpd="sng">
              <a:solidFill>
                <a:schemeClr val="tx1"/>
              </a:solidFill>
              <a:prstDash val="solid"/>
              <a:headEnd type="none" w="sm" len="med"/>
              <a:tailEnd type="none" w="sm" len="med"/>
            </a:ln>
          </p:spPr>
        </p:sp>
        <p:sp>
          <p:nvSpPr>
            <p:cNvPr id="29737" name="Rectangle 67"/>
            <p:cNvSpPr/>
            <p:nvPr/>
          </p:nvSpPr>
          <p:spPr>
            <a:xfrm>
              <a:off x="3319" y="611"/>
              <a:ext cx="604"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latin typeface="Arial" panose="020B0604020202020204" pitchFamily="34" charset="0"/>
                  <a:ea typeface="宋体" panose="02010600030101010101" pitchFamily="2" charset="-122"/>
                </a:rPr>
                <a:t>0.1  A</a:t>
              </a:r>
            </a:p>
          </p:txBody>
        </p:sp>
        <p:sp>
          <p:nvSpPr>
            <p:cNvPr id="29738" name="Line 68"/>
            <p:cNvSpPr/>
            <p:nvPr/>
          </p:nvSpPr>
          <p:spPr>
            <a:xfrm>
              <a:off x="3487" y="611"/>
              <a:ext cx="0" cy="181"/>
            </a:xfrm>
            <a:prstGeom prst="line">
              <a:avLst/>
            </a:prstGeom>
            <a:ln w="9525" cap="flat" cmpd="sng">
              <a:solidFill>
                <a:schemeClr val="tx1"/>
              </a:solidFill>
              <a:prstDash val="solid"/>
              <a:headEnd type="none" w="sm" len="med"/>
              <a:tailEnd type="none" w="sm" len="med"/>
            </a:ln>
          </p:spPr>
        </p:sp>
        <p:sp>
          <p:nvSpPr>
            <p:cNvPr id="29739" name="Line 69"/>
            <p:cNvSpPr/>
            <p:nvPr/>
          </p:nvSpPr>
          <p:spPr>
            <a:xfrm flipH="1">
              <a:off x="3360" y="656"/>
              <a:ext cx="45" cy="91"/>
            </a:xfrm>
            <a:prstGeom prst="line">
              <a:avLst/>
            </a:prstGeom>
            <a:ln w="9525" cap="flat" cmpd="sng">
              <a:solidFill>
                <a:schemeClr val="tx1"/>
              </a:solidFill>
              <a:prstDash val="solid"/>
              <a:headEnd type="none" w="sm" len="med"/>
              <a:tailEnd type="none" w="sm" len="med"/>
            </a:ln>
          </p:spPr>
        </p:sp>
        <p:sp>
          <p:nvSpPr>
            <p:cNvPr id="29740" name="Line 70"/>
            <p:cNvSpPr/>
            <p:nvPr/>
          </p:nvSpPr>
          <p:spPr>
            <a:xfrm flipH="1">
              <a:off x="3405" y="656"/>
              <a:ext cx="45" cy="91"/>
            </a:xfrm>
            <a:prstGeom prst="line">
              <a:avLst/>
            </a:prstGeom>
            <a:ln w="9525" cap="flat" cmpd="sng">
              <a:solidFill>
                <a:schemeClr val="tx1"/>
              </a:solidFill>
              <a:prstDash val="solid"/>
              <a:headEnd type="none" w="sm" len="med"/>
              <a:tailEnd type="none" w="sm" len="med"/>
            </a:ln>
          </p:spPr>
        </p:sp>
        <p:sp>
          <p:nvSpPr>
            <p:cNvPr id="29741" name="Line 71"/>
            <p:cNvSpPr/>
            <p:nvPr/>
          </p:nvSpPr>
          <p:spPr>
            <a:xfrm>
              <a:off x="3741" y="611"/>
              <a:ext cx="0" cy="181"/>
            </a:xfrm>
            <a:prstGeom prst="line">
              <a:avLst/>
            </a:prstGeom>
            <a:ln w="9525" cap="flat" cmpd="sng">
              <a:solidFill>
                <a:schemeClr val="tx1"/>
              </a:solidFill>
              <a:prstDash val="solid"/>
              <a:headEnd type="none" w="sm" len="med"/>
              <a:tailEnd type="none" w="sm" len="med"/>
            </a:ln>
          </p:spPr>
        </p:sp>
      </p:grpSp>
      <p:grpSp>
        <p:nvGrpSpPr>
          <p:cNvPr id="29704" name="Group 72"/>
          <p:cNvGrpSpPr/>
          <p:nvPr/>
        </p:nvGrpSpPr>
        <p:grpSpPr>
          <a:xfrm>
            <a:off x="6588125" y="736600"/>
            <a:ext cx="1968500" cy="2781300"/>
            <a:chOff x="4014" y="589"/>
            <a:chExt cx="1240" cy="1752"/>
          </a:xfrm>
        </p:grpSpPr>
        <p:grpSp>
          <p:nvGrpSpPr>
            <p:cNvPr id="29712" name="Group 73"/>
            <p:cNvGrpSpPr/>
            <p:nvPr/>
          </p:nvGrpSpPr>
          <p:grpSpPr>
            <a:xfrm>
              <a:off x="4014" y="589"/>
              <a:ext cx="998" cy="705"/>
              <a:chOff x="4150" y="1095"/>
              <a:chExt cx="998" cy="705"/>
            </a:xfrm>
          </p:grpSpPr>
          <p:sp>
            <p:nvSpPr>
              <p:cNvPr id="29723" name="Freeform 74"/>
              <p:cNvSpPr>
                <a:spLocks noChangeAspect="1"/>
              </p:cNvSpPr>
              <p:nvPr/>
            </p:nvSpPr>
            <p:spPr>
              <a:xfrm>
                <a:off x="4150" y="1344"/>
                <a:ext cx="707" cy="386"/>
              </a:xfrm>
              <a:custGeom>
                <a:avLst/>
                <a:gdLst>
                  <a:gd name="txL" fmla="*/ 0 w 499"/>
                  <a:gd name="txT" fmla="*/ 0 h 272"/>
                  <a:gd name="txR" fmla="*/ 499 w 499"/>
                  <a:gd name="txB" fmla="*/ 272 h 272"/>
                </a:gdLst>
                <a:ahLst/>
                <a:cxnLst>
                  <a:cxn ang="0">
                    <a:pos x="0" y="193"/>
                  </a:cxn>
                  <a:cxn ang="0">
                    <a:pos x="514" y="0"/>
                  </a:cxn>
                  <a:cxn ang="0">
                    <a:pos x="707" y="193"/>
                  </a:cxn>
                  <a:cxn ang="0">
                    <a:pos x="193" y="386"/>
                  </a:cxn>
                  <a:cxn ang="0">
                    <a:pos x="0" y="193"/>
                  </a:cxn>
                </a:cxnLst>
                <a:rect l="txL" t="txT" r="txR" b="txB"/>
                <a:pathLst>
                  <a:path w="499" h="272">
                    <a:moveTo>
                      <a:pt x="0" y="136"/>
                    </a:moveTo>
                    <a:lnTo>
                      <a:pt x="363" y="0"/>
                    </a:lnTo>
                    <a:lnTo>
                      <a:pt x="499" y="136"/>
                    </a:lnTo>
                    <a:lnTo>
                      <a:pt x="136" y="272"/>
                    </a:lnTo>
                    <a:lnTo>
                      <a:pt x="0" y="136"/>
                    </a:lnTo>
                    <a:close/>
                  </a:path>
                </a:pathLst>
              </a:custGeom>
              <a:noFill/>
              <a:ln w="6350" cap="flat" cmpd="sng">
                <a:solidFill>
                  <a:schemeClr val="tx1">
                    <a:alpha val="100000"/>
                  </a:schemeClr>
                </a:solidFill>
                <a:prstDash val="solid"/>
                <a:round/>
                <a:headEnd type="none" w="sm" len="med"/>
                <a:tailEnd type="none" w="sm" len="med"/>
              </a:ln>
            </p:spPr>
            <p:txBody>
              <a:bodyPr/>
              <a:lstStyle/>
              <a:p>
                <a:endParaRPr lang="zh-CN" altLang="en-US"/>
              </a:p>
            </p:txBody>
          </p:sp>
          <p:sp>
            <p:nvSpPr>
              <p:cNvPr id="29724" name="Freeform 75"/>
              <p:cNvSpPr>
                <a:spLocks noChangeAspect="1"/>
              </p:cNvSpPr>
              <p:nvPr/>
            </p:nvSpPr>
            <p:spPr>
              <a:xfrm>
                <a:off x="4150" y="1414"/>
                <a:ext cx="707" cy="386"/>
              </a:xfrm>
              <a:custGeom>
                <a:avLst/>
                <a:gdLst>
                  <a:gd name="txL" fmla="*/ 0 w 499"/>
                  <a:gd name="txT" fmla="*/ 0 h 272"/>
                  <a:gd name="txR" fmla="*/ 499 w 499"/>
                  <a:gd name="txB" fmla="*/ 272 h 272"/>
                </a:gdLst>
                <a:ahLst/>
                <a:cxnLst>
                  <a:cxn ang="0">
                    <a:pos x="0" y="193"/>
                  </a:cxn>
                  <a:cxn ang="0">
                    <a:pos x="514" y="0"/>
                  </a:cxn>
                  <a:cxn ang="0">
                    <a:pos x="707" y="193"/>
                  </a:cxn>
                  <a:cxn ang="0">
                    <a:pos x="193" y="386"/>
                  </a:cxn>
                  <a:cxn ang="0">
                    <a:pos x="0" y="193"/>
                  </a:cxn>
                </a:cxnLst>
                <a:rect l="txL" t="txT" r="txR" b="txB"/>
                <a:pathLst>
                  <a:path w="499" h="272">
                    <a:moveTo>
                      <a:pt x="0" y="136"/>
                    </a:moveTo>
                    <a:lnTo>
                      <a:pt x="363" y="0"/>
                    </a:lnTo>
                    <a:lnTo>
                      <a:pt x="499" y="136"/>
                    </a:lnTo>
                    <a:lnTo>
                      <a:pt x="136" y="272"/>
                    </a:lnTo>
                    <a:lnTo>
                      <a:pt x="0" y="136"/>
                    </a:lnTo>
                    <a:close/>
                  </a:path>
                </a:pathLst>
              </a:custGeom>
              <a:noFill/>
              <a:ln w="6350" cap="flat" cmpd="sng">
                <a:solidFill>
                  <a:schemeClr val="tx1">
                    <a:alpha val="100000"/>
                  </a:schemeClr>
                </a:solidFill>
                <a:prstDash val="solid"/>
                <a:round/>
                <a:headEnd type="none" w="sm" len="med"/>
                <a:tailEnd type="none" w="sm" len="med"/>
              </a:ln>
            </p:spPr>
            <p:txBody>
              <a:bodyPr/>
              <a:lstStyle/>
              <a:p>
                <a:endParaRPr lang="zh-CN" altLang="en-US"/>
              </a:p>
            </p:txBody>
          </p:sp>
          <p:sp>
            <p:nvSpPr>
              <p:cNvPr id="29725" name="Freeform 76"/>
              <p:cNvSpPr/>
              <p:nvPr/>
            </p:nvSpPr>
            <p:spPr>
              <a:xfrm>
                <a:off x="4206" y="1480"/>
                <a:ext cx="488" cy="181"/>
              </a:xfrm>
              <a:custGeom>
                <a:avLst/>
                <a:gdLst>
                  <a:gd name="txL" fmla="*/ 0 w 384"/>
                  <a:gd name="txT" fmla="*/ 0 h 90"/>
                  <a:gd name="txR" fmla="*/ 384 w 384"/>
                  <a:gd name="txB" fmla="*/ 90 h 90"/>
                </a:gdLst>
                <a:ahLst/>
                <a:cxnLst>
                  <a:cxn ang="0">
                    <a:pos x="0" y="181"/>
                  </a:cxn>
                  <a:cxn ang="0">
                    <a:pos x="69" y="133"/>
                  </a:cxn>
                  <a:cxn ang="0">
                    <a:pos x="119" y="121"/>
                  </a:cxn>
                  <a:cxn ang="0">
                    <a:pos x="224" y="105"/>
                  </a:cxn>
                  <a:cxn ang="0">
                    <a:pos x="379" y="97"/>
                  </a:cxn>
                  <a:cxn ang="0">
                    <a:pos x="417" y="80"/>
                  </a:cxn>
                  <a:cxn ang="0">
                    <a:pos x="442" y="48"/>
                  </a:cxn>
                  <a:cxn ang="0">
                    <a:pos x="458" y="32"/>
                  </a:cxn>
                  <a:cxn ang="0">
                    <a:pos x="473" y="16"/>
                  </a:cxn>
                  <a:cxn ang="0">
                    <a:pos x="488" y="0"/>
                  </a:cxn>
                </a:cxnLst>
                <a:rect l="txL" t="txT" r="txR" b="txB"/>
                <a:pathLst>
                  <a:path w="384" h="90">
                    <a:moveTo>
                      <a:pt x="0" y="90"/>
                    </a:moveTo>
                    <a:cubicBezTo>
                      <a:pt x="17" y="84"/>
                      <a:pt x="40" y="69"/>
                      <a:pt x="54" y="66"/>
                    </a:cubicBezTo>
                    <a:cubicBezTo>
                      <a:pt x="67" y="63"/>
                      <a:pt x="94" y="60"/>
                      <a:pt x="94" y="60"/>
                    </a:cubicBezTo>
                    <a:cubicBezTo>
                      <a:pt x="119" y="52"/>
                      <a:pt x="150" y="53"/>
                      <a:pt x="176" y="52"/>
                    </a:cubicBezTo>
                    <a:cubicBezTo>
                      <a:pt x="221" y="41"/>
                      <a:pt x="173" y="52"/>
                      <a:pt x="298" y="48"/>
                    </a:cubicBezTo>
                    <a:cubicBezTo>
                      <a:pt x="308" y="48"/>
                      <a:pt x="328" y="40"/>
                      <a:pt x="328" y="40"/>
                    </a:cubicBezTo>
                    <a:cubicBezTo>
                      <a:pt x="332" y="34"/>
                      <a:pt x="341" y="26"/>
                      <a:pt x="348" y="24"/>
                    </a:cubicBezTo>
                    <a:cubicBezTo>
                      <a:pt x="361" y="11"/>
                      <a:pt x="347" y="23"/>
                      <a:pt x="360" y="16"/>
                    </a:cubicBezTo>
                    <a:cubicBezTo>
                      <a:pt x="364" y="14"/>
                      <a:pt x="372" y="8"/>
                      <a:pt x="372" y="8"/>
                    </a:cubicBezTo>
                    <a:cubicBezTo>
                      <a:pt x="376" y="2"/>
                      <a:pt x="377" y="0"/>
                      <a:pt x="384" y="0"/>
                    </a:cubicBezTo>
                  </a:path>
                </a:pathLst>
              </a:custGeom>
              <a:noFill/>
              <a:ln w="19050" cap="flat" cmpd="sng">
                <a:solidFill>
                  <a:srgbClr val="000099">
                    <a:alpha val="100000"/>
                  </a:srgbClr>
                </a:solidFill>
                <a:prstDash val="solid"/>
                <a:round/>
                <a:headEnd type="none" w="sm" len="med"/>
                <a:tailEnd type="none" w="sm" len="med"/>
              </a:ln>
            </p:spPr>
            <p:txBody>
              <a:bodyPr/>
              <a:lstStyle/>
              <a:p>
                <a:endParaRPr lang="zh-CN" altLang="en-US"/>
              </a:p>
            </p:txBody>
          </p:sp>
          <p:sp>
            <p:nvSpPr>
              <p:cNvPr id="29726" name="Line 77"/>
              <p:cNvSpPr/>
              <p:nvPr/>
            </p:nvSpPr>
            <p:spPr>
              <a:xfrm flipV="1">
                <a:off x="4331" y="1298"/>
                <a:ext cx="46" cy="227"/>
              </a:xfrm>
              <a:prstGeom prst="line">
                <a:avLst/>
              </a:prstGeom>
              <a:ln w="9525" cap="flat" cmpd="sng">
                <a:solidFill>
                  <a:schemeClr val="tx1"/>
                </a:solidFill>
                <a:prstDash val="solid"/>
                <a:headEnd type="none" w="sm" len="med"/>
                <a:tailEnd type="none" w="sm" len="med"/>
              </a:ln>
            </p:spPr>
          </p:sp>
          <p:sp>
            <p:nvSpPr>
              <p:cNvPr id="29727" name="Line 78"/>
              <p:cNvSpPr/>
              <p:nvPr/>
            </p:nvSpPr>
            <p:spPr>
              <a:xfrm>
                <a:off x="4377" y="1298"/>
                <a:ext cx="499" cy="0"/>
              </a:xfrm>
              <a:prstGeom prst="line">
                <a:avLst/>
              </a:prstGeom>
              <a:ln w="9525" cap="flat" cmpd="sng">
                <a:solidFill>
                  <a:schemeClr val="tx1"/>
                </a:solidFill>
                <a:prstDash val="solid"/>
                <a:headEnd type="none" w="sm" len="med"/>
                <a:tailEnd type="none" w="sm" len="med"/>
              </a:ln>
            </p:spPr>
          </p:sp>
          <p:sp>
            <p:nvSpPr>
              <p:cNvPr id="29728" name="Text Box 79"/>
              <p:cNvSpPr txBox="1"/>
              <p:nvPr/>
            </p:nvSpPr>
            <p:spPr>
              <a:xfrm>
                <a:off x="4331" y="1095"/>
                <a:ext cx="681"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仿宋_GB2312" pitchFamily="49" charset="-122"/>
                  </a:rPr>
                  <a:t>被测轴线</a:t>
                </a:r>
              </a:p>
            </p:txBody>
          </p:sp>
          <p:sp>
            <p:nvSpPr>
              <p:cNvPr id="29729" name="Text Box 80"/>
              <p:cNvSpPr txBox="1"/>
              <p:nvPr/>
            </p:nvSpPr>
            <p:spPr>
              <a:xfrm>
                <a:off x="4785" y="1323"/>
                <a:ext cx="318"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楷体_GB2312" pitchFamily="49" charset="-122"/>
                  </a:rPr>
                  <a:t>上</a:t>
                </a:r>
              </a:p>
            </p:txBody>
          </p:sp>
          <p:sp>
            <p:nvSpPr>
              <p:cNvPr id="29730" name="Text Box 81"/>
              <p:cNvSpPr txBox="1"/>
              <p:nvPr/>
            </p:nvSpPr>
            <p:spPr>
              <a:xfrm>
                <a:off x="4830" y="1540"/>
                <a:ext cx="318"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楷体_GB2312" pitchFamily="49" charset="-122"/>
                  </a:rPr>
                  <a:t>下</a:t>
                </a:r>
              </a:p>
            </p:txBody>
          </p:sp>
        </p:grpSp>
        <p:grpSp>
          <p:nvGrpSpPr>
            <p:cNvPr id="29713" name="Group 82"/>
            <p:cNvGrpSpPr/>
            <p:nvPr/>
          </p:nvGrpSpPr>
          <p:grpSpPr>
            <a:xfrm>
              <a:off x="4105" y="1797"/>
              <a:ext cx="1149" cy="544"/>
              <a:chOff x="4241" y="2251"/>
              <a:chExt cx="1149" cy="544"/>
            </a:xfrm>
          </p:grpSpPr>
          <p:sp>
            <p:nvSpPr>
              <p:cNvPr id="29719" name="Line 83"/>
              <p:cNvSpPr/>
              <p:nvPr/>
            </p:nvSpPr>
            <p:spPr>
              <a:xfrm flipV="1">
                <a:off x="4241" y="2251"/>
                <a:ext cx="862" cy="363"/>
              </a:xfrm>
              <a:prstGeom prst="line">
                <a:avLst/>
              </a:prstGeom>
              <a:ln w="19050" cap="flat" cmpd="sng">
                <a:solidFill>
                  <a:srgbClr val="000099"/>
                </a:solidFill>
                <a:prstDash val="lgDashDotDot"/>
                <a:headEnd type="none" w="sm" len="med"/>
                <a:tailEnd type="none" w="sm" len="med"/>
              </a:ln>
            </p:spPr>
          </p:sp>
          <p:sp>
            <p:nvSpPr>
              <p:cNvPr id="29720" name="Line 84"/>
              <p:cNvSpPr/>
              <p:nvPr/>
            </p:nvSpPr>
            <p:spPr>
              <a:xfrm>
                <a:off x="4377" y="2568"/>
                <a:ext cx="45" cy="136"/>
              </a:xfrm>
              <a:prstGeom prst="line">
                <a:avLst/>
              </a:prstGeom>
              <a:ln w="9525" cap="flat" cmpd="sng">
                <a:solidFill>
                  <a:schemeClr val="tx1"/>
                </a:solidFill>
                <a:prstDash val="solid"/>
                <a:headEnd type="none" w="sm" len="med"/>
                <a:tailEnd type="none" w="sm" len="med"/>
              </a:ln>
            </p:spPr>
          </p:sp>
          <p:sp>
            <p:nvSpPr>
              <p:cNvPr id="29721" name="Line 85"/>
              <p:cNvSpPr/>
              <p:nvPr/>
            </p:nvSpPr>
            <p:spPr>
              <a:xfrm>
                <a:off x="4422" y="2704"/>
                <a:ext cx="227" cy="0"/>
              </a:xfrm>
              <a:prstGeom prst="line">
                <a:avLst/>
              </a:prstGeom>
              <a:ln w="9525" cap="flat" cmpd="sng">
                <a:solidFill>
                  <a:schemeClr val="tx1"/>
                </a:solidFill>
                <a:prstDash val="solid"/>
                <a:headEnd type="none" w="sm" len="med"/>
                <a:tailEnd type="none" w="sm" len="med"/>
              </a:ln>
            </p:spPr>
          </p:sp>
          <p:sp>
            <p:nvSpPr>
              <p:cNvPr id="29722" name="Text Box 86"/>
              <p:cNvSpPr txBox="1"/>
              <p:nvPr/>
            </p:nvSpPr>
            <p:spPr>
              <a:xfrm>
                <a:off x="4619" y="2583"/>
                <a:ext cx="771" cy="212"/>
              </a:xfrm>
              <a:prstGeom prst="rect">
                <a:avLst/>
              </a:prstGeom>
              <a:noFill/>
              <a:ln w="9525">
                <a:noFill/>
              </a:ln>
            </p:spPr>
            <p:txBody>
              <a:bodyPr>
                <a:spAutoFit/>
              </a:bodyPr>
              <a:lstStyle/>
              <a:p>
                <a:pPr algn="l">
                  <a:spcBef>
                    <a:spcPct val="50000"/>
                  </a:spcBef>
                </a:pPr>
                <a:r>
                  <a:rPr lang="zh-CN" altLang="en-US" sz="1600" i="0" dirty="0">
                    <a:latin typeface="仿宋_GB2312" pitchFamily="49" charset="-122"/>
                    <a:ea typeface="仿宋_GB2312" pitchFamily="49" charset="-122"/>
                  </a:rPr>
                  <a:t>基准轴线</a:t>
                </a:r>
                <a:r>
                  <a:rPr lang="en-US" altLang="zh-CN" sz="1600" i="0" dirty="0">
                    <a:latin typeface="仿宋_GB2312" pitchFamily="49" charset="-122"/>
                    <a:ea typeface="仿宋_GB2312" pitchFamily="49" charset="-122"/>
                  </a:rPr>
                  <a:t>A</a:t>
                </a:r>
              </a:p>
            </p:txBody>
          </p:sp>
        </p:grpSp>
        <p:sp>
          <p:nvSpPr>
            <p:cNvPr id="29714" name="Line 87"/>
            <p:cNvSpPr/>
            <p:nvPr/>
          </p:nvSpPr>
          <p:spPr>
            <a:xfrm flipV="1">
              <a:off x="4694" y="907"/>
              <a:ext cx="363" cy="136"/>
            </a:xfrm>
            <a:prstGeom prst="line">
              <a:avLst/>
            </a:prstGeom>
            <a:ln w="6350" cap="flat" cmpd="sng">
              <a:solidFill>
                <a:schemeClr val="tx1"/>
              </a:solidFill>
              <a:prstDash val="solid"/>
              <a:headEnd type="none" w="sm" len="med"/>
              <a:tailEnd type="none" w="sm" len="med"/>
            </a:ln>
          </p:spPr>
        </p:sp>
        <p:sp>
          <p:nvSpPr>
            <p:cNvPr id="29715" name="Line 88"/>
            <p:cNvSpPr/>
            <p:nvPr/>
          </p:nvSpPr>
          <p:spPr>
            <a:xfrm flipV="1">
              <a:off x="4694" y="974"/>
              <a:ext cx="363" cy="136"/>
            </a:xfrm>
            <a:prstGeom prst="line">
              <a:avLst/>
            </a:prstGeom>
            <a:ln w="6350" cap="flat" cmpd="sng">
              <a:solidFill>
                <a:schemeClr val="tx1"/>
              </a:solidFill>
              <a:prstDash val="solid"/>
              <a:headEnd type="none" w="sm" len="med"/>
              <a:tailEnd type="none" w="sm" len="med"/>
            </a:ln>
          </p:spPr>
        </p:sp>
        <p:sp>
          <p:nvSpPr>
            <p:cNvPr id="29716" name="Line 89"/>
            <p:cNvSpPr/>
            <p:nvPr/>
          </p:nvSpPr>
          <p:spPr>
            <a:xfrm>
              <a:off x="5012" y="792"/>
              <a:ext cx="0" cy="136"/>
            </a:xfrm>
            <a:prstGeom prst="line">
              <a:avLst/>
            </a:prstGeom>
            <a:ln w="9525" cap="flat" cmpd="sng">
              <a:solidFill>
                <a:schemeClr val="tx1"/>
              </a:solidFill>
              <a:prstDash val="solid"/>
              <a:headEnd type="none" w="sm" len="med"/>
              <a:tailEnd type="triangle" w="sm" len="lg"/>
            </a:ln>
          </p:spPr>
        </p:sp>
        <p:sp>
          <p:nvSpPr>
            <p:cNvPr id="29717" name="Line 90"/>
            <p:cNvSpPr/>
            <p:nvPr/>
          </p:nvSpPr>
          <p:spPr>
            <a:xfrm>
              <a:off x="5012" y="989"/>
              <a:ext cx="0" cy="521"/>
            </a:xfrm>
            <a:prstGeom prst="line">
              <a:avLst/>
            </a:prstGeom>
            <a:ln w="9525" cap="flat" cmpd="sng">
              <a:solidFill>
                <a:schemeClr val="tx1"/>
              </a:solidFill>
              <a:prstDash val="solid"/>
              <a:headEnd type="triangle" w="sm" len="lg"/>
              <a:tailEnd type="none" w="sm" len="med"/>
            </a:ln>
          </p:spPr>
        </p:sp>
        <p:sp>
          <p:nvSpPr>
            <p:cNvPr id="29718" name="Text Box 91"/>
            <p:cNvSpPr txBox="1"/>
            <p:nvPr/>
          </p:nvSpPr>
          <p:spPr>
            <a:xfrm rot="-5400000">
              <a:off x="4668" y="1162"/>
              <a:ext cx="499" cy="212"/>
            </a:xfrm>
            <a:prstGeom prst="rect">
              <a:avLst/>
            </a:prstGeom>
            <a:noFill/>
            <a:ln w="9525">
              <a:noFill/>
            </a:ln>
          </p:spPr>
          <p:txBody>
            <a:bodyPr>
              <a:spAutoFit/>
            </a:bodyPr>
            <a:lstStyle/>
            <a:p>
              <a:pPr algn="l">
                <a:spcBef>
                  <a:spcPct val="50000"/>
                </a:spcBef>
              </a:pPr>
              <a:r>
                <a:rPr lang="en-US" altLang="zh-CN" sz="1600" i="0" dirty="0">
                  <a:latin typeface="Arial" panose="020B0604020202020204" pitchFamily="34" charset="0"/>
                  <a:ea typeface="宋体" panose="02010600030101010101" pitchFamily="2" charset="-122"/>
                </a:rPr>
                <a:t>t</a:t>
              </a:r>
              <a:r>
                <a:rPr lang="en-US" altLang="zh-CN" sz="1600" i="0" baseline="-25000" dirty="0">
                  <a:latin typeface="Arial" panose="020B0604020202020204" pitchFamily="34" charset="0"/>
                  <a:ea typeface="宋体" panose="02010600030101010101" pitchFamily="2" charset="-122"/>
                </a:rPr>
                <a:t>1</a:t>
              </a:r>
              <a:r>
                <a:rPr lang="en-US" altLang="zh-CN" sz="1600" i="0" dirty="0">
                  <a:latin typeface="Arial" panose="020B0604020202020204" pitchFamily="34" charset="0"/>
                  <a:ea typeface="宋体" panose="02010600030101010101" pitchFamily="2" charset="-122"/>
                </a:rPr>
                <a:t>=0.1</a:t>
              </a:r>
            </a:p>
          </p:txBody>
        </p:sp>
      </p:grpSp>
      <p:sp>
        <p:nvSpPr>
          <p:cNvPr id="566364" name="AutoShape 92"/>
          <p:cNvSpPr/>
          <p:nvPr/>
        </p:nvSpPr>
        <p:spPr>
          <a:xfrm>
            <a:off x="779463" y="4437063"/>
            <a:ext cx="3057525" cy="2046287"/>
          </a:xfrm>
          <a:prstGeom prst="wedgeRoundRectCallout">
            <a:avLst>
              <a:gd name="adj1" fmla="val 29958"/>
              <a:gd name="adj2" fmla="val -215088"/>
              <a:gd name="adj3" fmla="val 16667"/>
            </a:avLst>
          </a:prstGeom>
          <a:noFill/>
          <a:ln w="9525" cap="flat" cmpd="sng">
            <a:solidFill>
              <a:srgbClr val="800000"/>
            </a:solidFill>
            <a:prstDash val="solid"/>
            <a:miter/>
            <a:headEnd type="none" w="sm" len="med"/>
            <a:tailEnd type="none" w="sm" len="med"/>
          </a:ln>
        </p:spPr>
        <p:txBody>
          <a:bodyPr/>
          <a:lstStyle/>
          <a:p>
            <a:pPr algn="l"/>
            <a:r>
              <a:rPr lang="zh-CN" altLang="en-US" sz="2000" i="0" dirty="0">
                <a:latin typeface="仿宋_GB2312" pitchFamily="49" charset="-122"/>
                <a:ea typeface="仿宋_GB2312" pitchFamily="49" charset="-122"/>
              </a:rPr>
              <a:t>指引线箭头处在水平方向，表示被测轴线必须位于距离为公差值</a:t>
            </a:r>
            <a:r>
              <a:rPr lang="en-US" altLang="zh-CN" sz="2000" i="0" dirty="0">
                <a:latin typeface="仿宋_GB2312" pitchFamily="49" charset="-122"/>
                <a:ea typeface="仿宋_GB2312" pitchFamily="49" charset="-122"/>
              </a:rPr>
              <a:t>t</a:t>
            </a:r>
            <a:r>
              <a:rPr lang="en-US" altLang="zh-CN" sz="2000" i="0" baseline="-25000" dirty="0">
                <a:latin typeface="仿宋_GB2312" pitchFamily="49" charset="-122"/>
                <a:ea typeface="仿宋_GB2312" pitchFamily="49" charset="-122"/>
              </a:rPr>
              <a:t>2</a:t>
            </a:r>
            <a:r>
              <a:rPr lang="en-US" altLang="zh-CN" sz="2000" i="0" dirty="0">
                <a:latin typeface="仿宋_GB2312" pitchFamily="49" charset="-122"/>
                <a:ea typeface="仿宋_GB2312" pitchFamily="49" charset="-122"/>
              </a:rPr>
              <a:t>=0.2</a:t>
            </a:r>
            <a:r>
              <a:rPr lang="zh-CN" altLang="en-US" sz="2000" i="0" dirty="0">
                <a:latin typeface="仿宋_GB2312" pitchFamily="49" charset="-122"/>
                <a:ea typeface="仿宋_GB2312" pitchFamily="49" charset="-122"/>
              </a:rPr>
              <a:t>且平行于基准轴线</a:t>
            </a:r>
            <a:r>
              <a:rPr lang="en-US" altLang="zh-CN" sz="2000" i="0" dirty="0">
                <a:latin typeface="仿宋_GB2312" pitchFamily="49" charset="-122"/>
                <a:ea typeface="仿宋_GB2312" pitchFamily="49" charset="-122"/>
              </a:rPr>
              <a:t>A</a:t>
            </a:r>
            <a:r>
              <a:rPr lang="zh-CN" altLang="en-US" sz="2000" i="0" dirty="0">
                <a:latin typeface="仿宋_GB2312" pitchFamily="49" charset="-122"/>
                <a:ea typeface="仿宋_GB2312" pitchFamily="49" charset="-122"/>
              </a:rPr>
              <a:t>的左右两个平行平面之间。</a:t>
            </a:r>
          </a:p>
        </p:txBody>
      </p:sp>
      <p:sp>
        <p:nvSpPr>
          <p:cNvPr id="566365" name="AutoShape 93"/>
          <p:cNvSpPr/>
          <p:nvPr/>
        </p:nvSpPr>
        <p:spPr>
          <a:xfrm>
            <a:off x="5003800" y="4292600"/>
            <a:ext cx="3221038" cy="1751013"/>
          </a:xfrm>
          <a:prstGeom prst="wedgeRoundRectCallout">
            <a:avLst>
              <a:gd name="adj1" fmla="val -46255"/>
              <a:gd name="adj2" fmla="val -191977"/>
              <a:gd name="adj3" fmla="val 16667"/>
            </a:avLst>
          </a:prstGeom>
          <a:noFill/>
          <a:ln w="9525" cap="flat" cmpd="sng">
            <a:solidFill>
              <a:srgbClr val="800000"/>
            </a:solidFill>
            <a:prstDash val="solid"/>
            <a:miter/>
            <a:headEnd type="none" w="sm" len="med"/>
            <a:tailEnd type="none" w="sm" len="med"/>
          </a:ln>
        </p:spPr>
        <p:txBody>
          <a:bodyPr/>
          <a:lstStyle/>
          <a:p>
            <a:pPr algn="l"/>
            <a:r>
              <a:rPr lang="zh-CN" altLang="en-US" sz="2000" i="0" dirty="0">
                <a:latin typeface="仿宋_GB2312" pitchFamily="49" charset="-122"/>
                <a:ea typeface="仿宋_GB2312" pitchFamily="49" charset="-122"/>
              </a:rPr>
              <a:t>指引线箭头处在垂直方向，表示被测轴线必须位于距离为公差值</a:t>
            </a:r>
            <a:r>
              <a:rPr lang="en-US" altLang="zh-CN" sz="2000" i="0" dirty="0">
                <a:latin typeface="仿宋_GB2312" pitchFamily="49" charset="-122"/>
                <a:ea typeface="仿宋_GB2312" pitchFamily="49" charset="-122"/>
              </a:rPr>
              <a:t>t</a:t>
            </a:r>
            <a:r>
              <a:rPr lang="en-US" altLang="zh-CN" sz="2000" i="0" baseline="-25000" dirty="0">
                <a:latin typeface="仿宋_GB2312" pitchFamily="49" charset="-122"/>
                <a:ea typeface="仿宋_GB2312" pitchFamily="49" charset="-122"/>
              </a:rPr>
              <a:t>3</a:t>
            </a:r>
            <a:r>
              <a:rPr lang="en-US" altLang="zh-CN" sz="2000" i="0" dirty="0">
                <a:latin typeface="仿宋_GB2312" pitchFamily="49" charset="-122"/>
                <a:ea typeface="仿宋_GB2312" pitchFamily="49" charset="-122"/>
              </a:rPr>
              <a:t>=0.1</a:t>
            </a:r>
            <a:r>
              <a:rPr lang="zh-CN" altLang="en-US" sz="2000" i="0" dirty="0">
                <a:latin typeface="仿宋_GB2312" pitchFamily="49" charset="-122"/>
                <a:ea typeface="仿宋_GB2312" pitchFamily="49" charset="-122"/>
              </a:rPr>
              <a:t>且平行于基准轴线</a:t>
            </a:r>
            <a:r>
              <a:rPr lang="en-US" altLang="zh-CN" sz="2000" i="0" dirty="0">
                <a:latin typeface="仿宋_GB2312" pitchFamily="49" charset="-122"/>
                <a:ea typeface="仿宋_GB2312" pitchFamily="49" charset="-122"/>
              </a:rPr>
              <a:t>A</a:t>
            </a:r>
            <a:r>
              <a:rPr lang="zh-CN" altLang="en-US" sz="2000" i="0" dirty="0">
                <a:latin typeface="仿宋_GB2312" pitchFamily="49" charset="-122"/>
                <a:ea typeface="仿宋_GB2312" pitchFamily="49" charset="-122"/>
              </a:rPr>
              <a:t>的上下两个平行平面之间。</a:t>
            </a:r>
          </a:p>
        </p:txBody>
      </p:sp>
      <p:sp>
        <p:nvSpPr>
          <p:cNvPr id="566366" name="Line 94"/>
          <p:cNvSpPr/>
          <p:nvPr/>
        </p:nvSpPr>
        <p:spPr>
          <a:xfrm flipH="1" flipV="1">
            <a:off x="1547813" y="1484313"/>
            <a:ext cx="792162" cy="2952750"/>
          </a:xfrm>
          <a:prstGeom prst="line">
            <a:avLst/>
          </a:prstGeom>
          <a:ln w="38100" cap="flat" cmpd="dbl">
            <a:solidFill>
              <a:srgbClr val="800000"/>
            </a:solidFill>
            <a:prstDash val="solid"/>
            <a:headEnd type="none" w="sm" len="med"/>
            <a:tailEnd type="stealth" w="lg" len="lg"/>
          </a:ln>
        </p:spPr>
      </p:sp>
      <p:sp>
        <p:nvSpPr>
          <p:cNvPr id="566367" name="Line 95"/>
          <p:cNvSpPr/>
          <p:nvPr/>
        </p:nvSpPr>
        <p:spPr>
          <a:xfrm flipV="1">
            <a:off x="6588125" y="1700213"/>
            <a:ext cx="576263" cy="2592387"/>
          </a:xfrm>
          <a:prstGeom prst="line">
            <a:avLst/>
          </a:prstGeom>
          <a:ln w="38100" cap="flat" cmpd="dbl">
            <a:solidFill>
              <a:srgbClr val="800000"/>
            </a:solidFill>
            <a:prstDash val="solid"/>
            <a:headEnd type="none" w="sm" len="med"/>
            <a:tailEnd type="stealth" w="lg" len="lg"/>
          </a:ln>
        </p:spPr>
      </p:sp>
      <p:sp>
        <p:nvSpPr>
          <p:cNvPr id="29709" name="Rectangle 9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
        <p:nvSpPr>
          <p:cNvPr id="29710" name="等腰三角形 99"/>
          <p:cNvSpPr/>
          <p:nvPr/>
        </p:nvSpPr>
        <p:spPr>
          <a:xfrm rot="-2479288" flipV="1">
            <a:off x="3905250" y="3429000"/>
            <a:ext cx="185738" cy="57150"/>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29711" name="矩形 100"/>
          <p:cNvSpPr/>
          <p:nvPr/>
        </p:nvSpPr>
        <p:spPr>
          <a:xfrm rot="-2446665">
            <a:off x="4075113" y="3587750"/>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566364"/>
                                        </p:tgtEl>
                                        <p:attrNameLst>
                                          <p:attrName>style.visibility</p:attrName>
                                        </p:attrNameLst>
                                      </p:cBhvr>
                                      <p:to>
                                        <p:strVal val="visible"/>
                                      </p:to>
                                    </p:set>
                                    <p:anim calcmode="lin" valueType="num">
                                      <p:cBhvr>
                                        <p:cTn id="7" dur="500" fill="hold"/>
                                        <p:tgtEl>
                                          <p:spTgt spid="566364"/>
                                        </p:tgtEl>
                                        <p:attrNameLst>
                                          <p:attrName>ppt_x</p:attrName>
                                        </p:attrNameLst>
                                      </p:cBhvr>
                                      <p:tavLst>
                                        <p:tav tm="0">
                                          <p:val>
                                            <p:strVal val="#ppt_x"/>
                                          </p:val>
                                        </p:tav>
                                        <p:tav tm="100000">
                                          <p:val>
                                            <p:strVal val="#ppt_x"/>
                                          </p:val>
                                        </p:tav>
                                      </p:tavLst>
                                    </p:anim>
                                    <p:anim calcmode="lin" valueType="num">
                                      <p:cBhvr>
                                        <p:cTn id="8" dur="500" fill="hold"/>
                                        <p:tgtEl>
                                          <p:spTgt spid="566364"/>
                                        </p:tgtEl>
                                        <p:attrNameLst>
                                          <p:attrName>ppt_y</p:attrName>
                                        </p:attrNameLst>
                                      </p:cBhvr>
                                      <p:tavLst>
                                        <p:tav tm="0">
                                          <p:val>
                                            <p:strVal val="#ppt_y+#ppt_h/2"/>
                                          </p:val>
                                        </p:tav>
                                        <p:tav tm="100000">
                                          <p:val>
                                            <p:strVal val="#ppt_y"/>
                                          </p:val>
                                        </p:tav>
                                      </p:tavLst>
                                    </p:anim>
                                    <p:anim calcmode="lin" valueType="num">
                                      <p:cBhvr>
                                        <p:cTn id="9" dur="500" fill="hold"/>
                                        <p:tgtEl>
                                          <p:spTgt spid="566364"/>
                                        </p:tgtEl>
                                        <p:attrNameLst>
                                          <p:attrName>ppt_w</p:attrName>
                                        </p:attrNameLst>
                                      </p:cBhvr>
                                      <p:tavLst>
                                        <p:tav tm="0">
                                          <p:val>
                                            <p:strVal val="#ppt_w"/>
                                          </p:val>
                                        </p:tav>
                                        <p:tav tm="100000">
                                          <p:val>
                                            <p:strVal val="#ppt_w"/>
                                          </p:val>
                                        </p:tav>
                                      </p:tavLst>
                                    </p:anim>
                                    <p:anim calcmode="lin" valueType="num">
                                      <p:cBhvr>
                                        <p:cTn id="10" dur="500" fill="hold"/>
                                        <p:tgtEl>
                                          <p:spTgt spid="566364"/>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4" fill="hold" nodeType="clickEffect">
                                  <p:stCondLst>
                                    <p:cond delay="0"/>
                                  </p:stCondLst>
                                  <p:childTnLst>
                                    <p:set>
                                      <p:cBhvr>
                                        <p:cTn id="14" dur="1" fill="hold">
                                          <p:stCondLst>
                                            <p:cond delay="0"/>
                                          </p:stCondLst>
                                        </p:cTn>
                                        <p:tgtEl>
                                          <p:spTgt spid="566366"/>
                                        </p:tgtEl>
                                        <p:attrNameLst>
                                          <p:attrName>style.visibility</p:attrName>
                                        </p:attrNameLst>
                                      </p:cBhvr>
                                      <p:to>
                                        <p:strVal val="visible"/>
                                      </p:to>
                                    </p:set>
                                    <p:anim calcmode="lin" valueType="num">
                                      <p:cBhvr>
                                        <p:cTn id="15" dur="500" fill="hold"/>
                                        <p:tgtEl>
                                          <p:spTgt spid="566366"/>
                                        </p:tgtEl>
                                        <p:attrNameLst>
                                          <p:attrName>ppt_x</p:attrName>
                                        </p:attrNameLst>
                                      </p:cBhvr>
                                      <p:tavLst>
                                        <p:tav tm="0">
                                          <p:val>
                                            <p:strVal val="#ppt_x"/>
                                          </p:val>
                                        </p:tav>
                                        <p:tav tm="100000">
                                          <p:val>
                                            <p:strVal val="#ppt_x"/>
                                          </p:val>
                                        </p:tav>
                                      </p:tavLst>
                                    </p:anim>
                                    <p:anim calcmode="lin" valueType="num">
                                      <p:cBhvr>
                                        <p:cTn id="16" dur="500" fill="hold"/>
                                        <p:tgtEl>
                                          <p:spTgt spid="566366"/>
                                        </p:tgtEl>
                                        <p:attrNameLst>
                                          <p:attrName>ppt_y</p:attrName>
                                        </p:attrNameLst>
                                      </p:cBhvr>
                                      <p:tavLst>
                                        <p:tav tm="0">
                                          <p:val>
                                            <p:strVal val="#ppt_y+#ppt_h/2"/>
                                          </p:val>
                                        </p:tav>
                                        <p:tav tm="100000">
                                          <p:val>
                                            <p:strVal val="#ppt_y"/>
                                          </p:val>
                                        </p:tav>
                                      </p:tavLst>
                                    </p:anim>
                                    <p:anim calcmode="lin" valueType="num">
                                      <p:cBhvr>
                                        <p:cTn id="17" dur="500" fill="hold"/>
                                        <p:tgtEl>
                                          <p:spTgt spid="566366"/>
                                        </p:tgtEl>
                                        <p:attrNameLst>
                                          <p:attrName>ppt_w</p:attrName>
                                        </p:attrNameLst>
                                      </p:cBhvr>
                                      <p:tavLst>
                                        <p:tav tm="0">
                                          <p:val>
                                            <p:strVal val="#ppt_w"/>
                                          </p:val>
                                        </p:tav>
                                        <p:tav tm="100000">
                                          <p:val>
                                            <p:strVal val="#ppt_w"/>
                                          </p:val>
                                        </p:tav>
                                      </p:tavLst>
                                    </p:anim>
                                    <p:anim calcmode="lin" valueType="num">
                                      <p:cBhvr>
                                        <p:cTn id="18" dur="500" fill="hold"/>
                                        <p:tgtEl>
                                          <p:spTgt spid="566366"/>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grpId="0" nodeType="clickEffect">
                                  <p:stCondLst>
                                    <p:cond delay="0"/>
                                  </p:stCondLst>
                                  <p:childTnLst>
                                    <p:set>
                                      <p:cBhvr>
                                        <p:cTn id="22" dur="1" fill="hold">
                                          <p:stCondLst>
                                            <p:cond delay="0"/>
                                          </p:stCondLst>
                                        </p:cTn>
                                        <p:tgtEl>
                                          <p:spTgt spid="566365"/>
                                        </p:tgtEl>
                                        <p:attrNameLst>
                                          <p:attrName>style.visibility</p:attrName>
                                        </p:attrNameLst>
                                      </p:cBhvr>
                                      <p:to>
                                        <p:strVal val="visible"/>
                                      </p:to>
                                    </p:set>
                                    <p:anim calcmode="lin" valueType="num">
                                      <p:cBhvr>
                                        <p:cTn id="23" dur="500" fill="hold"/>
                                        <p:tgtEl>
                                          <p:spTgt spid="566365"/>
                                        </p:tgtEl>
                                        <p:attrNameLst>
                                          <p:attrName>ppt_x</p:attrName>
                                        </p:attrNameLst>
                                      </p:cBhvr>
                                      <p:tavLst>
                                        <p:tav tm="0">
                                          <p:val>
                                            <p:strVal val="#ppt_x"/>
                                          </p:val>
                                        </p:tav>
                                        <p:tav tm="100000">
                                          <p:val>
                                            <p:strVal val="#ppt_x"/>
                                          </p:val>
                                        </p:tav>
                                      </p:tavLst>
                                    </p:anim>
                                    <p:anim calcmode="lin" valueType="num">
                                      <p:cBhvr>
                                        <p:cTn id="24" dur="500" fill="hold"/>
                                        <p:tgtEl>
                                          <p:spTgt spid="566365"/>
                                        </p:tgtEl>
                                        <p:attrNameLst>
                                          <p:attrName>ppt_y</p:attrName>
                                        </p:attrNameLst>
                                      </p:cBhvr>
                                      <p:tavLst>
                                        <p:tav tm="0">
                                          <p:val>
                                            <p:strVal val="#ppt_y+#ppt_h/2"/>
                                          </p:val>
                                        </p:tav>
                                        <p:tav tm="100000">
                                          <p:val>
                                            <p:strVal val="#ppt_y"/>
                                          </p:val>
                                        </p:tav>
                                      </p:tavLst>
                                    </p:anim>
                                    <p:anim calcmode="lin" valueType="num">
                                      <p:cBhvr>
                                        <p:cTn id="25" dur="500" fill="hold"/>
                                        <p:tgtEl>
                                          <p:spTgt spid="566365"/>
                                        </p:tgtEl>
                                        <p:attrNameLst>
                                          <p:attrName>ppt_w</p:attrName>
                                        </p:attrNameLst>
                                      </p:cBhvr>
                                      <p:tavLst>
                                        <p:tav tm="0">
                                          <p:val>
                                            <p:strVal val="#ppt_w"/>
                                          </p:val>
                                        </p:tav>
                                        <p:tav tm="100000">
                                          <p:val>
                                            <p:strVal val="#ppt_w"/>
                                          </p:val>
                                        </p:tav>
                                      </p:tavLst>
                                    </p:anim>
                                    <p:anim calcmode="lin" valueType="num">
                                      <p:cBhvr>
                                        <p:cTn id="26" dur="500" fill="hold"/>
                                        <p:tgtEl>
                                          <p:spTgt spid="566365"/>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 fill="hold" nodeType="clickEffect">
                                  <p:stCondLst>
                                    <p:cond delay="0"/>
                                  </p:stCondLst>
                                  <p:childTnLst>
                                    <p:set>
                                      <p:cBhvr>
                                        <p:cTn id="30" dur="1" fill="hold">
                                          <p:stCondLst>
                                            <p:cond delay="0"/>
                                          </p:stCondLst>
                                        </p:cTn>
                                        <p:tgtEl>
                                          <p:spTgt spid="566367"/>
                                        </p:tgtEl>
                                        <p:attrNameLst>
                                          <p:attrName>style.visibility</p:attrName>
                                        </p:attrNameLst>
                                      </p:cBhvr>
                                      <p:to>
                                        <p:strVal val="visible"/>
                                      </p:to>
                                    </p:set>
                                    <p:anim calcmode="lin" valueType="num">
                                      <p:cBhvr>
                                        <p:cTn id="31" dur="500" fill="hold"/>
                                        <p:tgtEl>
                                          <p:spTgt spid="566367"/>
                                        </p:tgtEl>
                                        <p:attrNameLst>
                                          <p:attrName>ppt_x</p:attrName>
                                        </p:attrNameLst>
                                      </p:cBhvr>
                                      <p:tavLst>
                                        <p:tav tm="0">
                                          <p:val>
                                            <p:strVal val="#ppt_x"/>
                                          </p:val>
                                        </p:tav>
                                        <p:tav tm="100000">
                                          <p:val>
                                            <p:strVal val="#ppt_x"/>
                                          </p:val>
                                        </p:tav>
                                      </p:tavLst>
                                    </p:anim>
                                    <p:anim calcmode="lin" valueType="num">
                                      <p:cBhvr>
                                        <p:cTn id="32" dur="500" fill="hold"/>
                                        <p:tgtEl>
                                          <p:spTgt spid="566367"/>
                                        </p:tgtEl>
                                        <p:attrNameLst>
                                          <p:attrName>ppt_y</p:attrName>
                                        </p:attrNameLst>
                                      </p:cBhvr>
                                      <p:tavLst>
                                        <p:tav tm="0">
                                          <p:val>
                                            <p:strVal val="#ppt_y-#ppt_h/2"/>
                                          </p:val>
                                        </p:tav>
                                        <p:tav tm="100000">
                                          <p:val>
                                            <p:strVal val="#ppt_y"/>
                                          </p:val>
                                        </p:tav>
                                      </p:tavLst>
                                    </p:anim>
                                    <p:anim calcmode="lin" valueType="num">
                                      <p:cBhvr>
                                        <p:cTn id="33" dur="500" fill="hold"/>
                                        <p:tgtEl>
                                          <p:spTgt spid="566367"/>
                                        </p:tgtEl>
                                        <p:attrNameLst>
                                          <p:attrName>ppt_w</p:attrName>
                                        </p:attrNameLst>
                                      </p:cBhvr>
                                      <p:tavLst>
                                        <p:tav tm="0">
                                          <p:val>
                                            <p:strVal val="#ppt_w"/>
                                          </p:val>
                                        </p:tav>
                                        <p:tav tm="100000">
                                          <p:val>
                                            <p:strVal val="#ppt_w"/>
                                          </p:val>
                                        </p:tav>
                                      </p:tavLst>
                                    </p:anim>
                                    <p:anim calcmode="lin" valueType="num">
                                      <p:cBhvr>
                                        <p:cTn id="34" dur="500" fill="hold"/>
                                        <p:tgtEl>
                                          <p:spTgt spid="5663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6364" grpId="0" animBg="1"/>
      <p:bldP spid="56636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754C761-0DEA-41BF-B1C7-F581FE05E14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26</a:t>
            </a:fld>
            <a:endParaRPr lang="en-US" altLang="zh-CN" sz="1400" b="0" i="0" dirty="0">
              <a:ea typeface="宋体" panose="02010600030101010101" pitchFamily="2" charset="-122"/>
            </a:endParaRPr>
          </a:p>
        </p:txBody>
      </p:sp>
      <p:grpSp>
        <p:nvGrpSpPr>
          <p:cNvPr id="30725" name="Group 2"/>
          <p:cNvGrpSpPr/>
          <p:nvPr/>
        </p:nvGrpSpPr>
        <p:grpSpPr>
          <a:xfrm>
            <a:off x="2339975" y="1916113"/>
            <a:ext cx="1787525" cy="2952750"/>
            <a:chOff x="1799" y="2408"/>
            <a:chExt cx="1126" cy="1860"/>
          </a:xfrm>
        </p:grpSpPr>
        <p:sp>
          <p:nvSpPr>
            <p:cNvPr id="30758" name="Line 3"/>
            <p:cNvSpPr>
              <a:spLocks noChangeAspect="1"/>
            </p:cNvSpPr>
            <p:nvPr/>
          </p:nvSpPr>
          <p:spPr>
            <a:xfrm>
              <a:off x="2353" y="4089"/>
              <a:ext cx="91" cy="104"/>
            </a:xfrm>
            <a:prstGeom prst="line">
              <a:avLst/>
            </a:prstGeom>
            <a:ln w="9525" cap="flat" cmpd="sng">
              <a:solidFill>
                <a:schemeClr val="tx1"/>
              </a:solidFill>
              <a:prstDash val="solid"/>
              <a:headEnd type="none" w="med" len="med"/>
              <a:tailEnd type="none" w="sm" len="med"/>
            </a:ln>
          </p:spPr>
        </p:sp>
        <p:sp>
          <p:nvSpPr>
            <p:cNvPr id="30759" name="Line 4"/>
            <p:cNvSpPr/>
            <p:nvPr/>
          </p:nvSpPr>
          <p:spPr>
            <a:xfrm flipV="1">
              <a:off x="2325" y="4063"/>
              <a:ext cx="45" cy="45"/>
            </a:xfrm>
            <a:prstGeom prst="line">
              <a:avLst/>
            </a:prstGeom>
            <a:ln w="28575" cap="flat" cmpd="sng">
              <a:solidFill>
                <a:schemeClr val="tx1"/>
              </a:solidFill>
              <a:prstDash val="solid"/>
              <a:headEnd type="none" w="sm" len="med"/>
              <a:tailEnd type="none" w="sm" len="med"/>
            </a:ln>
          </p:spPr>
        </p:sp>
        <p:grpSp>
          <p:nvGrpSpPr>
            <p:cNvPr id="30760" name="Group 5"/>
            <p:cNvGrpSpPr/>
            <p:nvPr/>
          </p:nvGrpSpPr>
          <p:grpSpPr>
            <a:xfrm>
              <a:off x="1799" y="2408"/>
              <a:ext cx="1126" cy="1860"/>
              <a:chOff x="1799" y="2408"/>
              <a:chExt cx="1126" cy="1860"/>
            </a:xfrm>
          </p:grpSpPr>
          <p:sp>
            <p:nvSpPr>
              <p:cNvPr id="30761" name="Line 6"/>
              <p:cNvSpPr>
                <a:spLocks noChangeAspect="1"/>
              </p:cNvSpPr>
              <p:nvPr/>
            </p:nvSpPr>
            <p:spPr>
              <a:xfrm>
                <a:off x="2031" y="3724"/>
                <a:ext cx="295" cy="337"/>
              </a:xfrm>
              <a:prstGeom prst="line">
                <a:avLst/>
              </a:prstGeom>
              <a:ln w="9525" cap="flat" cmpd="sng">
                <a:solidFill>
                  <a:schemeClr val="tx1"/>
                </a:solidFill>
                <a:prstDash val="solid"/>
                <a:headEnd type="none" w="sm" len="med"/>
                <a:tailEnd type="none" w="sm" len="med"/>
              </a:ln>
            </p:spPr>
          </p:sp>
          <p:sp>
            <p:nvSpPr>
              <p:cNvPr id="30762" name="Line 7"/>
              <p:cNvSpPr>
                <a:spLocks noChangeAspect="1"/>
              </p:cNvSpPr>
              <p:nvPr/>
            </p:nvSpPr>
            <p:spPr>
              <a:xfrm>
                <a:off x="1901" y="3578"/>
                <a:ext cx="168" cy="191"/>
              </a:xfrm>
              <a:prstGeom prst="line">
                <a:avLst/>
              </a:prstGeom>
              <a:ln w="9525" cap="flat" cmpd="sng">
                <a:solidFill>
                  <a:schemeClr val="tx1"/>
                </a:solidFill>
                <a:prstDash val="solid"/>
                <a:headEnd type="none" w="med" len="med"/>
                <a:tailEnd type="triangle" w="med" len="med"/>
              </a:ln>
            </p:spPr>
          </p:sp>
          <p:grpSp>
            <p:nvGrpSpPr>
              <p:cNvPr id="30763" name="Group 9"/>
              <p:cNvGrpSpPr/>
              <p:nvPr/>
            </p:nvGrpSpPr>
            <p:grpSpPr>
              <a:xfrm>
                <a:off x="1799" y="2408"/>
                <a:ext cx="1126" cy="1860"/>
                <a:chOff x="1791" y="2387"/>
                <a:chExt cx="1126" cy="1860"/>
              </a:xfrm>
            </p:grpSpPr>
            <p:grpSp>
              <p:nvGrpSpPr>
                <p:cNvPr id="30764" name="Group 10"/>
                <p:cNvGrpSpPr/>
                <p:nvPr/>
              </p:nvGrpSpPr>
              <p:grpSpPr>
                <a:xfrm>
                  <a:off x="1791" y="2568"/>
                  <a:ext cx="771" cy="1679"/>
                  <a:chOff x="1791" y="1252"/>
                  <a:chExt cx="771" cy="1679"/>
                </a:xfrm>
              </p:grpSpPr>
              <p:grpSp>
                <p:nvGrpSpPr>
                  <p:cNvPr id="30777" name="Group 11"/>
                  <p:cNvGrpSpPr/>
                  <p:nvPr/>
                </p:nvGrpSpPr>
                <p:grpSpPr>
                  <a:xfrm>
                    <a:off x="1791" y="1252"/>
                    <a:ext cx="771" cy="1679"/>
                    <a:chOff x="1791" y="1252"/>
                    <a:chExt cx="771" cy="1679"/>
                  </a:xfrm>
                </p:grpSpPr>
                <p:sp>
                  <p:nvSpPr>
                    <p:cNvPr id="30780" name="Line 12"/>
                    <p:cNvSpPr/>
                    <p:nvPr/>
                  </p:nvSpPr>
                  <p:spPr>
                    <a:xfrm>
                      <a:off x="1882" y="1570"/>
                      <a:ext cx="635" cy="0"/>
                    </a:xfrm>
                    <a:prstGeom prst="line">
                      <a:avLst/>
                    </a:prstGeom>
                    <a:ln w="9525" cap="flat" cmpd="sng">
                      <a:solidFill>
                        <a:schemeClr val="tx1"/>
                      </a:solidFill>
                      <a:prstDash val="lgDashDot"/>
                      <a:headEnd type="none" w="sm" len="med"/>
                      <a:tailEnd type="none" w="sm" len="med"/>
                    </a:ln>
                  </p:spPr>
                </p:sp>
                <p:sp>
                  <p:nvSpPr>
                    <p:cNvPr id="30781" name="Line 13"/>
                    <p:cNvSpPr/>
                    <p:nvPr/>
                  </p:nvSpPr>
                  <p:spPr>
                    <a:xfrm>
                      <a:off x="2200" y="1252"/>
                      <a:ext cx="0" cy="1679"/>
                    </a:xfrm>
                    <a:prstGeom prst="line">
                      <a:avLst/>
                    </a:prstGeom>
                    <a:ln w="9525" cap="flat" cmpd="sng">
                      <a:solidFill>
                        <a:schemeClr val="tx1"/>
                      </a:solidFill>
                      <a:prstDash val="lgDashDot"/>
                      <a:headEnd type="none" w="sm" len="med"/>
                      <a:tailEnd type="none" w="sm" len="med"/>
                    </a:ln>
                  </p:spPr>
                </p:sp>
                <p:grpSp>
                  <p:nvGrpSpPr>
                    <p:cNvPr id="30782" name="Group 14"/>
                    <p:cNvGrpSpPr/>
                    <p:nvPr/>
                  </p:nvGrpSpPr>
                  <p:grpSpPr>
                    <a:xfrm>
                      <a:off x="1925" y="1341"/>
                      <a:ext cx="544" cy="1528"/>
                      <a:chOff x="1925" y="1341"/>
                      <a:chExt cx="544" cy="1528"/>
                    </a:xfrm>
                  </p:grpSpPr>
                  <p:sp>
                    <p:nvSpPr>
                      <p:cNvPr id="30784" name="Oval 15"/>
                      <p:cNvSpPr/>
                      <p:nvPr/>
                    </p:nvSpPr>
                    <p:spPr>
                      <a:xfrm>
                        <a:off x="2040" y="1410"/>
                        <a:ext cx="317" cy="317"/>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0785" name="Oval 16"/>
                      <p:cNvSpPr>
                        <a:spLocks noChangeAspect="1"/>
                      </p:cNvSpPr>
                      <p:nvPr/>
                    </p:nvSpPr>
                    <p:spPr>
                      <a:xfrm>
                        <a:off x="1973" y="1341"/>
                        <a:ext cx="453" cy="453"/>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0786" name="Oval 17"/>
                      <p:cNvSpPr>
                        <a:spLocks noChangeAspect="1"/>
                      </p:cNvSpPr>
                      <p:nvPr/>
                    </p:nvSpPr>
                    <p:spPr>
                      <a:xfrm>
                        <a:off x="2006" y="2404"/>
                        <a:ext cx="385" cy="385"/>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0787" name="Oval 18"/>
                      <p:cNvSpPr>
                        <a:spLocks noChangeAspect="1"/>
                      </p:cNvSpPr>
                      <p:nvPr/>
                    </p:nvSpPr>
                    <p:spPr>
                      <a:xfrm>
                        <a:off x="1925" y="2325"/>
                        <a:ext cx="544" cy="544"/>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30783" name="Line 19"/>
                    <p:cNvSpPr/>
                    <p:nvPr/>
                  </p:nvSpPr>
                  <p:spPr>
                    <a:xfrm>
                      <a:off x="1791" y="2600"/>
                      <a:ext cx="771" cy="0"/>
                    </a:xfrm>
                    <a:prstGeom prst="line">
                      <a:avLst/>
                    </a:prstGeom>
                    <a:ln w="9525" cap="flat" cmpd="sng">
                      <a:solidFill>
                        <a:schemeClr val="tx1"/>
                      </a:solidFill>
                      <a:prstDash val="lgDashDot"/>
                      <a:headEnd type="none" w="sm" len="med"/>
                      <a:tailEnd type="none" w="sm" len="med"/>
                    </a:ln>
                  </p:spPr>
                </p:sp>
              </p:grpSp>
              <p:sp>
                <p:nvSpPr>
                  <p:cNvPr id="30778" name="Line 20"/>
                  <p:cNvSpPr/>
                  <p:nvPr/>
                </p:nvSpPr>
                <p:spPr>
                  <a:xfrm>
                    <a:off x="2426" y="1570"/>
                    <a:ext cx="46" cy="1044"/>
                  </a:xfrm>
                  <a:prstGeom prst="line">
                    <a:avLst/>
                  </a:prstGeom>
                  <a:ln w="28575" cap="flat" cmpd="sng">
                    <a:solidFill>
                      <a:srgbClr val="000099"/>
                    </a:solidFill>
                    <a:prstDash val="solid"/>
                    <a:headEnd type="none" w="sm" len="med"/>
                    <a:tailEnd type="none" w="sm" len="med"/>
                  </a:ln>
                </p:spPr>
              </p:sp>
              <p:sp>
                <p:nvSpPr>
                  <p:cNvPr id="30779" name="Line 21"/>
                  <p:cNvSpPr/>
                  <p:nvPr/>
                </p:nvSpPr>
                <p:spPr>
                  <a:xfrm flipH="1">
                    <a:off x="1924" y="1561"/>
                    <a:ext cx="46" cy="1044"/>
                  </a:xfrm>
                  <a:prstGeom prst="line">
                    <a:avLst/>
                  </a:prstGeom>
                  <a:ln w="28575" cap="flat" cmpd="sng">
                    <a:solidFill>
                      <a:srgbClr val="000099"/>
                    </a:solidFill>
                    <a:prstDash val="solid"/>
                    <a:headEnd type="none" w="sm" len="med"/>
                    <a:tailEnd type="none" w="sm" len="med"/>
                  </a:ln>
                </p:spPr>
              </p:sp>
            </p:grpSp>
            <p:sp>
              <p:nvSpPr>
                <p:cNvPr id="30765" name="Line 22"/>
                <p:cNvSpPr/>
                <p:nvPr/>
              </p:nvSpPr>
              <p:spPr>
                <a:xfrm>
                  <a:off x="2018" y="2704"/>
                  <a:ext cx="363" cy="363"/>
                </a:xfrm>
                <a:prstGeom prst="line">
                  <a:avLst/>
                </a:prstGeom>
                <a:ln w="9525" cap="flat" cmpd="sng">
                  <a:solidFill>
                    <a:schemeClr val="tx1"/>
                  </a:solidFill>
                  <a:prstDash val="solid"/>
                  <a:headEnd type="none" w="sm" len="lg"/>
                  <a:tailEnd type="none" w="sm" len="lg"/>
                </a:ln>
              </p:spPr>
            </p:sp>
            <p:sp>
              <p:nvSpPr>
                <p:cNvPr id="30766" name="Line 23"/>
                <p:cNvSpPr>
                  <a:spLocks noChangeAspect="1"/>
                </p:cNvSpPr>
                <p:nvPr/>
              </p:nvSpPr>
              <p:spPr>
                <a:xfrm>
                  <a:off x="2308" y="2995"/>
                  <a:ext cx="136" cy="136"/>
                </a:xfrm>
                <a:prstGeom prst="line">
                  <a:avLst/>
                </a:prstGeom>
                <a:ln w="9525" cap="flat" cmpd="sng">
                  <a:solidFill>
                    <a:schemeClr val="tx1"/>
                  </a:solidFill>
                  <a:prstDash val="solid"/>
                  <a:headEnd type="triangle" w="sm" len="lg"/>
                  <a:tailEnd type="none" w="sm" len="lg"/>
                </a:ln>
              </p:spPr>
            </p:sp>
            <p:sp>
              <p:nvSpPr>
                <p:cNvPr id="30767" name="Line 24"/>
                <p:cNvSpPr>
                  <a:spLocks noChangeAspect="1"/>
                </p:cNvSpPr>
                <p:nvPr/>
              </p:nvSpPr>
              <p:spPr>
                <a:xfrm>
                  <a:off x="1948" y="2635"/>
                  <a:ext cx="136" cy="136"/>
                </a:xfrm>
                <a:prstGeom prst="line">
                  <a:avLst/>
                </a:prstGeom>
                <a:ln w="9525" cap="flat" cmpd="sng">
                  <a:solidFill>
                    <a:schemeClr val="tx1"/>
                  </a:solidFill>
                  <a:prstDash val="solid"/>
                  <a:headEnd type="none" w="sm" len="lg"/>
                  <a:tailEnd type="triangle" w="sm" len="lg"/>
                </a:ln>
              </p:spPr>
            </p:sp>
            <p:grpSp>
              <p:nvGrpSpPr>
                <p:cNvPr id="30768" name="Group 25"/>
                <p:cNvGrpSpPr/>
                <p:nvPr/>
              </p:nvGrpSpPr>
              <p:grpSpPr>
                <a:xfrm>
                  <a:off x="1942" y="2387"/>
                  <a:ext cx="975" cy="245"/>
                  <a:chOff x="1942" y="2387"/>
                  <a:chExt cx="975" cy="245"/>
                </a:xfrm>
              </p:grpSpPr>
              <p:sp>
                <p:nvSpPr>
                  <p:cNvPr id="30769" name="Line 26"/>
                  <p:cNvSpPr/>
                  <p:nvPr/>
                </p:nvSpPr>
                <p:spPr>
                  <a:xfrm flipV="1">
                    <a:off x="1942" y="2496"/>
                    <a:ext cx="0" cy="136"/>
                  </a:xfrm>
                  <a:prstGeom prst="line">
                    <a:avLst/>
                  </a:prstGeom>
                  <a:ln w="9525" cap="flat" cmpd="sng">
                    <a:solidFill>
                      <a:schemeClr val="tx1"/>
                    </a:solidFill>
                    <a:prstDash val="solid"/>
                    <a:headEnd type="none" w="sm" len="med"/>
                    <a:tailEnd type="none" w="sm" len="med"/>
                  </a:ln>
                </p:spPr>
              </p:sp>
              <p:sp>
                <p:nvSpPr>
                  <p:cNvPr id="30770" name="Line 27"/>
                  <p:cNvSpPr/>
                  <p:nvPr/>
                </p:nvSpPr>
                <p:spPr>
                  <a:xfrm>
                    <a:off x="1945" y="2493"/>
                    <a:ext cx="137" cy="0"/>
                  </a:xfrm>
                  <a:prstGeom prst="line">
                    <a:avLst/>
                  </a:prstGeom>
                  <a:ln w="9525" cap="flat" cmpd="sng">
                    <a:solidFill>
                      <a:schemeClr val="tx1"/>
                    </a:solidFill>
                    <a:prstDash val="solid"/>
                    <a:headEnd type="none" w="sm" len="med"/>
                    <a:tailEnd type="none" w="sm" len="med"/>
                  </a:ln>
                </p:spPr>
              </p:sp>
              <p:grpSp>
                <p:nvGrpSpPr>
                  <p:cNvPr id="30771" name="Group 28"/>
                  <p:cNvGrpSpPr/>
                  <p:nvPr/>
                </p:nvGrpSpPr>
                <p:grpSpPr>
                  <a:xfrm>
                    <a:off x="2110" y="2387"/>
                    <a:ext cx="807" cy="181"/>
                    <a:chOff x="2980" y="2931"/>
                    <a:chExt cx="807" cy="181"/>
                  </a:xfrm>
                </p:grpSpPr>
                <p:sp>
                  <p:nvSpPr>
                    <p:cNvPr id="30772" name="Rectangle 29"/>
                    <p:cNvSpPr/>
                    <p:nvPr/>
                  </p:nvSpPr>
                  <p:spPr>
                    <a:xfrm>
                      <a:off x="2980" y="2931"/>
                      <a:ext cx="807"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latin typeface="Arial" panose="020B0604020202020204" pitchFamily="34" charset="0"/>
                          <a:ea typeface="宋体" panose="02010600030101010101" pitchFamily="2" charset="-122"/>
                        </a:rPr>
                        <a:t>φ0.03  A</a:t>
                      </a:r>
                    </a:p>
                  </p:txBody>
                </p:sp>
                <p:sp>
                  <p:nvSpPr>
                    <p:cNvPr id="30773" name="Line 30"/>
                    <p:cNvSpPr/>
                    <p:nvPr/>
                  </p:nvSpPr>
                  <p:spPr>
                    <a:xfrm>
                      <a:off x="3148" y="2931"/>
                      <a:ext cx="0" cy="181"/>
                    </a:xfrm>
                    <a:prstGeom prst="line">
                      <a:avLst/>
                    </a:prstGeom>
                    <a:ln w="9525" cap="flat" cmpd="sng">
                      <a:solidFill>
                        <a:schemeClr val="tx1"/>
                      </a:solidFill>
                      <a:prstDash val="solid"/>
                      <a:headEnd type="none" w="sm" len="med"/>
                      <a:tailEnd type="none" w="sm" len="med"/>
                    </a:ln>
                  </p:spPr>
                </p:sp>
                <p:sp>
                  <p:nvSpPr>
                    <p:cNvPr id="30774" name="Line 31"/>
                    <p:cNvSpPr/>
                    <p:nvPr/>
                  </p:nvSpPr>
                  <p:spPr>
                    <a:xfrm flipH="1">
                      <a:off x="3021" y="2976"/>
                      <a:ext cx="45" cy="91"/>
                    </a:xfrm>
                    <a:prstGeom prst="line">
                      <a:avLst/>
                    </a:prstGeom>
                    <a:ln w="9525" cap="flat" cmpd="sng">
                      <a:solidFill>
                        <a:schemeClr val="tx1"/>
                      </a:solidFill>
                      <a:prstDash val="solid"/>
                      <a:headEnd type="none" w="sm" len="med"/>
                      <a:tailEnd type="none" w="sm" len="med"/>
                    </a:ln>
                  </p:spPr>
                </p:sp>
                <p:sp>
                  <p:nvSpPr>
                    <p:cNvPr id="30775" name="Line 32"/>
                    <p:cNvSpPr/>
                    <p:nvPr/>
                  </p:nvSpPr>
                  <p:spPr>
                    <a:xfrm flipH="1">
                      <a:off x="3066" y="2976"/>
                      <a:ext cx="45" cy="91"/>
                    </a:xfrm>
                    <a:prstGeom prst="line">
                      <a:avLst/>
                    </a:prstGeom>
                    <a:ln w="9525" cap="flat" cmpd="sng">
                      <a:solidFill>
                        <a:schemeClr val="tx1"/>
                      </a:solidFill>
                      <a:prstDash val="solid"/>
                      <a:headEnd type="none" w="sm" len="med"/>
                      <a:tailEnd type="none" w="sm" len="med"/>
                    </a:ln>
                  </p:spPr>
                </p:sp>
                <p:sp>
                  <p:nvSpPr>
                    <p:cNvPr id="30776" name="Line 33"/>
                    <p:cNvSpPr/>
                    <p:nvPr/>
                  </p:nvSpPr>
                  <p:spPr>
                    <a:xfrm>
                      <a:off x="3598" y="2931"/>
                      <a:ext cx="0" cy="181"/>
                    </a:xfrm>
                    <a:prstGeom prst="line">
                      <a:avLst/>
                    </a:prstGeom>
                    <a:ln w="9525" cap="flat" cmpd="sng">
                      <a:solidFill>
                        <a:schemeClr val="tx1"/>
                      </a:solidFill>
                      <a:prstDash val="solid"/>
                      <a:headEnd type="none" w="sm" len="med"/>
                      <a:tailEnd type="none" w="sm" len="med"/>
                    </a:ln>
                  </p:spPr>
                </p:sp>
              </p:grpSp>
            </p:grpSp>
          </p:grpSp>
        </p:grpSp>
      </p:grpSp>
      <p:grpSp>
        <p:nvGrpSpPr>
          <p:cNvPr id="30726" name="Group 34"/>
          <p:cNvGrpSpPr/>
          <p:nvPr/>
        </p:nvGrpSpPr>
        <p:grpSpPr>
          <a:xfrm>
            <a:off x="4187825" y="1916113"/>
            <a:ext cx="1824038" cy="2820987"/>
            <a:chOff x="3999" y="2296"/>
            <a:chExt cx="1149" cy="1777"/>
          </a:xfrm>
        </p:grpSpPr>
        <p:grpSp>
          <p:nvGrpSpPr>
            <p:cNvPr id="30734" name="Group 35"/>
            <p:cNvGrpSpPr/>
            <p:nvPr/>
          </p:nvGrpSpPr>
          <p:grpSpPr>
            <a:xfrm>
              <a:off x="3999" y="3529"/>
              <a:ext cx="1149" cy="544"/>
              <a:chOff x="4241" y="2251"/>
              <a:chExt cx="1149" cy="544"/>
            </a:xfrm>
          </p:grpSpPr>
          <p:sp>
            <p:nvSpPr>
              <p:cNvPr id="30754" name="Line 36"/>
              <p:cNvSpPr/>
              <p:nvPr/>
            </p:nvSpPr>
            <p:spPr>
              <a:xfrm flipV="1">
                <a:off x="4241" y="2251"/>
                <a:ext cx="862" cy="363"/>
              </a:xfrm>
              <a:prstGeom prst="line">
                <a:avLst/>
              </a:prstGeom>
              <a:ln w="19050" cap="flat" cmpd="sng">
                <a:solidFill>
                  <a:srgbClr val="000099"/>
                </a:solidFill>
                <a:prstDash val="lgDashDotDot"/>
                <a:headEnd type="none" w="sm" len="med"/>
                <a:tailEnd type="none" w="sm" len="med"/>
              </a:ln>
            </p:spPr>
          </p:sp>
          <p:sp>
            <p:nvSpPr>
              <p:cNvPr id="30755" name="Line 37"/>
              <p:cNvSpPr/>
              <p:nvPr/>
            </p:nvSpPr>
            <p:spPr>
              <a:xfrm>
                <a:off x="4377" y="2568"/>
                <a:ext cx="45" cy="136"/>
              </a:xfrm>
              <a:prstGeom prst="line">
                <a:avLst/>
              </a:prstGeom>
              <a:ln w="9525" cap="flat" cmpd="sng">
                <a:solidFill>
                  <a:schemeClr val="tx1"/>
                </a:solidFill>
                <a:prstDash val="solid"/>
                <a:headEnd type="none" w="sm" len="med"/>
                <a:tailEnd type="none" w="sm" len="med"/>
              </a:ln>
            </p:spPr>
          </p:sp>
          <p:sp>
            <p:nvSpPr>
              <p:cNvPr id="30756" name="Line 38"/>
              <p:cNvSpPr/>
              <p:nvPr/>
            </p:nvSpPr>
            <p:spPr>
              <a:xfrm>
                <a:off x="4422" y="2704"/>
                <a:ext cx="227" cy="0"/>
              </a:xfrm>
              <a:prstGeom prst="line">
                <a:avLst/>
              </a:prstGeom>
              <a:ln w="9525" cap="flat" cmpd="sng">
                <a:solidFill>
                  <a:schemeClr val="tx1"/>
                </a:solidFill>
                <a:prstDash val="solid"/>
                <a:headEnd type="none" w="sm" len="med"/>
                <a:tailEnd type="none" w="sm" len="med"/>
              </a:ln>
            </p:spPr>
          </p:sp>
          <p:sp>
            <p:nvSpPr>
              <p:cNvPr id="30757" name="Text Box 39"/>
              <p:cNvSpPr txBox="1"/>
              <p:nvPr/>
            </p:nvSpPr>
            <p:spPr>
              <a:xfrm>
                <a:off x="4619" y="2583"/>
                <a:ext cx="771" cy="212"/>
              </a:xfrm>
              <a:prstGeom prst="rect">
                <a:avLst/>
              </a:prstGeom>
              <a:noFill/>
              <a:ln w="9525">
                <a:noFill/>
              </a:ln>
            </p:spPr>
            <p:txBody>
              <a:bodyPr>
                <a:spAutoFit/>
              </a:bodyPr>
              <a:lstStyle/>
              <a:p>
                <a:pPr algn="l">
                  <a:spcBef>
                    <a:spcPct val="50000"/>
                  </a:spcBef>
                </a:pPr>
                <a:r>
                  <a:rPr lang="zh-CN" altLang="en-US" sz="1600" i="0" dirty="0">
                    <a:latin typeface="楷体_GB2312" pitchFamily="49" charset="-122"/>
                    <a:ea typeface="楷体_GB2312" pitchFamily="49" charset="-122"/>
                  </a:rPr>
                  <a:t>基准轴线</a:t>
                </a:r>
                <a:r>
                  <a:rPr lang="en-US" altLang="zh-CN" sz="1600" i="0" dirty="0">
                    <a:latin typeface="楷体_GB2312" pitchFamily="49" charset="-122"/>
                    <a:ea typeface="楷体_GB2312" pitchFamily="49" charset="-122"/>
                  </a:rPr>
                  <a:t>A</a:t>
                </a:r>
              </a:p>
            </p:txBody>
          </p:sp>
        </p:grpSp>
        <p:grpSp>
          <p:nvGrpSpPr>
            <p:cNvPr id="30735" name="Group 40"/>
            <p:cNvGrpSpPr/>
            <p:nvPr/>
          </p:nvGrpSpPr>
          <p:grpSpPr>
            <a:xfrm>
              <a:off x="4060" y="2296"/>
              <a:ext cx="952" cy="1145"/>
              <a:chOff x="3818" y="2321"/>
              <a:chExt cx="952" cy="1145"/>
            </a:xfrm>
          </p:grpSpPr>
          <p:sp>
            <p:nvSpPr>
              <p:cNvPr id="30736" name="Line 41"/>
              <p:cNvSpPr/>
              <p:nvPr/>
            </p:nvSpPr>
            <p:spPr>
              <a:xfrm flipV="1">
                <a:off x="4089" y="2524"/>
                <a:ext cx="46" cy="227"/>
              </a:xfrm>
              <a:prstGeom prst="line">
                <a:avLst/>
              </a:prstGeom>
              <a:ln w="9525" cap="flat" cmpd="sng">
                <a:solidFill>
                  <a:schemeClr val="tx1"/>
                </a:solidFill>
                <a:prstDash val="solid"/>
                <a:headEnd type="none" w="sm" len="med"/>
                <a:tailEnd type="none" w="sm" len="med"/>
              </a:ln>
            </p:spPr>
          </p:sp>
          <p:sp>
            <p:nvSpPr>
              <p:cNvPr id="30737" name="Line 42"/>
              <p:cNvSpPr/>
              <p:nvPr/>
            </p:nvSpPr>
            <p:spPr>
              <a:xfrm>
                <a:off x="4135" y="2524"/>
                <a:ext cx="499" cy="0"/>
              </a:xfrm>
              <a:prstGeom prst="line">
                <a:avLst/>
              </a:prstGeom>
              <a:ln w="9525" cap="flat" cmpd="sng">
                <a:solidFill>
                  <a:schemeClr val="tx1"/>
                </a:solidFill>
                <a:prstDash val="solid"/>
                <a:headEnd type="none" w="sm" len="med"/>
                <a:tailEnd type="none" w="sm" len="med"/>
              </a:ln>
            </p:spPr>
          </p:sp>
          <p:sp>
            <p:nvSpPr>
              <p:cNvPr id="30738" name="Text Box 43"/>
              <p:cNvSpPr txBox="1"/>
              <p:nvPr/>
            </p:nvSpPr>
            <p:spPr>
              <a:xfrm>
                <a:off x="4089" y="2321"/>
                <a:ext cx="681" cy="212"/>
              </a:xfrm>
              <a:prstGeom prst="rect">
                <a:avLst/>
              </a:prstGeom>
              <a:noFill/>
              <a:ln w="9525">
                <a:noFill/>
              </a:ln>
            </p:spPr>
            <p:txBody>
              <a:bodyPr>
                <a:spAutoFit/>
              </a:bodyPr>
              <a:lstStyle/>
              <a:p>
                <a:pPr algn="l">
                  <a:spcBef>
                    <a:spcPct val="50000"/>
                  </a:spcBef>
                </a:pPr>
                <a:r>
                  <a:rPr lang="zh-CN" altLang="en-US" sz="1600" i="0" dirty="0">
                    <a:latin typeface="Arial" panose="020B0604020202020204" pitchFamily="34" charset="0"/>
                    <a:ea typeface="楷体_GB2312" pitchFamily="49" charset="-122"/>
                  </a:rPr>
                  <a:t>被测轴线</a:t>
                </a:r>
              </a:p>
            </p:txBody>
          </p:sp>
          <p:sp>
            <p:nvSpPr>
              <p:cNvPr id="30739" name="Line 44"/>
              <p:cNvSpPr/>
              <p:nvPr/>
            </p:nvSpPr>
            <p:spPr>
              <a:xfrm>
                <a:off x="4103" y="2856"/>
                <a:ext cx="0" cy="136"/>
              </a:xfrm>
              <a:prstGeom prst="line">
                <a:avLst/>
              </a:prstGeom>
              <a:ln w="9525" cap="flat" cmpd="sng">
                <a:solidFill>
                  <a:schemeClr val="tx1"/>
                </a:solidFill>
                <a:prstDash val="solid"/>
                <a:headEnd type="none" w="sm" len="med"/>
                <a:tailEnd type="triangle" w="sm" len="lg"/>
              </a:ln>
            </p:spPr>
          </p:sp>
          <p:sp>
            <p:nvSpPr>
              <p:cNvPr id="30740" name="Line 45"/>
              <p:cNvSpPr/>
              <p:nvPr/>
            </p:nvSpPr>
            <p:spPr>
              <a:xfrm>
                <a:off x="4093" y="3128"/>
                <a:ext cx="0" cy="295"/>
              </a:xfrm>
              <a:prstGeom prst="line">
                <a:avLst/>
              </a:prstGeom>
              <a:ln w="9525" cap="flat" cmpd="sng">
                <a:solidFill>
                  <a:schemeClr val="tx1"/>
                </a:solidFill>
                <a:prstDash val="solid"/>
                <a:headEnd type="triangle" w="sm" len="lg"/>
                <a:tailEnd type="none" w="sm" len="med"/>
              </a:ln>
            </p:spPr>
          </p:sp>
          <p:sp>
            <p:nvSpPr>
              <p:cNvPr id="30741" name="Text Box 46"/>
              <p:cNvSpPr txBox="1"/>
              <p:nvPr/>
            </p:nvSpPr>
            <p:spPr>
              <a:xfrm rot="-5400000">
                <a:off x="3595" y="2975"/>
                <a:ext cx="770" cy="212"/>
              </a:xfrm>
              <a:prstGeom prst="rect">
                <a:avLst/>
              </a:prstGeom>
              <a:noFill/>
              <a:ln w="9525">
                <a:noFill/>
              </a:ln>
            </p:spPr>
            <p:txBody>
              <a:bodyPr>
                <a:spAutoFit/>
              </a:bodyPr>
              <a:lstStyle/>
              <a:p>
                <a:pPr algn="l">
                  <a:spcBef>
                    <a:spcPct val="50000"/>
                  </a:spcBef>
                </a:pPr>
                <a:r>
                  <a:rPr lang="en-US" altLang="zh-CN" sz="1600" i="0" dirty="0">
                    <a:latin typeface="Arial" panose="020B0604020202020204" pitchFamily="34" charset="0"/>
                    <a:ea typeface="宋体" panose="02010600030101010101" pitchFamily="2" charset="-122"/>
                  </a:rPr>
                  <a:t>φt</a:t>
                </a:r>
                <a:r>
                  <a:rPr lang="en-US" altLang="zh-CN" sz="1600" i="0" baseline="-25000" dirty="0">
                    <a:latin typeface="Arial" panose="020B0604020202020204" pitchFamily="34" charset="0"/>
                    <a:ea typeface="宋体" panose="02010600030101010101" pitchFamily="2" charset="-122"/>
                  </a:rPr>
                  <a:t>3</a:t>
                </a:r>
                <a:r>
                  <a:rPr lang="en-US" altLang="zh-CN" sz="1600" i="0" dirty="0">
                    <a:latin typeface="Arial" panose="020B0604020202020204" pitchFamily="34" charset="0"/>
                    <a:ea typeface="宋体" panose="02010600030101010101" pitchFamily="2" charset="-122"/>
                  </a:rPr>
                  <a:t>=0.03</a:t>
                </a:r>
              </a:p>
            </p:txBody>
          </p:sp>
          <p:grpSp>
            <p:nvGrpSpPr>
              <p:cNvPr id="30742" name="Group 47"/>
              <p:cNvGrpSpPr/>
              <p:nvPr/>
            </p:nvGrpSpPr>
            <p:grpSpPr>
              <a:xfrm>
                <a:off x="3818" y="2568"/>
                <a:ext cx="666" cy="320"/>
                <a:chOff x="523" y="3022"/>
                <a:chExt cx="666" cy="320"/>
              </a:xfrm>
            </p:grpSpPr>
            <p:sp>
              <p:nvSpPr>
                <p:cNvPr id="30745" name="Line 48"/>
                <p:cNvSpPr/>
                <p:nvPr/>
              </p:nvSpPr>
              <p:spPr>
                <a:xfrm flipV="1">
                  <a:off x="559" y="3022"/>
                  <a:ext cx="589" cy="181"/>
                </a:xfrm>
                <a:prstGeom prst="line">
                  <a:avLst/>
                </a:prstGeom>
                <a:ln w="9525" cap="flat" cmpd="sng">
                  <a:solidFill>
                    <a:schemeClr val="tx1"/>
                  </a:solidFill>
                  <a:prstDash val="solid"/>
                  <a:headEnd type="none" w="sm" len="med"/>
                  <a:tailEnd type="none" w="sm" len="med"/>
                </a:ln>
              </p:spPr>
            </p:sp>
            <p:sp>
              <p:nvSpPr>
                <p:cNvPr id="30746" name="Line 49"/>
                <p:cNvSpPr/>
                <p:nvPr/>
              </p:nvSpPr>
              <p:spPr>
                <a:xfrm flipV="1">
                  <a:off x="571" y="3158"/>
                  <a:ext cx="589" cy="181"/>
                </a:xfrm>
                <a:prstGeom prst="line">
                  <a:avLst/>
                </a:prstGeom>
                <a:ln w="9525" cap="flat" cmpd="sng">
                  <a:solidFill>
                    <a:schemeClr val="tx1"/>
                  </a:solidFill>
                  <a:prstDash val="solid"/>
                  <a:headEnd type="none" w="sm" len="med"/>
                  <a:tailEnd type="none" w="sm" len="med"/>
                </a:ln>
              </p:spPr>
            </p:sp>
            <p:grpSp>
              <p:nvGrpSpPr>
                <p:cNvPr id="30747" name="Group 50"/>
                <p:cNvGrpSpPr/>
                <p:nvPr/>
              </p:nvGrpSpPr>
              <p:grpSpPr>
                <a:xfrm>
                  <a:off x="1113" y="3022"/>
                  <a:ext cx="76" cy="137"/>
                  <a:chOff x="1113" y="3022"/>
                  <a:chExt cx="76" cy="137"/>
                </a:xfrm>
              </p:grpSpPr>
              <p:sp>
                <p:nvSpPr>
                  <p:cNvPr id="30752" name="Arc 51"/>
                  <p:cNvSpPr/>
                  <p:nvPr/>
                </p:nvSpPr>
                <p:spPr>
                  <a:xfrm>
                    <a:off x="1141" y="3023"/>
                    <a:ext cx="48" cy="136"/>
                  </a:xfrm>
                  <a:custGeom>
                    <a:avLst/>
                    <a:gdLst>
                      <a:gd name="txL" fmla="*/ 0 w 28795"/>
                      <a:gd name="txT" fmla="*/ 0 h 43200"/>
                      <a:gd name="txR" fmla="*/ 28795 w 28795"/>
                      <a:gd name="txB" fmla="*/ 43200 h 43200"/>
                    </a:gdLst>
                    <a:ahLst/>
                    <a:cxnLst>
                      <a:cxn ang="0">
                        <a:pos x="0" y="0"/>
                      </a:cxn>
                      <a:cxn ang="0">
                        <a:pos x="0" y="0"/>
                      </a:cxn>
                      <a:cxn ang="0">
                        <a:pos x="0" y="0"/>
                      </a:cxn>
                    </a:cxnLst>
                    <a:rect l="txL" t="txT" r="txR" b="txB"/>
                    <a:pathLst>
                      <a:path w="28795" h="43200" fill="none">
                        <a:moveTo>
                          <a:pt x="7194" y="0"/>
                        </a:moveTo>
                        <a:cubicBezTo>
                          <a:pt x="19124" y="0"/>
                          <a:pt x="28795" y="9670"/>
                          <a:pt x="28795" y="21600"/>
                        </a:cubicBezTo>
                        <a:cubicBezTo>
                          <a:pt x="28795" y="33529"/>
                          <a:pt x="19124" y="43200"/>
                          <a:pt x="7195" y="43200"/>
                        </a:cubicBezTo>
                        <a:cubicBezTo>
                          <a:pt x="4744" y="43200"/>
                          <a:pt x="2310" y="42782"/>
                          <a:pt x="-1" y="41966"/>
                        </a:cubicBezTo>
                      </a:path>
                      <a:path w="28795" h="43200" stroke="0">
                        <a:moveTo>
                          <a:pt x="7194" y="0"/>
                        </a:moveTo>
                        <a:cubicBezTo>
                          <a:pt x="19124" y="0"/>
                          <a:pt x="28795" y="9670"/>
                          <a:pt x="28795" y="21600"/>
                        </a:cubicBezTo>
                        <a:cubicBezTo>
                          <a:pt x="28795" y="33529"/>
                          <a:pt x="19124" y="43200"/>
                          <a:pt x="7195" y="43200"/>
                        </a:cubicBezTo>
                        <a:cubicBezTo>
                          <a:pt x="4744" y="43200"/>
                          <a:pt x="2310" y="42782"/>
                          <a:pt x="-1" y="41966"/>
                        </a:cubicBezTo>
                        <a:lnTo>
                          <a:pt x="7195"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30753" name="Arc 52"/>
                  <p:cNvSpPr/>
                  <p:nvPr/>
                </p:nvSpPr>
                <p:spPr>
                  <a:xfrm flipH="1">
                    <a:off x="1113" y="3022"/>
                    <a:ext cx="48" cy="136"/>
                  </a:xfrm>
                  <a:custGeom>
                    <a:avLst/>
                    <a:gdLst>
                      <a:gd name="txL" fmla="*/ 0 w 28795"/>
                      <a:gd name="txT" fmla="*/ 0 h 43200"/>
                      <a:gd name="txR" fmla="*/ 28795 w 28795"/>
                      <a:gd name="txB" fmla="*/ 43200 h 43200"/>
                    </a:gdLst>
                    <a:ahLst/>
                    <a:cxnLst>
                      <a:cxn ang="0">
                        <a:pos x="0" y="0"/>
                      </a:cxn>
                      <a:cxn ang="0">
                        <a:pos x="0" y="0"/>
                      </a:cxn>
                      <a:cxn ang="0">
                        <a:pos x="0" y="0"/>
                      </a:cxn>
                    </a:cxnLst>
                    <a:rect l="txL" t="txT" r="txR" b="txB"/>
                    <a:pathLst>
                      <a:path w="28795" h="43200" fill="none">
                        <a:moveTo>
                          <a:pt x="7194" y="0"/>
                        </a:moveTo>
                        <a:cubicBezTo>
                          <a:pt x="19124" y="0"/>
                          <a:pt x="28795" y="9670"/>
                          <a:pt x="28795" y="21600"/>
                        </a:cubicBezTo>
                        <a:cubicBezTo>
                          <a:pt x="28795" y="33529"/>
                          <a:pt x="19124" y="43200"/>
                          <a:pt x="7195" y="43200"/>
                        </a:cubicBezTo>
                        <a:cubicBezTo>
                          <a:pt x="4744" y="43200"/>
                          <a:pt x="2310" y="42782"/>
                          <a:pt x="-1" y="41966"/>
                        </a:cubicBezTo>
                      </a:path>
                      <a:path w="28795" h="43200" stroke="0">
                        <a:moveTo>
                          <a:pt x="7194" y="0"/>
                        </a:moveTo>
                        <a:cubicBezTo>
                          <a:pt x="19124" y="0"/>
                          <a:pt x="28795" y="9670"/>
                          <a:pt x="28795" y="21600"/>
                        </a:cubicBezTo>
                        <a:cubicBezTo>
                          <a:pt x="28795" y="33529"/>
                          <a:pt x="19124" y="43200"/>
                          <a:pt x="7195" y="43200"/>
                        </a:cubicBezTo>
                        <a:cubicBezTo>
                          <a:pt x="4744" y="43200"/>
                          <a:pt x="2310" y="42782"/>
                          <a:pt x="-1" y="41966"/>
                        </a:cubicBezTo>
                        <a:lnTo>
                          <a:pt x="7195"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grpSp>
            <p:grpSp>
              <p:nvGrpSpPr>
                <p:cNvPr id="30748" name="Group 53"/>
                <p:cNvGrpSpPr/>
                <p:nvPr/>
              </p:nvGrpSpPr>
              <p:grpSpPr>
                <a:xfrm>
                  <a:off x="523" y="3205"/>
                  <a:ext cx="76" cy="137"/>
                  <a:chOff x="1113" y="3022"/>
                  <a:chExt cx="76" cy="137"/>
                </a:xfrm>
              </p:grpSpPr>
              <p:sp>
                <p:nvSpPr>
                  <p:cNvPr id="30750" name="Arc 54"/>
                  <p:cNvSpPr/>
                  <p:nvPr/>
                </p:nvSpPr>
                <p:spPr>
                  <a:xfrm>
                    <a:off x="1141" y="3023"/>
                    <a:ext cx="48" cy="136"/>
                  </a:xfrm>
                  <a:custGeom>
                    <a:avLst/>
                    <a:gdLst>
                      <a:gd name="txL" fmla="*/ 0 w 28795"/>
                      <a:gd name="txT" fmla="*/ 0 h 43200"/>
                      <a:gd name="txR" fmla="*/ 28795 w 28795"/>
                      <a:gd name="txB" fmla="*/ 43200 h 43200"/>
                    </a:gdLst>
                    <a:ahLst/>
                    <a:cxnLst>
                      <a:cxn ang="0">
                        <a:pos x="0" y="0"/>
                      </a:cxn>
                      <a:cxn ang="0">
                        <a:pos x="0" y="0"/>
                      </a:cxn>
                      <a:cxn ang="0">
                        <a:pos x="0" y="0"/>
                      </a:cxn>
                    </a:cxnLst>
                    <a:rect l="txL" t="txT" r="txR" b="txB"/>
                    <a:pathLst>
                      <a:path w="28795" h="43200" fill="none">
                        <a:moveTo>
                          <a:pt x="7194" y="0"/>
                        </a:moveTo>
                        <a:cubicBezTo>
                          <a:pt x="19124" y="0"/>
                          <a:pt x="28795" y="9670"/>
                          <a:pt x="28795" y="21600"/>
                        </a:cubicBezTo>
                        <a:cubicBezTo>
                          <a:pt x="28795" y="33529"/>
                          <a:pt x="19124" y="43200"/>
                          <a:pt x="7195" y="43200"/>
                        </a:cubicBezTo>
                        <a:cubicBezTo>
                          <a:pt x="4744" y="43200"/>
                          <a:pt x="2310" y="42782"/>
                          <a:pt x="-1" y="41966"/>
                        </a:cubicBezTo>
                      </a:path>
                      <a:path w="28795" h="43200" stroke="0">
                        <a:moveTo>
                          <a:pt x="7194" y="0"/>
                        </a:moveTo>
                        <a:cubicBezTo>
                          <a:pt x="19124" y="0"/>
                          <a:pt x="28795" y="9670"/>
                          <a:pt x="28795" y="21600"/>
                        </a:cubicBezTo>
                        <a:cubicBezTo>
                          <a:pt x="28795" y="33529"/>
                          <a:pt x="19124" y="43200"/>
                          <a:pt x="7195" y="43200"/>
                        </a:cubicBezTo>
                        <a:cubicBezTo>
                          <a:pt x="4744" y="43200"/>
                          <a:pt x="2310" y="42782"/>
                          <a:pt x="-1" y="41966"/>
                        </a:cubicBezTo>
                        <a:lnTo>
                          <a:pt x="7195"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30751" name="Arc 55"/>
                  <p:cNvSpPr/>
                  <p:nvPr/>
                </p:nvSpPr>
                <p:spPr>
                  <a:xfrm flipH="1">
                    <a:off x="1113" y="3022"/>
                    <a:ext cx="48" cy="136"/>
                  </a:xfrm>
                  <a:custGeom>
                    <a:avLst/>
                    <a:gdLst>
                      <a:gd name="txL" fmla="*/ 0 w 28795"/>
                      <a:gd name="txT" fmla="*/ 0 h 43200"/>
                      <a:gd name="txR" fmla="*/ 28795 w 28795"/>
                      <a:gd name="txB" fmla="*/ 43200 h 43200"/>
                    </a:gdLst>
                    <a:ahLst/>
                    <a:cxnLst>
                      <a:cxn ang="0">
                        <a:pos x="0" y="0"/>
                      </a:cxn>
                      <a:cxn ang="0">
                        <a:pos x="0" y="0"/>
                      </a:cxn>
                      <a:cxn ang="0">
                        <a:pos x="0" y="0"/>
                      </a:cxn>
                    </a:cxnLst>
                    <a:rect l="txL" t="txT" r="txR" b="txB"/>
                    <a:pathLst>
                      <a:path w="28795" h="43200" fill="none">
                        <a:moveTo>
                          <a:pt x="7194" y="0"/>
                        </a:moveTo>
                        <a:cubicBezTo>
                          <a:pt x="19124" y="0"/>
                          <a:pt x="28795" y="9670"/>
                          <a:pt x="28795" y="21600"/>
                        </a:cubicBezTo>
                        <a:cubicBezTo>
                          <a:pt x="28795" y="33529"/>
                          <a:pt x="19124" y="43200"/>
                          <a:pt x="7195" y="43200"/>
                        </a:cubicBezTo>
                        <a:cubicBezTo>
                          <a:pt x="4744" y="43200"/>
                          <a:pt x="2310" y="42782"/>
                          <a:pt x="-1" y="41966"/>
                        </a:cubicBezTo>
                      </a:path>
                      <a:path w="28795" h="43200" stroke="0">
                        <a:moveTo>
                          <a:pt x="7194" y="0"/>
                        </a:moveTo>
                        <a:cubicBezTo>
                          <a:pt x="19124" y="0"/>
                          <a:pt x="28795" y="9670"/>
                          <a:pt x="28795" y="21600"/>
                        </a:cubicBezTo>
                        <a:cubicBezTo>
                          <a:pt x="28795" y="33529"/>
                          <a:pt x="19124" y="43200"/>
                          <a:pt x="7195" y="43200"/>
                        </a:cubicBezTo>
                        <a:cubicBezTo>
                          <a:pt x="4744" y="43200"/>
                          <a:pt x="2310" y="42782"/>
                          <a:pt x="-1" y="41966"/>
                        </a:cubicBezTo>
                        <a:lnTo>
                          <a:pt x="7195"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grpSp>
            <p:sp>
              <p:nvSpPr>
                <p:cNvPr id="30749" name="Freeform 56"/>
                <p:cNvSpPr/>
                <p:nvPr/>
              </p:nvSpPr>
              <p:spPr>
                <a:xfrm>
                  <a:off x="546" y="3090"/>
                  <a:ext cx="612" cy="192"/>
                </a:xfrm>
                <a:custGeom>
                  <a:avLst/>
                  <a:gdLst>
                    <a:gd name="txL" fmla="*/ 0 w 612"/>
                    <a:gd name="txT" fmla="*/ 0 h 192"/>
                    <a:gd name="txR" fmla="*/ 612 w 612"/>
                    <a:gd name="txB" fmla="*/ 192 h 192"/>
                  </a:gdLst>
                  <a:ahLst/>
                  <a:cxnLst>
                    <a:cxn ang="0">
                      <a:pos x="0" y="192"/>
                    </a:cxn>
                    <a:cxn ang="0">
                      <a:pos x="60" y="153"/>
                    </a:cxn>
                    <a:cxn ang="0">
                      <a:pos x="162" y="105"/>
                    </a:cxn>
                    <a:cxn ang="0">
                      <a:pos x="315" y="117"/>
                    </a:cxn>
                    <a:cxn ang="0">
                      <a:pos x="396" y="108"/>
                    </a:cxn>
                    <a:cxn ang="0">
                      <a:pos x="495" y="69"/>
                    </a:cxn>
                    <a:cxn ang="0">
                      <a:pos x="513" y="57"/>
                    </a:cxn>
                    <a:cxn ang="0">
                      <a:pos x="531" y="51"/>
                    </a:cxn>
                    <a:cxn ang="0">
                      <a:pos x="585" y="27"/>
                    </a:cxn>
                    <a:cxn ang="0">
                      <a:pos x="603" y="15"/>
                    </a:cxn>
                    <a:cxn ang="0">
                      <a:pos x="612" y="0"/>
                    </a:cxn>
                  </a:cxnLst>
                  <a:rect l="txL" t="txT" r="txR" b="txB"/>
                  <a:pathLst>
                    <a:path w="612" h="192">
                      <a:moveTo>
                        <a:pt x="0" y="192"/>
                      </a:moveTo>
                      <a:cubicBezTo>
                        <a:pt x="12" y="174"/>
                        <a:pt x="39" y="160"/>
                        <a:pt x="60" y="153"/>
                      </a:cubicBezTo>
                      <a:cubicBezTo>
                        <a:pt x="85" y="128"/>
                        <a:pt x="127" y="114"/>
                        <a:pt x="162" y="105"/>
                      </a:cubicBezTo>
                      <a:cubicBezTo>
                        <a:pt x="214" y="108"/>
                        <a:pt x="262" y="115"/>
                        <a:pt x="315" y="117"/>
                      </a:cubicBezTo>
                      <a:cubicBezTo>
                        <a:pt x="343" y="115"/>
                        <a:pt x="369" y="111"/>
                        <a:pt x="396" y="108"/>
                      </a:cubicBezTo>
                      <a:cubicBezTo>
                        <a:pt x="430" y="97"/>
                        <a:pt x="461" y="80"/>
                        <a:pt x="495" y="69"/>
                      </a:cubicBezTo>
                      <a:cubicBezTo>
                        <a:pt x="502" y="67"/>
                        <a:pt x="506" y="59"/>
                        <a:pt x="513" y="57"/>
                      </a:cubicBezTo>
                      <a:cubicBezTo>
                        <a:pt x="519" y="55"/>
                        <a:pt x="526" y="55"/>
                        <a:pt x="531" y="51"/>
                      </a:cubicBezTo>
                      <a:cubicBezTo>
                        <a:pt x="547" y="40"/>
                        <a:pt x="569" y="38"/>
                        <a:pt x="585" y="27"/>
                      </a:cubicBezTo>
                      <a:cubicBezTo>
                        <a:pt x="591" y="23"/>
                        <a:pt x="603" y="15"/>
                        <a:pt x="603" y="15"/>
                      </a:cubicBezTo>
                      <a:cubicBezTo>
                        <a:pt x="607" y="3"/>
                        <a:pt x="604" y="8"/>
                        <a:pt x="612" y="0"/>
                      </a:cubicBezTo>
                    </a:path>
                  </a:pathLst>
                </a:custGeom>
                <a:noFill/>
                <a:ln w="28575" cap="flat" cmpd="sng">
                  <a:solidFill>
                    <a:srgbClr val="000099">
                      <a:alpha val="100000"/>
                    </a:srgbClr>
                  </a:solidFill>
                  <a:prstDash val="solid"/>
                  <a:round/>
                  <a:headEnd type="none" w="sm" len="med"/>
                  <a:tailEnd type="none" w="sm" len="med"/>
                </a:ln>
              </p:spPr>
              <p:txBody>
                <a:bodyPr/>
                <a:lstStyle/>
                <a:p>
                  <a:endParaRPr lang="zh-CN" altLang="en-US"/>
                </a:p>
              </p:txBody>
            </p:sp>
          </p:grpSp>
          <p:sp>
            <p:nvSpPr>
              <p:cNvPr id="30743" name="Line 57"/>
              <p:cNvSpPr>
                <a:spLocks noChangeAspect="1"/>
              </p:cNvSpPr>
              <p:nvPr/>
            </p:nvSpPr>
            <p:spPr>
              <a:xfrm>
                <a:off x="3864" y="2750"/>
                <a:ext cx="272" cy="272"/>
              </a:xfrm>
              <a:prstGeom prst="line">
                <a:avLst/>
              </a:prstGeom>
              <a:ln w="9525" cap="flat" cmpd="sng">
                <a:solidFill>
                  <a:schemeClr val="tx1"/>
                </a:solidFill>
                <a:prstDash val="solid"/>
                <a:headEnd type="none" w="sm" len="med"/>
                <a:tailEnd type="none" w="sm" len="med"/>
              </a:ln>
            </p:spPr>
          </p:sp>
          <p:sp>
            <p:nvSpPr>
              <p:cNvPr id="30744" name="Line 58"/>
              <p:cNvSpPr>
                <a:spLocks noChangeAspect="1"/>
              </p:cNvSpPr>
              <p:nvPr/>
            </p:nvSpPr>
            <p:spPr>
              <a:xfrm>
                <a:off x="3841" y="2882"/>
                <a:ext cx="272" cy="272"/>
              </a:xfrm>
              <a:prstGeom prst="line">
                <a:avLst/>
              </a:prstGeom>
              <a:ln w="9525" cap="flat" cmpd="sng">
                <a:solidFill>
                  <a:schemeClr val="tx1"/>
                </a:solidFill>
                <a:prstDash val="solid"/>
                <a:headEnd type="none" w="sm" len="med"/>
                <a:tailEnd type="none" w="sm" len="med"/>
              </a:ln>
            </p:spPr>
          </p:sp>
        </p:grpSp>
      </p:grpSp>
      <p:sp>
        <p:nvSpPr>
          <p:cNvPr id="567355" name="AutoShape 59"/>
          <p:cNvSpPr/>
          <p:nvPr/>
        </p:nvSpPr>
        <p:spPr>
          <a:xfrm>
            <a:off x="4932363" y="620713"/>
            <a:ext cx="3671887" cy="1152525"/>
          </a:xfrm>
          <a:prstGeom prst="wedgeRoundRectCallout">
            <a:avLst>
              <a:gd name="adj1" fmla="val -93579"/>
              <a:gd name="adj2" fmla="val 62949"/>
              <a:gd name="adj3" fmla="val 16667"/>
            </a:avLst>
          </a:prstGeom>
          <a:noFill/>
          <a:ln w="9525" cap="flat" cmpd="sng">
            <a:solidFill>
              <a:srgbClr val="800000"/>
            </a:solidFill>
            <a:prstDash val="solid"/>
            <a:miter/>
            <a:headEnd type="none" w="sm" len="med"/>
            <a:tailEnd type="none" w="sm" len="med"/>
          </a:ln>
        </p:spPr>
        <p:txBody>
          <a:bodyPr/>
          <a:lstStyle/>
          <a:p>
            <a:pPr algn="l"/>
            <a:r>
              <a:rPr lang="zh-CN" altLang="en-US" sz="1600" i="0" dirty="0">
                <a:solidFill>
                  <a:srgbClr val="CC0000"/>
                </a:solidFill>
                <a:latin typeface="仿宋_GB2312" pitchFamily="49" charset="-122"/>
                <a:ea typeface="仿宋_GB2312" pitchFamily="49" charset="-122"/>
              </a:rPr>
              <a:t>公差值前带</a:t>
            </a:r>
            <a:r>
              <a:rPr lang="en-US" altLang="zh-CN" sz="1600" i="0" dirty="0">
                <a:solidFill>
                  <a:srgbClr val="CC0000"/>
                </a:solidFill>
                <a:latin typeface="仿宋_GB2312" pitchFamily="49" charset="-122"/>
                <a:ea typeface="仿宋_GB2312" pitchFamily="49" charset="-122"/>
              </a:rPr>
              <a:t>φ,</a:t>
            </a:r>
            <a:r>
              <a:rPr lang="zh-CN" altLang="en-US" sz="1600" i="0" dirty="0">
                <a:solidFill>
                  <a:srgbClr val="CC0000"/>
                </a:solidFill>
                <a:latin typeface="仿宋_GB2312" pitchFamily="49" charset="-122"/>
                <a:ea typeface="仿宋_GB2312" pitchFamily="49" charset="-122"/>
              </a:rPr>
              <a:t>表示被测轴线必须位于距离为公差值</a:t>
            </a:r>
            <a:r>
              <a:rPr lang="en-US" altLang="zh-CN" sz="1600" i="0" dirty="0">
                <a:solidFill>
                  <a:srgbClr val="CC0000"/>
                </a:solidFill>
                <a:latin typeface="仿宋_GB2312" pitchFamily="49" charset="-122"/>
                <a:ea typeface="仿宋_GB2312" pitchFamily="49" charset="-122"/>
              </a:rPr>
              <a:t>φt</a:t>
            </a:r>
            <a:r>
              <a:rPr lang="en-US" altLang="zh-CN" sz="1600" i="0" baseline="-25000" dirty="0">
                <a:solidFill>
                  <a:srgbClr val="CC0000"/>
                </a:solidFill>
                <a:latin typeface="仿宋_GB2312" pitchFamily="49" charset="-122"/>
                <a:ea typeface="仿宋_GB2312" pitchFamily="49" charset="-122"/>
              </a:rPr>
              <a:t>3</a:t>
            </a:r>
            <a:r>
              <a:rPr lang="en-US" altLang="zh-CN" sz="1600" i="0" dirty="0">
                <a:solidFill>
                  <a:srgbClr val="CC0000"/>
                </a:solidFill>
                <a:latin typeface="仿宋_GB2312" pitchFamily="49" charset="-122"/>
                <a:ea typeface="仿宋_GB2312" pitchFamily="49" charset="-122"/>
              </a:rPr>
              <a:t>=0.03</a:t>
            </a:r>
            <a:r>
              <a:rPr lang="zh-CN" altLang="en-US" sz="1600" i="0" dirty="0">
                <a:solidFill>
                  <a:srgbClr val="CC0000"/>
                </a:solidFill>
                <a:latin typeface="仿宋_GB2312" pitchFamily="49" charset="-122"/>
                <a:ea typeface="仿宋_GB2312" pitchFamily="49" charset="-122"/>
              </a:rPr>
              <a:t>且平行于基准轴线</a:t>
            </a:r>
            <a:r>
              <a:rPr lang="en-US" altLang="zh-CN" sz="1600" i="0" dirty="0">
                <a:solidFill>
                  <a:srgbClr val="CC0000"/>
                </a:solidFill>
                <a:latin typeface="仿宋_GB2312" pitchFamily="49" charset="-122"/>
                <a:ea typeface="仿宋_GB2312" pitchFamily="49" charset="-122"/>
              </a:rPr>
              <a:t>A</a:t>
            </a:r>
            <a:r>
              <a:rPr lang="zh-CN" altLang="en-US" sz="1600" i="0" dirty="0">
                <a:solidFill>
                  <a:srgbClr val="CC0000"/>
                </a:solidFill>
                <a:latin typeface="仿宋_GB2312" pitchFamily="49" charset="-122"/>
                <a:ea typeface="仿宋_GB2312" pitchFamily="49" charset="-122"/>
              </a:rPr>
              <a:t>的圆柱面内</a:t>
            </a:r>
          </a:p>
        </p:txBody>
      </p:sp>
      <p:sp>
        <p:nvSpPr>
          <p:cNvPr id="567356" name="Line 60"/>
          <p:cNvSpPr/>
          <p:nvPr/>
        </p:nvSpPr>
        <p:spPr>
          <a:xfrm flipH="1">
            <a:off x="5148263" y="1628775"/>
            <a:ext cx="1152525" cy="863600"/>
          </a:xfrm>
          <a:prstGeom prst="line">
            <a:avLst/>
          </a:prstGeom>
          <a:ln w="38100" cap="flat" cmpd="dbl">
            <a:solidFill>
              <a:srgbClr val="800000"/>
            </a:solidFill>
            <a:prstDash val="solid"/>
            <a:headEnd type="none" w="sm" len="med"/>
            <a:tailEnd type="arrow" w="lg" len="lg"/>
          </a:ln>
        </p:spPr>
      </p:sp>
      <p:sp>
        <p:nvSpPr>
          <p:cNvPr id="567357" name="AutoShape 61"/>
          <p:cNvSpPr/>
          <p:nvPr/>
        </p:nvSpPr>
        <p:spPr>
          <a:xfrm>
            <a:off x="539750" y="908050"/>
            <a:ext cx="1512888" cy="936625"/>
          </a:xfrm>
          <a:prstGeom prst="wedgeRectCallout">
            <a:avLst>
              <a:gd name="adj1" fmla="val 83056"/>
              <a:gd name="adj2" fmla="val 90000"/>
            </a:avLst>
          </a:prstGeom>
          <a:noFill/>
          <a:ln w="9525" cap="flat" cmpd="sng">
            <a:solidFill>
              <a:schemeClr val="accent2"/>
            </a:solidFill>
            <a:prstDash val="solid"/>
            <a:miter/>
            <a:headEnd type="none" w="sm" len="med"/>
            <a:tailEnd type="none" w="sm" len="med"/>
          </a:ln>
        </p:spPr>
        <p:txBody>
          <a:bodyPr/>
          <a:lstStyle/>
          <a:p>
            <a:pPr algn="l"/>
            <a:r>
              <a:rPr lang="zh-CN" altLang="en-US" sz="1600" i="0" dirty="0">
                <a:solidFill>
                  <a:schemeClr val="tx2"/>
                </a:solidFill>
                <a:latin typeface="仿宋_GB2312" pitchFamily="49" charset="-122"/>
                <a:ea typeface="仿宋_GB2312" pitchFamily="49" charset="-122"/>
              </a:rPr>
              <a:t>指引线可以曲折，但不得多于两次。</a:t>
            </a:r>
          </a:p>
        </p:txBody>
      </p:sp>
      <p:sp>
        <p:nvSpPr>
          <p:cNvPr id="567358" name="AutoShape 62"/>
          <p:cNvSpPr/>
          <p:nvPr/>
        </p:nvSpPr>
        <p:spPr>
          <a:xfrm>
            <a:off x="395288" y="5157788"/>
            <a:ext cx="8497887" cy="1220787"/>
          </a:xfrm>
          <a:prstGeom prst="wedgeRectCallout">
            <a:avLst>
              <a:gd name="adj1" fmla="val -15907"/>
              <a:gd name="adj2" fmla="val -90833"/>
            </a:avLst>
          </a:prstGeom>
          <a:noFill/>
          <a:ln w="9525" cap="flat" cmpd="sng">
            <a:solidFill>
              <a:srgbClr val="FF0000"/>
            </a:solidFill>
            <a:prstDash val="solid"/>
            <a:miter/>
            <a:headEnd type="none" w="sm" len="med"/>
            <a:tailEnd type="none" w="sm" len="med"/>
          </a:ln>
        </p:spPr>
        <p:txBody>
          <a:bodyPr/>
          <a:lstStyle/>
          <a:p>
            <a:pPr algn="l">
              <a:buClr>
                <a:srgbClr val="FFFF00"/>
              </a:buClr>
              <a:buSzPct val="110000"/>
              <a:buFont typeface="Wingdings" panose="05000000000000000000" pitchFamily="2" charset="2"/>
              <a:buChar char="u"/>
            </a:pPr>
            <a:r>
              <a:rPr lang="en-US" altLang="zh-CN" sz="1800" i="0" dirty="0">
                <a:solidFill>
                  <a:schemeClr val="tx2"/>
                </a:solidFill>
                <a:latin typeface="仿宋_GB2312" pitchFamily="49" charset="-122"/>
                <a:ea typeface="仿宋_GB2312" pitchFamily="49" charset="-122"/>
              </a:rPr>
              <a:t> </a:t>
            </a:r>
            <a:r>
              <a:rPr lang="zh-CN" altLang="en-US" sz="1800" i="0" dirty="0">
                <a:solidFill>
                  <a:schemeClr val="tx2"/>
                </a:solidFill>
                <a:latin typeface="仿宋_GB2312" pitchFamily="49" charset="-122"/>
                <a:ea typeface="仿宋_GB2312" pitchFamily="49" charset="-122"/>
              </a:rPr>
              <a:t>当基准要素为轴线或中心平面时，基准符号应与有关尺寸对齐，在其他情况下应错开。</a:t>
            </a:r>
          </a:p>
          <a:p>
            <a:pPr algn="l">
              <a:buClr>
                <a:srgbClr val="FFFF00"/>
              </a:buClr>
              <a:buSzPct val="110000"/>
              <a:buFont typeface="Wingdings" panose="05000000000000000000" pitchFamily="2" charset="2"/>
              <a:buChar char="u"/>
            </a:pPr>
            <a:r>
              <a:rPr lang="zh-CN" altLang="en-US" sz="1800" i="0" dirty="0">
                <a:solidFill>
                  <a:schemeClr val="tx2"/>
                </a:solidFill>
                <a:latin typeface="仿宋_GB2312" pitchFamily="49" charset="-122"/>
                <a:ea typeface="仿宋_GB2312" pitchFamily="49" charset="-122"/>
              </a:rPr>
              <a:t> 当基准符号与尺寸线的箭头重叠时，可代替尺寸线的箭头。</a:t>
            </a:r>
          </a:p>
          <a:p>
            <a:pPr algn="l">
              <a:buClr>
                <a:srgbClr val="FFFF00"/>
              </a:buClr>
              <a:buSzPct val="110000"/>
              <a:buFont typeface="Wingdings" panose="05000000000000000000" pitchFamily="2" charset="2"/>
              <a:buChar char="u"/>
            </a:pPr>
            <a:r>
              <a:rPr lang="zh-CN" altLang="en-US" sz="1800" i="0" dirty="0">
                <a:solidFill>
                  <a:schemeClr val="tx2"/>
                </a:solidFill>
                <a:latin typeface="仿宋_GB2312" pitchFamily="49" charset="-122"/>
                <a:ea typeface="仿宋_GB2312" pitchFamily="49" charset="-122"/>
              </a:rPr>
              <a:t> 不论基准代号的方向如何，其字母均应水平书写。</a:t>
            </a:r>
          </a:p>
        </p:txBody>
      </p:sp>
      <p:sp>
        <p:nvSpPr>
          <p:cNvPr id="30731" name="Rectangle 6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几何公差的代号及其标注</a:t>
            </a:r>
          </a:p>
        </p:txBody>
      </p:sp>
      <p:sp>
        <p:nvSpPr>
          <p:cNvPr id="30732" name="等腰三角形 66"/>
          <p:cNvSpPr/>
          <p:nvPr/>
        </p:nvSpPr>
        <p:spPr>
          <a:xfrm rot="-2443872" flipV="1">
            <a:off x="3128963" y="4562475"/>
            <a:ext cx="185737" cy="57150"/>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0733" name="矩形 67"/>
          <p:cNvSpPr/>
          <p:nvPr/>
        </p:nvSpPr>
        <p:spPr>
          <a:xfrm rot="-2446665">
            <a:off x="3300413" y="4718050"/>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567355"/>
                                        </p:tgtEl>
                                        <p:attrNameLst>
                                          <p:attrName>style.visibility</p:attrName>
                                        </p:attrNameLst>
                                      </p:cBhvr>
                                      <p:to>
                                        <p:strVal val="visible"/>
                                      </p:to>
                                    </p:set>
                                    <p:anim calcmode="lin" valueType="num">
                                      <p:cBhvr>
                                        <p:cTn id="7" dur="500" fill="hold"/>
                                        <p:tgtEl>
                                          <p:spTgt spid="567355"/>
                                        </p:tgtEl>
                                        <p:attrNameLst>
                                          <p:attrName>ppt_x</p:attrName>
                                        </p:attrNameLst>
                                      </p:cBhvr>
                                      <p:tavLst>
                                        <p:tav tm="0">
                                          <p:val>
                                            <p:strVal val="#ppt_x"/>
                                          </p:val>
                                        </p:tav>
                                        <p:tav tm="100000">
                                          <p:val>
                                            <p:strVal val="#ppt_x"/>
                                          </p:val>
                                        </p:tav>
                                      </p:tavLst>
                                    </p:anim>
                                    <p:anim calcmode="lin" valueType="num">
                                      <p:cBhvr>
                                        <p:cTn id="8" dur="500" fill="hold"/>
                                        <p:tgtEl>
                                          <p:spTgt spid="567355"/>
                                        </p:tgtEl>
                                        <p:attrNameLst>
                                          <p:attrName>ppt_y</p:attrName>
                                        </p:attrNameLst>
                                      </p:cBhvr>
                                      <p:tavLst>
                                        <p:tav tm="0">
                                          <p:val>
                                            <p:strVal val="#ppt_y-#ppt_h/2"/>
                                          </p:val>
                                        </p:tav>
                                        <p:tav tm="100000">
                                          <p:val>
                                            <p:strVal val="#ppt_y"/>
                                          </p:val>
                                        </p:tav>
                                      </p:tavLst>
                                    </p:anim>
                                    <p:anim calcmode="lin" valueType="num">
                                      <p:cBhvr>
                                        <p:cTn id="9" dur="500" fill="hold"/>
                                        <p:tgtEl>
                                          <p:spTgt spid="567355"/>
                                        </p:tgtEl>
                                        <p:attrNameLst>
                                          <p:attrName>ppt_w</p:attrName>
                                        </p:attrNameLst>
                                      </p:cBhvr>
                                      <p:tavLst>
                                        <p:tav tm="0">
                                          <p:val>
                                            <p:strVal val="#ppt_w"/>
                                          </p:val>
                                        </p:tav>
                                        <p:tav tm="100000">
                                          <p:val>
                                            <p:strVal val="#ppt_w"/>
                                          </p:val>
                                        </p:tav>
                                      </p:tavLst>
                                    </p:anim>
                                    <p:anim calcmode="lin" valueType="num">
                                      <p:cBhvr>
                                        <p:cTn id="10" dur="500" fill="hold"/>
                                        <p:tgtEl>
                                          <p:spTgt spid="567355"/>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nodeType="clickEffect">
                                  <p:stCondLst>
                                    <p:cond delay="0"/>
                                  </p:stCondLst>
                                  <p:childTnLst>
                                    <p:set>
                                      <p:cBhvr>
                                        <p:cTn id="14" dur="1" fill="hold">
                                          <p:stCondLst>
                                            <p:cond delay="0"/>
                                          </p:stCondLst>
                                        </p:cTn>
                                        <p:tgtEl>
                                          <p:spTgt spid="567356"/>
                                        </p:tgtEl>
                                        <p:attrNameLst>
                                          <p:attrName>style.visibility</p:attrName>
                                        </p:attrNameLst>
                                      </p:cBhvr>
                                      <p:to>
                                        <p:strVal val="visible"/>
                                      </p:to>
                                    </p:set>
                                    <p:anim calcmode="lin" valueType="num">
                                      <p:cBhvr>
                                        <p:cTn id="15" dur="500" fill="hold"/>
                                        <p:tgtEl>
                                          <p:spTgt spid="567356"/>
                                        </p:tgtEl>
                                        <p:attrNameLst>
                                          <p:attrName>ppt_x</p:attrName>
                                        </p:attrNameLst>
                                      </p:cBhvr>
                                      <p:tavLst>
                                        <p:tav tm="0">
                                          <p:val>
                                            <p:strVal val="#ppt_x"/>
                                          </p:val>
                                        </p:tav>
                                        <p:tav tm="100000">
                                          <p:val>
                                            <p:strVal val="#ppt_x"/>
                                          </p:val>
                                        </p:tav>
                                      </p:tavLst>
                                    </p:anim>
                                    <p:anim calcmode="lin" valueType="num">
                                      <p:cBhvr>
                                        <p:cTn id="16" dur="500" fill="hold"/>
                                        <p:tgtEl>
                                          <p:spTgt spid="567356"/>
                                        </p:tgtEl>
                                        <p:attrNameLst>
                                          <p:attrName>ppt_y</p:attrName>
                                        </p:attrNameLst>
                                      </p:cBhvr>
                                      <p:tavLst>
                                        <p:tav tm="0">
                                          <p:val>
                                            <p:strVal val="#ppt_y-#ppt_h/2"/>
                                          </p:val>
                                        </p:tav>
                                        <p:tav tm="100000">
                                          <p:val>
                                            <p:strVal val="#ppt_y"/>
                                          </p:val>
                                        </p:tav>
                                      </p:tavLst>
                                    </p:anim>
                                    <p:anim calcmode="lin" valueType="num">
                                      <p:cBhvr>
                                        <p:cTn id="17" dur="500" fill="hold"/>
                                        <p:tgtEl>
                                          <p:spTgt spid="567356"/>
                                        </p:tgtEl>
                                        <p:attrNameLst>
                                          <p:attrName>ppt_w</p:attrName>
                                        </p:attrNameLst>
                                      </p:cBhvr>
                                      <p:tavLst>
                                        <p:tav tm="0">
                                          <p:val>
                                            <p:strVal val="#ppt_w"/>
                                          </p:val>
                                        </p:tav>
                                        <p:tav tm="100000">
                                          <p:val>
                                            <p:strVal val="#ppt_w"/>
                                          </p:val>
                                        </p:tav>
                                      </p:tavLst>
                                    </p:anim>
                                    <p:anim calcmode="lin" valueType="num">
                                      <p:cBhvr>
                                        <p:cTn id="18" dur="500" fill="hold"/>
                                        <p:tgtEl>
                                          <p:spTgt spid="567356"/>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67357"/>
                                        </p:tgtEl>
                                        <p:attrNameLst>
                                          <p:attrName>style.visibility</p:attrName>
                                        </p:attrNameLst>
                                      </p:cBhvr>
                                      <p:to>
                                        <p:strVal val="visible"/>
                                      </p:to>
                                    </p:set>
                                    <p:animEffect transition="in" filter="blinds(horizontal)">
                                      <p:cBhvr>
                                        <p:cTn id="23" dur="500"/>
                                        <p:tgtEl>
                                          <p:spTgt spid="567357"/>
                                        </p:tgtEl>
                                      </p:cBhvr>
                                    </p:animEffect>
                                  </p:childTnLst>
                                </p:cTn>
                              </p:par>
                            </p:childTnLst>
                          </p:cTn>
                        </p:par>
                        <p:par>
                          <p:cTn id="24" fill="hold">
                            <p:stCondLst>
                              <p:cond delay="500"/>
                            </p:stCondLst>
                            <p:childTnLst>
                              <p:par>
                                <p:cTn id="25" presetID="17" presetClass="entr" presetSubtype="1" fill="hold" grpId="0" nodeType="afterEffect">
                                  <p:stCondLst>
                                    <p:cond delay="0"/>
                                  </p:stCondLst>
                                  <p:childTnLst>
                                    <p:set>
                                      <p:cBhvr>
                                        <p:cTn id="26" dur="1" fill="hold">
                                          <p:stCondLst>
                                            <p:cond delay="0"/>
                                          </p:stCondLst>
                                        </p:cTn>
                                        <p:tgtEl>
                                          <p:spTgt spid="567358">
                                            <p:bg/>
                                          </p:spTgt>
                                        </p:tgtEl>
                                        <p:attrNameLst>
                                          <p:attrName>style.visibility</p:attrName>
                                        </p:attrNameLst>
                                      </p:cBhvr>
                                      <p:to>
                                        <p:strVal val="visible"/>
                                      </p:to>
                                    </p:set>
                                    <p:anim calcmode="lin" valueType="num">
                                      <p:cBhvr>
                                        <p:cTn id="27" dur="500" fill="hold"/>
                                        <p:tgtEl>
                                          <p:spTgt spid="567358">
                                            <p:bg/>
                                          </p:spTgt>
                                        </p:tgtEl>
                                        <p:attrNameLst>
                                          <p:attrName>ppt_x</p:attrName>
                                        </p:attrNameLst>
                                      </p:cBhvr>
                                      <p:tavLst>
                                        <p:tav tm="0">
                                          <p:val>
                                            <p:strVal val="#ppt_x"/>
                                          </p:val>
                                        </p:tav>
                                        <p:tav tm="100000">
                                          <p:val>
                                            <p:strVal val="#ppt_x"/>
                                          </p:val>
                                        </p:tav>
                                      </p:tavLst>
                                    </p:anim>
                                    <p:anim calcmode="lin" valueType="num">
                                      <p:cBhvr>
                                        <p:cTn id="28" dur="500" fill="hold"/>
                                        <p:tgtEl>
                                          <p:spTgt spid="567358">
                                            <p:bg/>
                                          </p:spTgt>
                                        </p:tgtEl>
                                        <p:attrNameLst>
                                          <p:attrName>ppt_y</p:attrName>
                                        </p:attrNameLst>
                                      </p:cBhvr>
                                      <p:tavLst>
                                        <p:tav tm="0">
                                          <p:val>
                                            <p:strVal val="#ppt_y-#ppt_h/2"/>
                                          </p:val>
                                        </p:tav>
                                        <p:tav tm="100000">
                                          <p:val>
                                            <p:strVal val="#ppt_y"/>
                                          </p:val>
                                        </p:tav>
                                      </p:tavLst>
                                    </p:anim>
                                    <p:anim calcmode="lin" valueType="num">
                                      <p:cBhvr>
                                        <p:cTn id="29" dur="500" fill="hold"/>
                                        <p:tgtEl>
                                          <p:spTgt spid="567358">
                                            <p:bg/>
                                          </p:spTgt>
                                        </p:tgtEl>
                                        <p:attrNameLst>
                                          <p:attrName>ppt_w</p:attrName>
                                        </p:attrNameLst>
                                      </p:cBhvr>
                                      <p:tavLst>
                                        <p:tav tm="0">
                                          <p:val>
                                            <p:strVal val="#ppt_w"/>
                                          </p:val>
                                        </p:tav>
                                        <p:tav tm="100000">
                                          <p:val>
                                            <p:strVal val="#ppt_w"/>
                                          </p:val>
                                        </p:tav>
                                      </p:tavLst>
                                    </p:anim>
                                    <p:anim calcmode="lin" valueType="num">
                                      <p:cBhvr>
                                        <p:cTn id="30" dur="500" fill="hold"/>
                                        <p:tgtEl>
                                          <p:spTgt spid="567358">
                                            <p:bg/>
                                          </p:spTgt>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567358">
                                            <p:txEl>
                                              <p:pRg st="0" end="0"/>
                                            </p:txEl>
                                          </p:spTgt>
                                        </p:tgtEl>
                                        <p:attrNameLst>
                                          <p:attrName>style.visibility</p:attrName>
                                        </p:attrNameLst>
                                      </p:cBhvr>
                                      <p:to>
                                        <p:strVal val="visible"/>
                                      </p:to>
                                    </p:set>
                                    <p:anim calcmode="lin" valueType="num">
                                      <p:cBhvr>
                                        <p:cTn id="35" dur="500" fill="hold"/>
                                        <p:tgtEl>
                                          <p:spTgt spid="567358">
                                            <p:txEl>
                                              <p:pRg st="0" end="0"/>
                                            </p:txEl>
                                          </p:spTgt>
                                        </p:tgtEl>
                                        <p:attrNameLst>
                                          <p:attrName>ppt_x</p:attrName>
                                        </p:attrNameLst>
                                      </p:cBhvr>
                                      <p:tavLst>
                                        <p:tav tm="0">
                                          <p:val>
                                            <p:strVal val="#ppt_x"/>
                                          </p:val>
                                        </p:tav>
                                        <p:tav tm="100000">
                                          <p:val>
                                            <p:strVal val="#ppt_x"/>
                                          </p:val>
                                        </p:tav>
                                      </p:tavLst>
                                    </p:anim>
                                    <p:anim calcmode="lin" valueType="num">
                                      <p:cBhvr>
                                        <p:cTn id="36" dur="500" fill="hold"/>
                                        <p:tgtEl>
                                          <p:spTgt spid="567358">
                                            <p:txEl>
                                              <p:pRg st="0" end="0"/>
                                            </p:txEl>
                                          </p:spTgt>
                                        </p:tgtEl>
                                        <p:attrNameLst>
                                          <p:attrName>ppt_y</p:attrName>
                                        </p:attrNameLst>
                                      </p:cBhvr>
                                      <p:tavLst>
                                        <p:tav tm="0">
                                          <p:val>
                                            <p:strVal val="#ppt_y-#ppt_h/2"/>
                                          </p:val>
                                        </p:tav>
                                        <p:tav tm="100000">
                                          <p:val>
                                            <p:strVal val="#ppt_y"/>
                                          </p:val>
                                        </p:tav>
                                      </p:tavLst>
                                    </p:anim>
                                    <p:anim calcmode="lin" valueType="num">
                                      <p:cBhvr>
                                        <p:cTn id="37" dur="500" fill="hold"/>
                                        <p:tgtEl>
                                          <p:spTgt spid="567358">
                                            <p:txEl>
                                              <p:pRg st="0" end="0"/>
                                            </p:txEl>
                                          </p:spTgt>
                                        </p:tgtEl>
                                        <p:attrNameLst>
                                          <p:attrName>ppt_w</p:attrName>
                                        </p:attrNameLst>
                                      </p:cBhvr>
                                      <p:tavLst>
                                        <p:tav tm="0">
                                          <p:val>
                                            <p:strVal val="#ppt_w"/>
                                          </p:val>
                                        </p:tav>
                                        <p:tav tm="100000">
                                          <p:val>
                                            <p:strVal val="#ppt_w"/>
                                          </p:val>
                                        </p:tav>
                                      </p:tavLst>
                                    </p:anim>
                                    <p:anim calcmode="lin" valueType="num">
                                      <p:cBhvr>
                                        <p:cTn id="38" dur="500" fill="hold"/>
                                        <p:tgtEl>
                                          <p:spTgt spid="567358">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 fill="hold" grpId="0" nodeType="clickEffect">
                                  <p:stCondLst>
                                    <p:cond delay="0"/>
                                  </p:stCondLst>
                                  <p:childTnLst>
                                    <p:set>
                                      <p:cBhvr>
                                        <p:cTn id="42" dur="1" fill="hold">
                                          <p:stCondLst>
                                            <p:cond delay="0"/>
                                          </p:stCondLst>
                                        </p:cTn>
                                        <p:tgtEl>
                                          <p:spTgt spid="567358">
                                            <p:txEl>
                                              <p:pRg st="1" end="1"/>
                                            </p:txEl>
                                          </p:spTgt>
                                        </p:tgtEl>
                                        <p:attrNameLst>
                                          <p:attrName>style.visibility</p:attrName>
                                        </p:attrNameLst>
                                      </p:cBhvr>
                                      <p:to>
                                        <p:strVal val="visible"/>
                                      </p:to>
                                    </p:set>
                                    <p:anim calcmode="lin" valueType="num">
                                      <p:cBhvr>
                                        <p:cTn id="43" dur="500" fill="hold"/>
                                        <p:tgtEl>
                                          <p:spTgt spid="567358">
                                            <p:txEl>
                                              <p:pRg st="1" end="1"/>
                                            </p:txEl>
                                          </p:spTgt>
                                        </p:tgtEl>
                                        <p:attrNameLst>
                                          <p:attrName>ppt_x</p:attrName>
                                        </p:attrNameLst>
                                      </p:cBhvr>
                                      <p:tavLst>
                                        <p:tav tm="0">
                                          <p:val>
                                            <p:strVal val="#ppt_x"/>
                                          </p:val>
                                        </p:tav>
                                        <p:tav tm="100000">
                                          <p:val>
                                            <p:strVal val="#ppt_x"/>
                                          </p:val>
                                        </p:tav>
                                      </p:tavLst>
                                    </p:anim>
                                    <p:anim calcmode="lin" valueType="num">
                                      <p:cBhvr>
                                        <p:cTn id="44" dur="500" fill="hold"/>
                                        <p:tgtEl>
                                          <p:spTgt spid="567358">
                                            <p:txEl>
                                              <p:pRg st="1" end="1"/>
                                            </p:txEl>
                                          </p:spTgt>
                                        </p:tgtEl>
                                        <p:attrNameLst>
                                          <p:attrName>ppt_y</p:attrName>
                                        </p:attrNameLst>
                                      </p:cBhvr>
                                      <p:tavLst>
                                        <p:tav tm="0">
                                          <p:val>
                                            <p:strVal val="#ppt_y-#ppt_h/2"/>
                                          </p:val>
                                        </p:tav>
                                        <p:tav tm="100000">
                                          <p:val>
                                            <p:strVal val="#ppt_y"/>
                                          </p:val>
                                        </p:tav>
                                      </p:tavLst>
                                    </p:anim>
                                    <p:anim calcmode="lin" valueType="num">
                                      <p:cBhvr>
                                        <p:cTn id="45" dur="500" fill="hold"/>
                                        <p:tgtEl>
                                          <p:spTgt spid="567358">
                                            <p:txEl>
                                              <p:pRg st="1" end="1"/>
                                            </p:txEl>
                                          </p:spTgt>
                                        </p:tgtEl>
                                        <p:attrNameLst>
                                          <p:attrName>ppt_w</p:attrName>
                                        </p:attrNameLst>
                                      </p:cBhvr>
                                      <p:tavLst>
                                        <p:tav tm="0">
                                          <p:val>
                                            <p:strVal val="#ppt_w"/>
                                          </p:val>
                                        </p:tav>
                                        <p:tav tm="100000">
                                          <p:val>
                                            <p:strVal val="#ppt_w"/>
                                          </p:val>
                                        </p:tav>
                                      </p:tavLst>
                                    </p:anim>
                                    <p:anim calcmode="lin" valueType="num">
                                      <p:cBhvr>
                                        <p:cTn id="46" dur="500" fill="hold"/>
                                        <p:tgtEl>
                                          <p:spTgt spid="567358">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1" fill="hold" grpId="0" nodeType="clickEffect">
                                  <p:stCondLst>
                                    <p:cond delay="0"/>
                                  </p:stCondLst>
                                  <p:childTnLst>
                                    <p:set>
                                      <p:cBhvr>
                                        <p:cTn id="50" dur="1" fill="hold">
                                          <p:stCondLst>
                                            <p:cond delay="0"/>
                                          </p:stCondLst>
                                        </p:cTn>
                                        <p:tgtEl>
                                          <p:spTgt spid="567358">
                                            <p:txEl>
                                              <p:pRg st="2" end="2"/>
                                            </p:txEl>
                                          </p:spTgt>
                                        </p:tgtEl>
                                        <p:attrNameLst>
                                          <p:attrName>style.visibility</p:attrName>
                                        </p:attrNameLst>
                                      </p:cBhvr>
                                      <p:to>
                                        <p:strVal val="visible"/>
                                      </p:to>
                                    </p:set>
                                    <p:anim calcmode="lin" valueType="num">
                                      <p:cBhvr>
                                        <p:cTn id="51" dur="500" fill="hold"/>
                                        <p:tgtEl>
                                          <p:spTgt spid="567358">
                                            <p:txEl>
                                              <p:pRg st="2" end="2"/>
                                            </p:txEl>
                                          </p:spTgt>
                                        </p:tgtEl>
                                        <p:attrNameLst>
                                          <p:attrName>ppt_x</p:attrName>
                                        </p:attrNameLst>
                                      </p:cBhvr>
                                      <p:tavLst>
                                        <p:tav tm="0">
                                          <p:val>
                                            <p:strVal val="#ppt_x"/>
                                          </p:val>
                                        </p:tav>
                                        <p:tav tm="100000">
                                          <p:val>
                                            <p:strVal val="#ppt_x"/>
                                          </p:val>
                                        </p:tav>
                                      </p:tavLst>
                                    </p:anim>
                                    <p:anim calcmode="lin" valueType="num">
                                      <p:cBhvr>
                                        <p:cTn id="52" dur="500" fill="hold"/>
                                        <p:tgtEl>
                                          <p:spTgt spid="567358">
                                            <p:txEl>
                                              <p:pRg st="2" end="2"/>
                                            </p:txEl>
                                          </p:spTgt>
                                        </p:tgtEl>
                                        <p:attrNameLst>
                                          <p:attrName>ppt_y</p:attrName>
                                        </p:attrNameLst>
                                      </p:cBhvr>
                                      <p:tavLst>
                                        <p:tav tm="0">
                                          <p:val>
                                            <p:strVal val="#ppt_y-#ppt_h/2"/>
                                          </p:val>
                                        </p:tav>
                                        <p:tav tm="100000">
                                          <p:val>
                                            <p:strVal val="#ppt_y"/>
                                          </p:val>
                                        </p:tav>
                                      </p:tavLst>
                                    </p:anim>
                                    <p:anim calcmode="lin" valueType="num">
                                      <p:cBhvr>
                                        <p:cTn id="53" dur="500" fill="hold"/>
                                        <p:tgtEl>
                                          <p:spTgt spid="567358">
                                            <p:txEl>
                                              <p:pRg st="2" end="2"/>
                                            </p:txEl>
                                          </p:spTgt>
                                        </p:tgtEl>
                                        <p:attrNameLst>
                                          <p:attrName>ppt_w</p:attrName>
                                        </p:attrNameLst>
                                      </p:cBhvr>
                                      <p:tavLst>
                                        <p:tav tm="0">
                                          <p:val>
                                            <p:strVal val="#ppt_w"/>
                                          </p:val>
                                        </p:tav>
                                        <p:tav tm="100000">
                                          <p:val>
                                            <p:strVal val="#ppt_w"/>
                                          </p:val>
                                        </p:tav>
                                      </p:tavLst>
                                    </p:anim>
                                    <p:anim calcmode="lin" valueType="num">
                                      <p:cBhvr>
                                        <p:cTn id="54" dur="500" fill="hold"/>
                                        <p:tgtEl>
                                          <p:spTgt spid="567358">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7355" grpId="0" animBg="1"/>
      <p:bldP spid="567357" grpId="0" animBg="1"/>
      <p:bldP spid="567358"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165D08F-51DA-4741-94DC-9D83EBA6FA2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27</a:t>
            </a:fld>
            <a:endParaRPr lang="en-US" altLang="zh-CN" sz="1400" b="0" i="0" dirty="0">
              <a:ea typeface="宋体" panose="02010600030101010101" pitchFamily="2" charset="-122"/>
            </a:endParaRPr>
          </a:p>
        </p:txBody>
      </p:sp>
      <p:grpSp>
        <p:nvGrpSpPr>
          <p:cNvPr id="31749" name="Group 2"/>
          <p:cNvGrpSpPr/>
          <p:nvPr/>
        </p:nvGrpSpPr>
        <p:grpSpPr>
          <a:xfrm>
            <a:off x="3132138" y="836613"/>
            <a:ext cx="2124075" cy="1503362"/>
            <a:chOff x="1996" y="1616"/>
            <a:chExt cx="1338" cy="947"/>
          </a:xfrm>
        </p:grpSpPr>
        <p:sp>
          <p:nvSpPr>
            <p:cNvPr id="31825" name="Rectangle 3"/>
            <p:cNvSpPr>
              <a:spLocks noChangeAspect="1"/>
            </p:cNvSpPr>
            <p:nvPr/>
          </p:nvSpPr>
          <p:spPr>
            <a:xfrm>
              <a:off x="2129" y="2151"/>
              <a:ext cx="922" cy="41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826" name="Line 4"/>
            <p:cNvSpPr>
              <a:spLocks noChangeAspect="1"/>
            </p:cNvSpPr>
            <p:nvPr/>
          </p:nvSpPr>
          <p:spPr>
            <a:xfrm>
              <a:off x="1996" y="2356"/>
              <a:ext cx="1156" cy="1"/>
            </a:xfrm>
            <a:prstGeom prst="line">
              <a:avLst/>
            </a:prstGeom>
            <a:ln w="9525" cap="flat" cmpd="sng">
              <a:solidFill>
                <a:srgbClr val="000099"/>
              </a:solidFill>
              <a:prstDash val="lgDashDot"/>
              <a:headEnd type="none" w="sm" len="med"/>
              <a:tailEnd type="none" w="sm" len="med"/>
            </a:ln>
          </p:spPr>
        </p:sp>
        <p:grpSp>
          <p:nvGrpSpPr>
            <p:cNvPr id="31827" name="Group 5"/>
            <p:cNvGrpSpPr>
              <a:grpSpLocks noChangeAspect="1"/>
            </p:cNvGrpSpPr>
            <p:nvPr/>
          </p:nvGrpSpPr>
          <p:grpSpPr>
            <a:xfrm>
              <a:off x="2099" y="2151"/>
              <a:ext cx="30" cy="410"/>
              <a:chOff x="1040" y="3475"/>
              <a:chExt cx="26" cy="363"/>
            </a:xfrm>
          </p:grpSpPr>
          <p:sp>
            <p:nvSpPr>
              <p:cNvPr id="31841" name="Line 6"/>
              <p:cNvSpPr>
                <a:spLocks noChangeAspect="1"/>
              </p:cNvSpPr>
              <p:nvPr/>
            </p:nvSpPr>
            <p:spPr>
              <a:xfrm>
                <a:off x="1040" y="3500"/>
                <a:ext cx="0" cy="317"/>
              </a:xfrm>
              <a:prstGeom prst="line">
                <a:avLst/>
              </a:prstGeom>
              <a:ln w="28575" cap="flat" cmpd="sng">
                <a:solidFill>
                  <a:srgbClr val="000099"/>
                </a:solidFill>
                <a:prstDash val="solid"/>
                <a:headEnd type="none" w="sm" len="med"/>
                <a:tailEnd type="none" w="sm" len="med"/>
              </a:ln>
            </p:spPr>
          </p:sp>
          <p:sp>
            <p:nvSpPr>
              <p:cNvPr id="31842" name="Line 7"/>
              <p:cNvSpPr>
                <a:spLocks noChangeAspect="1"/>
              </p:cNvSpPr>
              <p:nvPr/>
            </p:nvSpPr>
            <p:spPr>
              <a:xfrm flipH="1">
                <a:off x="1043" y="3475"/>
                <a:ext cx="23" cy="23"/>
              </a:xfrm>
              <a:prstGeom prst="line">
                <a:avLst/>
              </a:prstGeom>
              <a:ln w="28575" cap="flat" cmpd="sng">
                <a:solidFill>
                  <a:srgbClr val="000099"/>
                </a:solidFill>
                <a:prstDash val="solid"/>
                <a:headEnd type="none" w="sm" len="med"/>
                <a:tailEnd type="none" w="sm" len="med"/>
              </a:ln>
            </p:spPr>
          </p:sp>
          <p:sp>
            <p:nvSpPr>
              <p:cNvPr id="31843" name="Line 8"/>
              <p:cNvSpPr>
                <a:spLocks noChangeAspect="1"/>
              </p:cNvSpPr>
              <p:nvPr/>
            </p:nvSpPr>
            <p:spPr>
              <a:xfrm flipH="1" flipV="1">
                <a:off x="1043" y="3816"/>
                <a:ext cx="23" cy="22"/>
              </a:xfrm>
              <a:prstGeom prst="line">
                <a:avLst/>
              </a:prstGeom>
              <a:ln w="28575" cap="flat" cmpd="sng">
                <a:solidFill>
                  <a:srgbClr val="000099"/>
                </a:solidFill>
                <a:prstDash val="solid"/>
                <a:headEnd type="none" w="sm" len="med"/>
                <a:tailEnd type="none" w="sm" len="med"/>
              </a:ln>
            </p:spPr>
          </p:sp>
        </p:grpSp>
        <p:sp>
          <p:nvSpPr>
            <p:cNvPr id="31828" name="Line 9"/>
            <p:cNvSpPr>
              <a:spLocks noChangeAspect="1"/>
            </p:cNvSpPr>
            <p:nvPr/>
          </p:nvSpPr>
          <p:spPr>
            <a:xfrm flipH="1">
              <a:off x="3082" y="2179"/>
              <a:ext cx="0" cy="358"/>
            </a:xfrm>
            <a:prstGeom prst="line">
              <a:avLst/>
            </a:prstGeom>
            <a:ln w="28575" cap="flat" cmpd="sng">
              <a:solidFill>
                <a:srgbClr val="000099"/>
              </a:solidFill>
              <a:prstDash val="solid"/>
              <a:headEnd type="none" w="sm" len="med"/>
              <a:tailEnd type="none" w="sm" len="med"/>
            </a:ln>
          </p:spPr>
        </p:sp>
        <p:sp>
          <p:nvSpPr>
            <p:cNvPr id="31829" name="Line 10"/>
            <p:cNvSpPr>
              <a:spLocks noChangeAspect="1"/>
            </p:cNvSpPr>
            <p:nvPr/>
          </p:nvSpPr>
          <p:spPr>
            <a:xfrm>
              <a:off x="3052" y="2151"/>
              <a:ext cx="26" cy="26"/>
            </a:xfrm>
            <a:prstGeom prst="line">
              <a:avLst/>
            </a:prstGeom>
            <a:ln w="28575" cap="flat" cmpd="sng">
              <a:solidFill>
                <a:srgbClr val="000099"/>
              </a:solidFill>
              <a:prstDash val="solid"/>
              <a:headEnd type="none" w="sm" len="med"/>
              <a:tailEnd type="none" w="sm" len="med"/>
            </a:ln>
          </p:spPr>
        </p:sp>
        <p:sp>
          <p:nvSpPr>
            <p:cNvPr id="31830" name="Line 11"/>
            <p:cNvSpPr>
              <a:spLocks noChangeAspect="1"/>
            </p:cNvSpPr>
            <p:nvPr/>
          </p:nvSpPr>
          <p:spPr>
            <a:xfrm flipV="1">
              <a:off x="3052" y="2538"/>
              <a:ext cx="26" cy="25"/>
            </a:xfrm>
            <a:prstGeom prst="line">
              <a:avLst/>
            </a:prstGeom>
            <a:ln w="28575" cap="flat" cmpd="sng">
              <a:solidFill>
                <a:srgbClr val="000099"/>
              </a:solidFill>
              <a:prstDash val="solid"/>
              <a:headEnd type="none" w="sm" len="med"/>
              <a:tailEnd type="none" w="sm" len="med"/>
            </a:ln>
          </p:spPr>
        </p:sp>
        <p:sp>
          <p:nvSpPr>
            <p:cNvPr id="31831" name="Line 12"/>
            <p:cNvSpPr>
              <a:spLocks noChangeAspect="1"/>
            </p:cNvSpPr>
            <p:nvPr/>
          </p:nvSpPr>
          <p:spPr>
            <a:xfrm flipH="1">
              <a:off x="3060" y="2561"/>
              <a:ext cx="257" cy="0"/>
            </a:xfrm>
            <a:prstGeom prst="line">
              <a:avLst/>
            </a:prstGeom>
            <a:ln w="9525" cap="flat" cmpd="sng">
              <a:solidFill>
                <a:schemeClr val="tx1"/>
              </a:solidFill>
              <a:prstDash val="solid"/>
              <a:headEnd type="none" w="sm" len="med"/>
              <a:tailEnd type="none" w="sm" len="med"/>
            </a:ln>
          </p:spPr>
        </p:sp>
        <p:sp>
          <p:nvSpPr>
            <p:cNvPr id="31832" name="Line 13"/>
            <p:cNvSpPr>
              <a:spLocks noChangeAspect="1"/>
            </p:cNvSpPr>
            <p:nvPr/>
          </p:nvSpPr>
          <p:spPr>
            <a:xfrm flipH="1">
              <a:off x="3077" y="2151"/>
              <a:ext cx="257" cy="0"/>
            </a:xfrm>
            <a:prstGeom prst="line">
              <a:avLst/>
            </a:prstGeom>
            <a:ln w="9525" cap="flat" cmpd="sng">
              <a:solidFill>
                <a:schemeClr val="tx1"/>
              </a:solidFill>
              <a:prstDash val="solid"/>
              <a:headEnd type="none" w="sm" len="med"/>
              <a:tailEnd type="none" w="sm" len="med"/>
            </a:ln>
          </p:spPr>
        </p:sp>
        <p:sp>
          <p:nvSpPr>
            <p:cNvPr id="31833" name="Line 14"/>
            <p:cNvSpPr>
              <a:spLocks noChangeAspect="1"/>
            </p:cNvSpPr>
            <p:nvPr/>
          </p:nvSpPr>
          <p:spPr>
            <a:xfrm>
              <a:off x="3280" y="2151"/>
              <a:ext cx="0" cy="410"/>
            </a:xfrm>
            <a:prstGeom prst="line">
              <a:avLst/>
            </a:prstGeom>
            <a:ln w="9525" cap="flat" cmpd="sng">
              <a:solidFill>
                <a:schemeClr val="tx1"/>
              </a:solidFill>
              <a:prstDash val="solid"/>
              <a:headEnd type="triangle" w="sm" len="lg"/>
              <a:tailEnd type="triangle" w="sm" len="lg"/>
            </a:ln>
          </p:spPr>
        </p:sp>
        <p:sp>
          <p:nvSpPr>
            <p:cNvPr id="31834" name="Text Box 15"/>
            <p:cNvSpPr txBox="1">
              <a:spLocks noChangeAspect="1"/>
            </p:cNvSpPr>
            <p:nvPr/>
          </p:nvSpPr>
          <p:spPr>
            <a:xfrm rot="-5400000">
              <a:off x="3003" y="2197"/>
              <a:ext cx="351" cy="211"/>
            </a:xfrm>
            <a:prstGeom prst="rect">
              <a:avLst/>
            </a:prstGeom>
            <a:noFill/>
            <a:ln w="9525">
              <a:noFill/>
            </a:ln>
          </p:spPr>
          <p:txBody>
            <a:bodyPr>
              <a:spAutoFit/>
            </a:bodyPr>
            <a:lstStyle/>
            <a:p>
              <a:pPr algn="l">
                <a:spcBef>
                  <a:spcPct val="50000"/>
                </a:spcBef>
              </a:pPr>
              <a:r>
                <a:rPr lang="en-US" altLang="zh-CN" sz="1600" b="0" i="0" dirty="0">
                  <a:solidFill>
                    <a:srgbClr val="FF3300"/>
                  </a:solidFill>
                  <a:latin typeface="Arial" panose="020B0604020202020204" pitchFamily="34" charset="0"/>
                  <a:ea typeface="宋体" panose="02010600030101010101" pitchFamily="2" charset="-122"/>
                </a:rPr>
                <a:t>φ</a:t>
              </a:r>
            </a:p>
          </p:txBody>
        </p:sp>
        <p:sp>
          <p:nvSpPr>
            <p:cNvPr id="31835" name="Line 16"/>
            <p:cNvSpPr/>
            <p:nvPr/>
          </p:nvSpPr>
          <p:spPr>
            <a:xfrm flipV="1">
              <a:off x="2290" y="1797"/>
              <a:ext cx="0" cy="363"/>
            </a:xfrm>
            <a:prstGeom prst="line">
              <a:avLst/>
            </a:prstGeom>
            <a:ln w="9525" cap="flat" cmpd="sng">
              <a:solidFill>
                <a:schemeClr val="tx1"/>
              </a:solidFill>
              <a:prstDash val="solid"/>
              <a:headEnd type="triangle" w="med" len="med"/>
              <a:tailEnd type="none" w="sm" len="med"/>
            </a:ln>
          </p:spPr>
        </p:sp>
        <p:sp>
          <p:nvSpPr>
            <p:cNvPr id="31836" name="Rectangle 17"/>
            <p:cNvSpPr/>
            <p:nvPr/>
          </p:nvSpPr>
          <p:spPr>
            <a:xfrm>
              <a:off x="2290" y="1616"/>
              <a:ext cx="681" cy="182"/>
            </a:xfrm>
            <a:prstGeom prst="rect">
              <a:avLst/>
            </a:prstGeom>
            <a:noFill/>
            <a:ln w="9525" cap="flat" cmpd="sng">
              <a:solidFill>
                <a:schemeClr val="tx1"/>
              </a:solidFill>
              <a:prstDash val="solid"/>
              <a:miter/>
              <a:headEnd type="none" w="sm" len="med"/>
              <a:tailEnd type="none" w="sm" len="med"/>
            </a:ln>
          </p:spPr>
          <p:txBody>
            <a:bodyPr wrap="none" anchor="ctr" anchorCtr="0"/>
            <a:lstStyle/>
            <a:p>
              <a:r>
                <a:rPr lang="en-US" altLang="zh-CN" sz="1600" i="0" dirty="0">
                  <a:solidFill>
                    <a:srgbClr val="FF3300"/>
                  </a:solidFill>
                  <a:latin typeface="Arial" panose="020B0604020202020204" pitchFamily="34" charset="0"/>
                  <a:ea typeface="宋体" panose="02010600030101010101" pitchFamily="2" charset="-122"/>
                </a:rPr>
                <a:t>0.01</a:t>
              </a:r>
            </a:p>
          </p:txBody>
        </p:sp>
        <p:sp>
          <p:nvSpPr>
            <p:cNvPr id="31837" name="Rectangle 18"/>
            <p:cNvSpPr/>
            <p:nvPr/>
          </p:nvSpPr>
          <p:spPr>
            <a:xfrm>
              <a:off x="2290" y="1801"/>
              <a:ext cx="681" cy="182"/>
            </a:xfrm>
            <a:prstGeom prst="rect">
              <a:avLst/>
            </a:prstGeom>
            <a:noFill/>
            <a:ln w="9525" cap="flat" cmpd="sng">
              <a:solidFill>
                <a:schemeClr val="tx1"/>
              </a:solidFill>
              <a:prstDash val="solid"/>
              <a:miter/>
              <a:headEnd type="none" w="sm" len="med"/>
              <a:tailEnd type="none" w="sm" len="med"/>
            </a:ln>
          </p:spPr>
          <p:txBody>
            <a:bodyPr wrap="none" anchor="ctr" anchorCtr="0"/>
            <a:lstStyle/>
            <a:p>
              <a:r>
                <a:rPr lang="en-US" altLang="zh-CN" sz="1600" i="0" dirty="0">
                  <a:solidFill>
                    <a:srgbClr val="FF3300"/>
                  </a:solidFill>
                  <a:latin typeface="Arial" panose="020B0604020202020204" pitchFamily="34" charset="0"/>
                  <a:ea typeface="宋体" panose="02010600030101010101" pitchFamily="2" charset="-122"/>
                </a:rPr>
                <a:t>0.03</a:t>
              </a:r>
            </a:p>
          </p:txBody>
        </p:sp>
        <p:sp>
          <p:nvSpPr>
            <p:cNvPr id="31838" name="Line 19"/>
            <p:cNvSpPr/>
            <p:nvPr/>
          </p:nvSpPr>
          <p:spPr>
            <a:xfrm>
              <a:off x="2462" y="1616"/>
              <a:ext cx="0" cy="363"/>
            </a:xfrm>
            <a:prstGeom prst="line">
              <a:avLst/>
            </a:prstGeom>
            <a:ln w="9525" cap="flat" cmpd="sng">
              <a:solidFill>
                <a:schemeClr val="tx1"/>
              </a:solidFill>
              <a:prstDash val="solid"/>
              <a:headEnd type="none" w="sm" len="med"/>
              <a:tailEnd type="none" w="sm" len="med"/>
            </a:ln>
          </p:spPr>
        </p:sp>
        <p:sp>
          <p:nvSpPr>
            <p:cNvPr id="31839" name="Oval 20"/>
            <p:cNvSpPr/>
            <p:nvPr/>
          </p:nvSpPr>
          <p:spPr>
            <a:xfrm>
              <a:off x="2336" y="1658"/>
              <a:ext cx="90" cy="90"/>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840" name="Line 21"/>
            <p:cNvSpPr/>
            <p:nvPr/>
          </p:nvSpPr>
          <p:spPr>
            <a:xfrm>
              <a:off x="2336" y="1893"/>
              <a:ext cx="90" cy="0"/>
            </a:xfrm>
            <a:prstGeom prst="line">
              <a:avLst/>
            </a:prstGeom>
            <a:ln w="9525" cap="flat" cmpd="sng">
              <a:solidFill>
                <a:schemeClr val="tx1"/>
              </a:solidFill>
              <a:prstDash val="solid"/>
              <a:headEnd type="none" w="sm" len="med"/>
              <a:tailEnd type="none" w="sm" len="med"/>
            </a:ln>
          </p:spPr>
        </p:sp>
      </p:grpSp>
      <p:grpSp>
        <p:nvGrpSpPr>
          <p:cNvPr id="31750" name="Group 22"/>
          <p:cNvGrpSpPr/>
          <p:nvPr/>
        </p:nvGrpSpPr>
        <p:grpSpPr>
          <a:xfrm>
            <a:off x="5724525" y="514350"/>
            <a:ext cx="2447925" cy="2265363"/>
            <a:chOff x="3606" y="324"/>
            <a:chExt cx="1542" cy="1427"/>
          </a:xfrm>
        </p:grpSpPr>
        <p:sp>
          <p:nvSpPr>
            <p:cNvPr id="31806" name="Rectangle 23"/>
            <p:cNvSpPr/>
            <p:nvPr/>
          </p:nvSpPr>
          <p:spPr>
            <a:xfrm>
              <a:off x="3606" y="1116"/>
              <a:ext cx="1542" cy="454"/>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1807" name="Group 24"/>
            <p:cNvGrpSpPr/>
            <p:nvPr/>
          </p:nvGrpSpPr>
          <p:grpSpPr>
            <a:xfrm>
              <a:off x="3696" y="895"/>
              <a:ext cx="1270" cy="209"/>
              <a:chOff x="2789" y="1939"/>
              <a:chExt cx="1270" cy="209"/>
            </a:xfrm>
          </p:grpSpPr>
          <p:sp>
            <p:nvSpPr>
              <p:cNvPr id="31820" name="Line 25"/>
              <p:cNvSpPr/>
              <p:nvPr/>
            </p:nvSpPr>
            <p:spPr>
              <a:xfrm>
                <a:off x="2925" y="1939"/>
                <a:ext cx="998" cy="0"/>
              </a:xfrm>
              <a:prstGeom prst="line">
                <a:avLst/>
              </a:prstGeom>
              <a:ln w="28575" cap="flat" cmpd="sng">
                <a:solidFill>
                  <a:srgbClr val="000099"/>
                </a:solidFill>
                <a:prstDash val="solid"/>
                <a:headEnd type="none" w="sm" len="med"/>
                <a:tailEnd type="none" w="sm" len="med"/>
              </a:ln>
            </p:spPr>
          </p:sp>
          <p:sp>
            <p:nvSpPr>
              <p:cNvPr id="31821" name="Line 26"/>
              <p:cNvSpPr/>
              <p:nvPr/>
            </p:nvSpPr>
            <p:spPr>
              <a:xfrm>
                <a:off x="2925" y="1939"/>
                <a:ext cx="0" cy="182"/>
              </a:xfrm>
              <a:prstGeom prst="line">
                <a:avLst/>
              </a:prstGeom>
              <a:ln w="28575" cap="flat" cmpd="sng">
                <a:solidFill>
                  <a:srgbClr val="000099"/>
                </a:solidFill>
                <a:prstDash val="solid"/>
                <a:headEnd type="none" w="sm" len="med"/>
                <a:tailEnd type="none" w="sm" len="med"/>
              </a:ln>
            </p:spPr>
          </p:sp>
          <p:sp>
            <p:nvSpPr>
              <p:cNvPr id="31822" name="Arc 27"/>
              <p:cNvSpPr/>
              <p:nvPr/>
            </p:nvSpPr>
            <p:spPr>
              <a:xfrm rot="5400000">
                <a:off x="2841" y="2064"/>
                <a:ext cx="31" cy="136"/>
              </a:xfrm>
              <a:custGeom>
                <a:avLst/>
                <a:gdLst>
                  <a:gd name="txL" fmla="*/ 0 w 10968"/>
                  <a:gd name="txT" fmla="*/ 0 h 21600"/>
                  <a:gd name="txR" fmla="*/ 10968 w 10968"/>
                  <a:gd name="txB" fmla="*/ 21600 h 21600"/>
                </a:gdLst>
                <a:ahLst/>
                <a:cxnLst>
                  <a:cxn ang="0">
                    <a:pos x="0" y="0"/>
                  </a:cxn>
                  <a:cxn ang="0">
                    <a:pos x="0" y="0"/>
                  </a:cxn>
                  <a:cxn ang="0">
                    <a:pos x="0" y="1"/>
                  </a:cxn>
                </a:cxnLst>
                <a:rect l="txL" t="txT" r="txR" b="txB"/>
                <a:pathLst>
                  <a:path w="10968" h="21600" fill="none">
                    <a:moveTo>
                      <a:pt x="-1" y="0"/>
                    </a:moveTo>
                    <a:cubicBezTo>
                      <a:pt x="3857" y="0"/>
                      <a:pt x="7644" y="1033"/>
                      <a:pt x="10968" y="2991"/>
                    </a:cubicBezTo>
                  </a:path>
                  <a:path w="10968" h="21600" stroke="0">
                    <a:moveTo>
                      <a:pt x="-1" y="0"/>
                    </a:moveTo>
                    <a:cubicBezTo>
                      <a:pt x="3857" y="0"/>
                      <a:pt x="7644" y="1033"/>
                      <a:pt x="10968" y="2991"/>
                    </a:cubicBezTo>
                    <a:lnTo>
                      <a:pt x="0" y="21600"/>
                    </a:lnTo>
                    <a:close/>
                  </a:path>
                </a:pathLst>
              </a:custGeom>
              <a:noFill/>
              <a:ln w="28575" cap="flat" cmpd="sng">
                <a:solidFill>
                  <a:srgbClr val="000099">
                    <a:alpha val="100000"/>
                  </a:srgbClr>
                </a:solidFill>
                <a:prstDash val="solid"/>
                <a:round/>
                <a:headEnd type="none" w="sm" len="med"/>
                <a:tailEnd type="none" w="sm" len="med"/>
              </a:ln>
            </p:spPr>
            <p:txBody>
              <a:bodyPr/>
              <a:lstStyle/>
              <a:p>
                <a:endParaRPr lang="zh-CN" altLang="en-US"/>
              </a:p>
            </p:txBody>
          </p:sp>
          <p:sp>
            <p:nvSpPr>
              <p:cNvPr id="31823" name="Line 28"/>
              <p:cNvSpPr/>
              <p:nvPr/>
            </p:nvSpPr>
            <p:spPr>
              <a:xfrm flipH="1">
                <a:off x="3923" y="1939"/>
                <a:ext cx="0" cy="182"/>
              </a:xfrm>
              <a:prstGeom prst="line">
                <a:avLst/>
              </a:prstGeom>
              <a:ln w="28575" cap="flat" cmpd="sng">
                <a:solidFill>
                  <a:srgbClr val="000099"/>
                </a:solidFill>
                <a:prstDash val="solid"/>
                <a:headEnd type="none" w="sm" len="med"/>
                <a:tailEnd type="none" w="sm" len="med"/>
              </a:ln>
            </p:spPr>
          </p:sp>
          <p:sp>
            <p:nvSpPr>
              <p:cNvPr id="31824" name="Arc 29"/>
              <p:cNvSpPr/>
              <p:nvPr/>
            </p:nvSpPr>
            <p:spPr>
              <a:xfrm rot="-5400000" flipH="1">
                <a:off x="3975" y="2064"/>
                <a:ext cx="31" cy="136"/>
              </a:xfrm>
              <a:custGeom>
                <a:avLst/>
                <a:gdLst>
                  <a:gd name="txL" fmla="*/ 0 w 10968"/>
                  <a:gd name="txT" fmla="*/ 0 h 21600"/>
                  <a:gd name="txR" fmla="*/ 10968 w 10968"/>
                  <a:gd name="txB" fmla="*/ 21600 h 21600"/>
                </a:gdLst>
                <a:ahLst/>
                <a:cxnLst>
                  <a:cxn ang="0">
                    <a:pos x="0" y="0"/>
                  </a:cxn>
                  <a:cxn ang="0">
                    <a:pos x="0" y="0"/>
                  </a:cxn>
                  <a:cxn ang="0">
                    <a:pos x="0" y="1"/>
                  </a:cxn>
                </a:cxnLst>
                <a:rect l="txL" t="txT" r="txR" b="txB"/>
                <a:pathLst>
                  <a:path w="10968" h="21600" fill="none">
                    <a:moveTo>
                      <a:pt x="-1" y="0"/>
                    </a:moveTo>
                    <a:cubicBezTo>
                      <a:pt x="3857" y="0"/>
                      <a:pt x="7644" y="1033"/>
                      <a:pt x="10968" y="2991"/>
                    </a:cubicBezTo>
                  </a:path>
                  <a:path w="10968" h="21600" stroke="0">
                    <a:moveTo>
                      <a:pt x="-1" y="0"/>
                    </a:moveTo>
                    <a:cubicBezTo>
                      <a:pt x="3857" y="0"/>
                      <a:pt x="7644" y="1033"/>
                      <a:pt x="10968" y="2991"/>
                    </a:cubicBezTo>
                    <a:lnTo>
                      <a:pt x="0" y="21600"/>
                    </a:lnTo>
                    <a:close/>
                  </a:path>
                </a:pathLst>
              </a:custGeom>
              <a:noFill/>
              <a:ln w="28575" cap="flat" cmpd="sng">
                <a:solidFill>
                  <a:srgbClr val="000099">
                    <a:alpha val="100000"/>
                  </a:srgbClr>
                </a:solidFill>
                <a:prstDash val="solid"/>
                <a:round/>
                <a:headEnd type="none" w="sm" len="med"/>
                <a:tailEnd type="none" w="sm" len="med"/>
              </a:ln>
            </p:spPr>
            <p:txBody>
              <a:bodyPr/>
              <a:lstStyle/>
              <a:p>
                <a:endParaRPr lang="zh-CN" altLang="en-US"/>
              </a:p>
            </p:txBody>
          </p:sp>
        </p:grpSp>
        <p:sp>
          <p:nvSpPr>
            <p:cNvPr id="31808" name="Line 30"/>
            <p:cNvSpPr/>
            <p:nvPr/>
          </p:nvSpPr>
          <p:spPr>
            <a:xfrm flipV="1">
              <a:off x="4006" y="550"/>
              <a:ext cx="8" cy="354"/>
            </a:xfrm>
            <a:prstGeom prst="line">
              <a:avLst/>
            </a:prstGeom>
            <a:ln w="9525" cap="flat" cmpd="sng">
              <a:solidFill>
                <a:schemeClr val="tx1"/>
              </a:solidFill>
              <a:prstDash val="solid"/>
              <a:headEnd type="triangle" w="med" len="med"/>
              <a:tailEnd type="none" w="sm" len="med"/>
            </a:ln>
          </p:spPr>
        </p:sp>
        <p:sp>
          <p:nvSpPr>
            <p:cNvPr id="31809" name="Line 31"/>
            <p:cNvSpPr/>
            <p:nvPr/>
          </p:nvSpPr>
          <p:spPr>
            <a:xfrm>
              <a:off x="4014" y="550"/>
              <a:ext cx="227" cy="0"/>
            </a:xfrm>
            <a:prstGeom prst="line">
              <a:avLst/>
            </a:prstGeom>
            <a:ln w="9525" cap="flat" cmpd="sng">
              <a:solidFill>
                <a:schemeClr val="tx1"/>
              </a:solidFill>
              <a:prstDash val="solid"/>
              <a:headEnd type="none" w="sm" len="med"/>
              <a:tailEnd type="none" w="sm" len="med"/>
            </a:ln>
          </p:spPr>
        </p:sp>
        <p:sp>
          <p:nvSpPr>
            <p:cNvPr id="31810" name="Rectangle 32"/>
            <p:cNvSpPr/>
            <p:nvPr/>
          </p:nvSpPr>
          <p:spPr>
            <a:xfrm>
              <a:off x="4241" y="325"/>
              <a:ext cx="771" cy="227"/>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0.05   A</a:t>
              </a:r>
            </a:p>
          </p:txBody>
        </p:sp>
        <p:sp>
          <p:nvSpPr>
            <p:cNvPr id="31811" name="Line 33"/>
            <p:cNvSpPr/>
            <p:nvPr/>
          </p:nvSpPr>
          <p:spPr>
            <a:xfrm>
              <a:off x="4467" y="324"/>
              <a:ext cx="0" cy="226"/>
            </a:xfrm>
            <a:prstGeom prst="line">
              <a:avLst/>
            </a:prstGeom>
            <a:ln w="9525" cap="flat" cmpd="sng">
              <a:solidFill>
                <a:schemeClr val="tx1"/>
              </a:solidFill>
              <a:prstDash val="solid"/>
              <a:headEnd type="none" w="sm" len="med"/>
              <a:tailEnd type="none" w="sm" len="med"/>
            </a:ln>
          </p:spPr>
        </p:sp>
        <p:sp>
          <p:nvSpPr>
            <p:cNvPr id="31812" name="Line 34"/>
            <p:cNvSpPr/>
            <p:nvPr/>
          </p:nvSpPr>
          <p:spPr>
            <a:xfrm flipH="1">
              <a:off x="4286" y="369"/>
              <a:ext cx="45" cy="136"/>
            </a:xfrm>
            <a:prstGeom prst="line">
              <a:avLst/>
            </a:prstGeom>
            <a:ln w="9525" cap="flat" cmpd="sng">
              <a:solidFill>
                <a:schemeClr val="tx1"/>
              </a:solidFill>
              <a:prstDash val="solid"/>
              <a:headEnd type="none" w="sm" len="med"/>
              <a:tailEnd type="none" w="sm" len="med"/>
            </a:ln>
          </p:spPr>
        </p:sp>
        <p:sp>
          <p:nvSpPr>
            <p:cNvPr id="31813" name="Line 35"/>
            <p:cNvSpPr/>
            <p:nvPr/>
          </p:nvSpPr>
          <p:spPr>
            <a:xfrm flipH="1">
              <a:off x="4353" y="369"/>
              <a:ext cx="45" cy="136"/>
            </a:xfrm>
            <a:prstGeom prst="line">
              <a:avLst/>
            </a:prstGeom>
            <a:ln w="9525" cap="flat" cmpd="sng">
              <a:solidFill>
                <a:schemeClr val="tx1"/>
              </a:solidFill>
              <a:prstDash val="solid"/>
              <a:headEnd type="none" w="sm" len="med"/>
              <a:tailEnd type="none" w="sm" len="med"/>
            </a:ln>
          </p:spPr>
        </p:sp>
        <p:sp>
          <p:nvSpPr>
            <p:cNvPr id="31814" name="Line 36"/>
            <p:cNvSpPr/>
            <p:nvPr/>
          </p:nvSpPr>
          <p:spPr>
            <a:xfrm>
              <a:off x="4797" y="324"/>
              <a:ext cx="0" cy="226"/>
            </a:xfrm>
            <a:prstGeom prst="line">
              <a:avLst/>
            </a:prstGeom>
            <a:ln w="9525" cap="flat" cmpd="sng">
              <a:solidFill>
                <a:schemeClr val="tx1"/>
              </a:solidFill>
              <a:prstDash val="solid"/>
              <a:headEnd type="none" w="sm" len="med"/>
              <a:tailEnd type="none" w="sm" len="med"/>
            </a:ln>
          </p:spPr>
        </p:sp>
        <p:sp>
          <p:nvSpPr>
            <p:cNvPr id="31815" name="Rectangle 37"/>
            <p:cNvSpPr/>
            <p:nvPr/>
          </p:nvSpPr>
          <p:spPr>
            <a:xfrm>
              <a:off x="4242" y="552"/>
              <a:ext cx="555" cy="227"/>
            </a:xfrm>
            <a:prstGeom prst="rect">
              <a:avLst/>
            </a:prstGeom>
            <a:noFill/>
            <a:ln w="9525" cap="flat" cmpd="sng">
              <a:solidFill>
                <a:schemeClr val="tx1"/>
              </a:solidFill>
              <a:prstDash val="solid"/>
              <a:miter/>
              <a:headEnd type="none" w="sm" len="med"/>
              <a:tailEnd type="none" w="sm" len="med"/>
            </a:ln>
          </p:spPr>
          <p:txBody>
            <a:bodyPr wrap="none" anchor="ctr" anchorCtr="0"/>
            <a:lstStyle/>
            <a:p>
              <a:pPr algn="dist"/>
              <a:r>
                <a:rPr lang="en-US" altLang="zh-CN" sz="1600" i="0" dirty="0">
                  <a:solidFill>
                    <a:srgbClr val="FF3300"/>
                  </a:solidFill>
                  <a:latin typeface="Arial" panose="020B0604020202020204" pitchFamily="34" charset="0"/>
                  <a:ea typeface="宋体" panose="02010600030101010101" pitchFamily="2" charset="-122"/>
                </a:rPr>
                <a:t>     0.05   </a:t>
              </a:r>
            </a:p>
          </p:txBody>
        </p:sp>
        <p:sp>
          <p:nvSpPr>
            <p:cNvPr id="31816" name="Line 38"/>
            <p:cNvSpPr/>
            <p:nvPr/>
          </p:nvSpPr>
          <p:spPr>
            <a:xfrm>
              <a:off x="4468" y="551"/>
              <a:ext cx="0" cy="226"/>
            </a:xfrm>
            <a:prstGeom prst="line">
              <a:avLst/>
            </a:prstGeom>
            <a:ln w="9525" cap="flat" cmpd="sng">
              <a:solidFill>
                <a:schemeClr val="tx1"/>
              </a:solidFill>
              <a:prstDash val="solid"/>
              <a:headEnd type="none" w="sm" len="med"/>
              <a:tailEnd type="none" w="sm" len="med"/>
            </a:ln>
          </p:spPr>
        </p:sp>
        <p:sp>
          <p:nvSpPr>
            <p:cNvPr id="31817" name="AutoShape 39"/>
            <p:cNvSpPr/>
            <p:nvPr/>
          </p:nvSpPr>
          <p:spPr>
            <a:xfrm>
              <a:off x="4286" y="641"/>
              <a:ext cx="136" cy="91"/>
            </a:xfrm>
            <a:prstGeom prst="parallelogram">
              <a:avLst>
                <a:gd name="adj" fmla="val 37362"/>
              </a:avLst>
            </a:prstGeom>
            <a:no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818" name="Line 40"/>
            <p:cNvSpPr/>
            <p:nvPr/>
          </p:nvSpPr>
          <p:spPr>
            <a:xfrm>
              <a:off x="4286" y="1615"/>
              <a:ext cx="136" cy="0"/>
            </a:xfrm>
            <a:prstGeom prst="line">
              <a:avLst/>
            </a:prstGeom>
            <a:ln w="28575" cap="flat" cmpd="sng">
              <a:solidFill>
                <a:schemeClr val="tx1"/>
              </a:solidFill>
              <a:prstDash val="solid"/>
              <a:headEnd type="none" w="sm" len="med"/>
              <a:tailEnd type="none" w="sm" len="med"/>
            </a:ln>
          </p:spPr>
        </p:sp>
        <p:sp>
          <p:nvSpPr>
            <p:cNvPr id="31819" name="Line 41"/>
            <p:cNvSpPr/>
            <p:nvPr/>
          </p:nvSpPr>
          <p:spPr>
            <a:xfrm>
              <a:off x="4353" y="1615"/>
              <a:ext cx="0" cy="136"/>
            </a:xfrm>
            <a:prstGeom prst="line">
              <a:avLst/>
            </a:prstGeom>
            <a:ln w="9525" cap="flat" cmpd="sng">
              <a:solidFill>
                <a:schemeClr val="tx1"/>
              </a:solidFill>
              <a:prstDash val="solid"/>
              <a:headEnd type="none" w="sm" len="med"/>
              <a:tailEnd type="none" w="sm" len="med"/>
            </a:ln>
          </p:spPr>
        </p:sp>
      </p:grpSp>
      <p:sp>
        <p:nvSpPr>
          <p:cNvPr id="31751" name="Text Box 43"/>
          <p:cNvSpPr txBox="1"/>
          <p:nvPr/>
        </p:nvSpPr>
        <p:spPr>
          <a:xfrm>
            <a:off x="238125" y="1052513"/>
            <a:ext cx="2749550" cy="1311275"/>
          </a:xfrm>
          <a:prstGeom prst="rect">
            <a:avLst/>
          </a:prstGeom>
          <a:noFill/>
          <a:ln w="9525">
            <a:noFill/>
          </a:ln>
        </p:spPr>
        <p:txBody>
          <a:bodyPr>
            <a:spAutoFit/>
          </a:bodyPr>
          <a:lstStyle/>
          <a:p>
            <a:pPr algn="l">
              <a:spcBef>
                <a:spcPct val="50000"/>
              </a:spcBef>
            </a:pPr>
            <a:r>
              <a:rPr lang="zh-CN" altLang="en-US" sz="2000" i="0" dirty="0">
                <a:latin typeface="Arial" panose="020B0604020202020204" pitchFamily="34" charset="0"/>
                <a:ea typeface="仿宋_GB2312" pitchFamily="49" charset="-122"/>
              </a:rPr>
              <a:t>对于同一个被测要素有多项形位公差要求时，可以在一个指引线上画出多个公差框格。</a:t>
            </a:r>
          </a:p>
        </p:txBody>
      </p:sp>
      <p:grpSp>
        <p:nvGrpSpPr>
          <p:cNvPr id="31752" name="Group 44"/>
          <p:cNvGrpSpPr/>
          <p:nvPr/>
        </p:nvGrpSpPr>
        <p:grpSpPr>
          <a:xfrm>
            <a:off x="6332538" y="3509963"/>
            <a:ext cx="2670175" cy="2303462"/>
            <a:chOff x="3989" y="2115"/>
            <a:chExt cx="1682" cy="1451"/>
          </a:xfrm>
        </p:grpSpPr>
        <p:grpSp>
          <p:nvGrpSpPr>
            <p:cNvPr id="31788" name="Group 45"/>
            <p:cNvGrpSpPr/>
            <p:nvPr/>
          </p:nvGrpSpPr>
          <p:grpSpPr>
            <a:xfrm>
              <a:off x="4217" y="2387"/>
              <a:ext cx="590" cy="1179"/>
              <a:chOff x="2562" y="2795"/>
              <a:chExt cx="590" cy="1179"/>
            </a:xfrm>
          </p:grpSpPr>
          <p:sp>
            <p:nvSpPr>
              <p:cNvPr id="31803" name="Rectangle 46" descr="浅色上对角线"/>
              <p:cNvSpPr/>
              <p:nvPr/>
            </p:nvSpPr>
            <p:spPr>
              <a:xfrm>
                <a:off x="2699" y="2795"/>
                <a:ext cx="363" cy="1179"/>
              </a:xfrm>
              <a:prstGeom prst="rect">
                <a:avLst/>
              </a:prstGeom>
              <a:pattFill prst="ltUpDiag">
                <a:fgClr>
                  <a:srgbClr val="000099"/>
                </a:fgClr>
                <a:bgClr>
                  <a:schemeClr val="bg1"/>
                </a:bgClr>
              </a:patt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804" name="Rectangle 47"/>
              <p:cNvSpPr/>
              <p:nvPr/>
            </p:nvSpPr>
            <p:spPr>
              <a:xfrm>
                <a:off x="2699" y="3158"/>
                <a:ext cx="362" cy="454"/>
              </a:xfrm>
              <a:prstGeom prst="rect">
                <a:avLst/>
              </a:prstGeom>
              <a:solidFill>
                <a:schemeClr val="bg1"/>
              </a:solidFill>
              <a:ln w="28575" cap="flat" cmpd="sng">
                <a:solidFill>
                  <a:srgbClr val="000099"/>
                </a:solidFill>
                <a:prstDash val="solid"/>
                <a:miter/>
                <a:headEnd type="none" w="sm" len="med"/>
                <a:tailEnd type="none" w="sm" len="med"/>
              </a:ln>
            </p:spPr>
            <p:txBody>
              <a:bodyPr wrap="none" anchor="ctr" anchorCtr="0"/>
              <a:lstStyle/>
              <a:p>
                <a:endParaRPr lang="zh-CN" altLang="zh-CN" sz="1600" i="0" dirty="0">
                  <a:solidFill>
                    <a:srgbClr val="FF3300"/>
                  </a:solidFill>
                  <a:latin typeface="Arial" panose="020B0604020202020204" pitchFamily="34" charset="0"/>
                  <a:ea typeface="宋体" panose="02010600030101010101" pitchFamily="2" charset="-122"/>
                </a:endParaRPr>
              </a:p>
            </p:txBody>
          </p:sp>
          <p:sp>
            <p:nvSpPr>
              <p:cNvPr id="31805" name="Line 48"/>
              <p:cNvSpPr/>
              <p:nvPr/>
            </p:nvSpPr>
            <p:spPr>
              <a:xfrm>
                <a:off x="2562" y="3385"/>
                <a:ext cx="590" cy="0"/>
              </a:xfrm>
              <a:prstGeom prst="line">
                <a:avLst/>
              </a:prstGeom>
              <a:ln w="12700" cap="flat" cmpd="sng">
                <a:solidFill>
                  <a:srgbClr val="000099"/>
                </a:solidFill>
                <a:prstDash val="lgDashDot"/>
                <a:headEnd type="none" w="sm" len="med"/>
                <a:tailEnd type="none" w="sm" len="med"/>
              </a:ln>
            </p:spPr>
          </p:sp>
        </p:grpSp>
        <p:sp>
          <p:nvSpPr>
            <p:cNvPr id="31790" name="Line 50"/>
            <p:cNvSpPr/>
            <p:nvPr/>
          </p:nvSpPr>
          <p:spPr>
            <a:xfrm>
              <a:off x="4198" y="3229"/>
              <a:ext cx="0" cy="136"/>
            </a:xfrm>
            <a:prstGeom prst="line">
              <a:avLst/>
            </a:prstGeom>
            <a:ln w="9525" cap="flat" cmpd="sng">
              <a:solidFill>
                <a:schemeClr val="tx1"/>
              </a:solidFill>
              <a:prstDash val="solid"/>
              <a:headEnd type="none" w="sm" len="med"/>
              <a:tailEnd type="none" w="sm" len="med"/>
            </a:ln>
          </p:spPr>
        </p:sp>
        <p:sp>
          <p:nvSpPr>
            <p:cNvPr id="31791" name="Line 52"/>
            <p:cNvSpPr/>
            <p:nvPr/>
          </p:nvSpPr>
          <p:spPr>
            <a:xfrm flipH="1">
              <a:off x="4146" y="2750"/>
              <a:ext cx="227" cy="0"/>
            </a:xfrm>
            <a:prstGeom prst="line">
              <a:avLst/>
            </a:prstGeom>
            <a:ln w="9525" cap="flat" cmpd="sng">
              <a:solidFill>
                <a:schemeClr val="tx1"/>
              </a:solidFill>
              <a:prstDash val="solid"/>
              <a:headEnd type="none" w="sm" len="med"/>
              <a:tailEnd type="none" w="sm" len="med"/>
            </a:ln>
          </p:spPr>
        </p:sp>
        <p:sp>
          <p:nvSpPr>
            <p:cNvPr id="31792" name="Line 53"/>
            <p:cNvSpPr/>
            <p:nvPr/>
          </p:nvSpPr>
          <p:spPr>
            <a:xfrm flipH="1">
              <a:off x="4142" y="3203"/>
              <a:ext cx="227" cy="0"/>
            </a:xfrm>
            <a:prstGeom prst="line">
              <a:avLst/>
            </a:prstGeom>
            <a:ln w="9525" cap="flat" cmpd="sng">
              <a:solidFill>
                <a:schemeClr val="tx1"/>
              </a:solidFill>
              <a:prstDash val="solid"/>
              <a:headEnd type="none" w="sm" len="med"/>
              <a:tailEnd type="none" w="sm" len="med"/>
            </a:ln>
          </p:spPr>
        </p:sp>
        <p:sp>
          <p:nvSpPr>
            <p:cNvPr id="31793" name="Line 54"/>
            <p:cNvSpPr/>
            <p:nvPr/>
          </p:nvSpPr>
          <p:spPr>
            <a:xfrm>
              <a:off x="4195" y="2750"/>
              <a:ext cx="0" cy="453"/>
            </a:xfrm>
            <a:prstGeom prst="line">
              <a:avLst/>
            </a:prstGeom>
            <a:ln w="9525" cap="flat" cmpd="sng">
              <a:solidFill>
                <a:schemeClr val="tx1"/>
              </a:solidFill>
              <a:prstDash val="solid"/>
              <a:headEnd type="triangle" w="med" len="med"/>
              <a:tailEnd type="triangle" w="med" len="med"/>
            </a:ln>
          </p:spPr>
        </p:sp>
        <p:sp>
          <p:nvSpPr>
            <p:cNvPr id="31794" name="Line 55"/>
            <p:cNvSpPr/>
            <p:nvPr/>
          </p:nvSpPr>
          <p:spPr>
            <a:xfrm flipV="1">
              <a:off x="4348" y="2115"/>
              <a:ext cx="0" cy="317"/>
            </a:xfrm>
            <a:prstGeom prst="line">
              <a:avLst/>
            </a:prstGeom>
            <a:ln w="9525" cap="flat" cmpd="sng">
              <a:solidFill>
                <a:schemeClr val="tx1"/>
              </a:solidFill>
              <a:prstDash val="solid"/>
              <a:headEnd type="none" w="sm" len="med"/>
              <a:tailEnd type="none" w="sm" len="med"/>
            </a:ln>
          </p:spPr>
        </p:sp>
        <p:sp>
          <p:nvSpPr>
            <p:cNvPr id="31795" name="Line 56"/>
            <p:cNvSpPr/>
            <p:nvPr/>
          </p:nvSpPr>
          <p:spPr>
            <a:xfrm flipV="1">
              <a:off x="4718" y="2251"/>
              <a:ext cx="0" cy="317"/>
            </a:xfrm>
            <a:prstGeom prst="line">
              <a:avLst/>
            </a:prstGeom>
            <a:ln w="9525" cap="flat" cmpd="sng">
              <a:solidFill>
                <a:schemeClr val="tx1"/>
              </a:solidFill>
              <a:prstDash val="solid"/>
              <a:headEnd type="none" w="sm" len="med"/>
              <a:tailEnd type="none" w="sm" len="med"/>
            </a:ln>
          </p:spPr>
        </p:sp>
        <p:sp>
          <p:nvSpPr>
            <p:cNvPr id="31796" name="Line 57"/>
            <p:cNvSpPr/>
            <p:nvPr/>
          </p:nvSpPr>
          <p:spPr>
            <a:xfrm>
              <a:off x="4348" y="2156"/>
              <a:ext cx="544" cy="0"/>
            </a:xfrm>
            <a:prstGeom prst="line">
              <a:avLst/>
            </a:prstGeom>
            <a:ln w="9525" cap="flat" cmpd="sng">
              <a:solidFill>
                <a:schemeClr val="tx1"/>
              </a:solidFill>
              <a:prstDash val="solid"/>
              <a:headEnd type="triangle" w="med" len="med"/>
              <a:tailEnd type="none" w="sm" len="med"/>
            </a:ln>
          </p:spPr>
        </p:sp>
        <p:sp>
          <p:nvSpPr>
            <p:cNvPr id="31797" name="Line 58"/>
            <p:cNvSpPr/>
            <p:nvPr/>
          </p:nvSpPr>
          <p:spPr>
            <a:xfrm>
              <a:off x="4718" y="2321"/>
              <a:ext cx="182" cy="0"/>
            </a:xfrm>
            <a:prstGeom prst="line">
              <a:avLst/>
            </a:prstGeom>
            <a:ln w="9525" cap="flat" cmpd="sng">
              <a:solidFill>
                <a:schemeClr val="tx1"/>
              </a:solidFill>
              <a:prstDash val="solid"/>
              <a:headEnd type="triangle" w="med" len="med"/>
              <a:tailEnd type="none" w="sm" len="med"/>
            </a:ln>
          </p:spPr>
        </p:sp>
        <p:sp>
          <p:nvSpPr>
            <p:cNvPr id="31798" name="Rectangle 59"/>
            <p:cNvSpPr/>
            <p:nvPr/>
          </p:nvSpPr>
          <p:spPr>
            <a:xfrm>
              <a:off x="4900" y="2122"/>
              <a:ext cx="771" cy="227"/>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0.04   B</a:t>
              </a:r>
            </a:p>
          </p:txBody>
        </p:sp>
        <p:sp>
          <p:nvSpPr>
            <p:cNvPr id="31799" name="Line 60"/>
            <p:cNvSpPr/>
            <p:nvPr/>
          </p:nvSpPr>
          <p:spPr>
            <a:xfrm>
              <a:off x="5126" y="2121"/>
              <a:ext cx="0" cy="226"/>
            </a:xfrm>
            <a:prstGeom prst="line">
              <a:avLst/>
            </a:prstGeom>
            <a:ln w="9525" cap="flat" cmpd="sng">
              <a:solidFill>
                <a:schemeClr val="tx1"/>
              </a:solidFill>
              <a:prstDash val="solid"/>
              <a:headEnd type="none" w="sm" len="med"/>
              <a:tailEnd type="none" w="sm" len="med"/>
            </a:ln>
          </p:spPr>
        </p:sp>
        <p:sp>
          <p:nvSpPr>
            <p:cNvPr id="31800" name="Line 61"/>
            <p:cNvSpPr/>
            <p:nvPr/>
          </p:nvSpPr>
          <p:spPr>
            <a:xfrm flipH="1">
              <a:off x="4972" y="2166"/>
              <a:ext cx="45" cy="136"/>
            </a:xfrm>
            <a:prstGeom prst="line">
              <a:avLst/>
            </a:prstGeom>
            <a:ln w="9525" cap="flat" cmpd="sng">
              <a:solidFill>
                <a:schemeClr val="tx1"/>
              </a:solidFill>
              <a:prstDash val="solid"/>
              <a:headEnd type="triangle" w="med" len="med"/>
              <a:tailEnd type="none" w="med" len="med"/>
            </a:ln>
          </p:spPr>
        </p:sp>
        <p:sp>
          <p:nvSpPr>
            <p:cNvPr id="31801" name="Line 62"/>
            <p:cNvSpPr/>
            <p:nvPr/>
          </p:nvSpPr>
          <p:spPr>
            <a:xfrm>
              <a:off x="5456" y="2121"/>
              <a:ext cx="0" cy="226"/>
            </a:xfrm>
            <a:prstGeom prst="line">
              <a:avLst/>
            </a:prstGeom>
            <a:ln w="9525" cap="flat" cmpd="sng">
              <a:solidFill>
                <a:schemeClr val="tx1"/>
              </a:solidFill>
              <a:prstDash val="solid"/>
              <a:headEnd type="none" w="sm" len="med"/>
              <a:tailEnd type="none" w="sm" len="med"/>
            </a:ln>
          </p:spPr>
        </p:sp>
        <p:sp>
          <p:nvSpPr>
            <p:cNvPr id="31802" name="Text Box 63"/>
            <p:cNvSpPr txBox="1"/>
            <p:nvPr/>
          </p:nvSpPr>
          <p:spPr>
            <a:xfrm rot="-5400000">
              <a:off x="3936" y="2856"/>
              <a:ext cx="318" cy="212"/>
            </a:xfrm>
            <a:prstGeom prst="rect">
              <a:avLst/>
            </a:prstGeom>
            <a:noFill/>
            <a:ln w="9525">
              <a:noFill/>
            </a:ln>
          </p:spPr>
          <p:txBody>
            <a:bodyPr>
              <a:spAutoFit/>
            </a:bodyPr>
            <a:lstStyle/>
            <a:p>
              <a:pPr algn="l">
                <a:spcBef>
                  <a:spcPct val="50000"/>
                </a:spcBef>
              </a:pPr>
              <a:r>
                <a:rPr lang="en-US" altLang="zh-CN" sz="1600" dirty="0">
                  <a:solidFill>
                    <a:srgbClr val="FF3300"/>
                  </a:solidFill>
                  <a:latin typeface="Arial" panose="020B0604020202020204" pitchFamily="34" charset="0"/>
                  <a:ea typeface="宋体" panose="02010600030101010101" pitchFamily="2" charset="-122"/>
                </a:rPr>
                <a:t>φ</a:t>
              </a:r>
            </a:p>
          </p:txBody>
        </p:sp>
      </p:grpSp>
      <p:grpSp>
        <p:nvGrpSpPr>
          <p:cNvPr id="31753" name="Group 64"/>
          <p:cNvGrpSpPr/>
          <p:nvPr/>
        </p:nvGrpSpPr>
        <p:grpSpPr>
          <a:xfrm>
            <a:off x="2497138" y="3522664"/>
            <a:ext cx="4235450" cy="2162175"/>
            <a:chOff x="884" y="2196"/>
            <a:chExt cx="2668" cy="1362"/>
          </a:xfrm>
        </p:grpSpPr>
        <p:grpSp>
          <p:nvGrpSpPr>
            <p:cNvPr id="31762" name="Group 65"/>
            <p:cNvGrpSpPr/>
            <p:nvPr/>
          </p:nvGrpSpPr>
          <p:grpSpPr>
            <a:xfrm>
              <a:off x="1148" y="2523"/>
              <a:ext cx="1428" cy="907"/>
              <a:chOff x="590" y="2931"/>
              <a:chExt cx="1428" cy="907"/>
            </a:xfrm>
          </p:grpSpPr>
          <p:sp>
            <p:nvSpPr>
              <p:cNvPr id="31784" name="Rectangle 66" descr="浅色上对角线"/>
              <p:cNvSpPr/>
              <p:nvPr/>
            </p:nvSpPr>
            <p:spPr>
              <a:xfrm>
                <a:off x="793" y="2931"/>
                <a:ext cx="1089" cy="907"/>
              </a:xfrm>
              <a:prstGeom prst="rect">
                <a:avLst/>
              </a:prstGeom>
              <a:pattFill prst="ltUpDiag">
                <a:fgClr>
                  <a:srgbClr val="000099"/>
                </a:fgClr>
                <a:bgClr>
                  <a:schemeClr val="bg1"/>
                </a:bgClr>
              </a:pattFill>
              <a:ln w="28575" cap="flat" cmpd="sng">
                <a:solidFill>
                  <a:srgbClr val="000099"/>
                </a:solidFill>
                <a:prstDash val="solid"/>
                <a:miter/>
                <a:headEnd type="none" w="sm" len="med"/>
                <a:tailEnd type="none" w="sm" len="med"/>
              </a:ln>
            </p:spPr>
            <p:txBody>
              <a:bodyPr wrap="none" anchor="ctr" anchorCtr="0"/>
              <a:lstStyle/>
              <a:p>
                <a:endParaRPr lang="zh-CN" altLang="zh-CN" sz="1600" i="0" dirty="0">
                  <a:solidFill>
                    <a:srgbClr val="FF3300"/>
                  </a:solidFill>
                  <a:latin typeface="Arial" panose="020B0604020202020204" pitchFamily="34" charset="0"/>
                  <a:ea typeface="宋体" panose="02010600030101010101" pitchFamily="2" charset="-122"/>
                </a:endParaRPr>
              </a:p>
            </p:txBody>
          </p:sp>
          <p:sp>
            <p:nvSpPr>
              <p:cNvPr id="31785" name="Rectangle 67"/>
              <p:cNvSpPr/>
              <p:nvPr/>
            </p:nvSpPr>
            <p:spPr>
              <a:xfrm>
                <a:off x="793" y="3223"/>
                <a:ext cx="726" cy="317"/>
              </a:xfrm>
              <a:prstGeom prst="rect">
                <a:avLst/>
              </a:prstGeom>
              <a:solidFill>
                <a:schemeClr val="bg1"/>
              </a:solid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86" name="Rectangle 68"/>
              <p:cNvSpPr/>
              <p:nvPr/>
            </p:nvSpPr>
            <p:spPr>
              <a:xfrm>
                <a:off x="1519" y="3109"/>
                <a:ext cx="363" cy="545"/>
              </a:xfrm>
              <a:prstGeom prst="rect">
                <a:avLst/>
              </a:prstGeom>
              <a:solidFill>
                <a:schemeClr val="bg1"/>
              </a:solid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87" name="Line 69"/>
              <p:cNvSpPr/>
              <p:nvPr/>
            </p:nvSpPr>
            <p:spPr>
              <a:xfrm>
                <a:off x="590" y="3385"/>
                <a:ext cx="1428" cy="0"/>
              </a:xfrm>
              <a:prstGeom prst="line">
                <a:avLst/>
              </a:prstGeom>
              <a:ln w="12700" cap="flat" cmpd="sng">
                <a:solidFill>
                  <a:srgbClr val="000099"/>
                </a:solidFill>
                <a:prstDash val="lgDashDot"/>
                <a:headEnd type="none" w="sm" len="med"/>
                <a:tailEnd type="none" w="sm" len="med"/>
              </a:ln>
            </p:spPr>
          </p:sp>
        </p:grpSp>
        <p:sp>
          <p:nvSpPr>
            <p:cNvPr id="31763" name="Line 70"/>
            <p:cNvSpPr/>
            <p:nvPr/>
          </p:nvSpPr>
          <p:spPr>
            <a:xfrm flipH="1">
              <a:off x="1012" y="2523"/>
              <a:ext cx="499" cy="0"/>
            </a:xfrm>
            <a:prstGeom prst="line">
              <a:avLst/>
            </a:prstGeom>
            <a:ln w="9525" cap="flat" cmpd="sng">
              <a:solidFill>
                <a:schemeClr val="tx1"/>
              </a:solidFill>
              <a:prstDash val="solid"/>
              <a:headEnd type="none" w="sm" len="med"/>
              <a:tailEnd type="none" w="sm" len="med"/>
            </a:ln>
          </p:spPr>
        </p:sp>
        <p:sp>
          <p:nvSpPr>
            <p:cNvPr id="31764" name="Line 71"/>
            <p:cNvSpPr/>
            <p:nvPr/>
          </p:nvSpPr>
          <p:spPr>
            <a:xfrm flipH="1">
              <a:off x="1012" y="3430"/>
              <a:ext cx="499" cy="0"/>
            </a:xfrm>
            <a:prstGeom prst="line">
              <a:avLst/>
            </a:prstGeom>
            <a:ln w="9525" cap="flat" cmpd="sng">
              <a:solidFill>
                <a:schemeClr val="tx1"/>
              </a:solidFill>
              <a:prstDash val="solid"/>
              <a:headEnd type="none" w="sm" len="med"/>
              <a:tailEnd type="none" w="sm" len="med"/>
            </a:ln>
          </p:spPr>
        </p:sp>
        <p:sp>
          <p:nvSpPr>
            <p:cNvPr id="31765" name="Line 72"/>
            <p:cNvSpPr/>
            <p:nvPr/>
          </p:nvSpPr>
          <p:spPr>
            <a:xfrm>
              <a:off x="1103" y="2523"/>
              <a:ext cx="0" cy="907"/>
            </a:xfrm>
            <a:prstGeom prst="line">
              <a:avLst/>
            </a:prstGeom>
            <a:ln w="9525" cap="flat" cmpd="sng">
              <a:solidFill>
                <a:schemeClr val="tx1"/>
              </a:solidFill>
              <a:prstDash val="solid"/>
              <a:headEnd type="triangle" w="med" len="med"/>
              <a:tailEnd type="triangle" w="med" len="med"/>
            </a:ln>
          </p:spPr>
        </p:sp>
        <p:sp>
          <p:nvSpPr>
            <p:cNvPr id="31767" name="Line 74"/>
            <p:cNvSpPr/>
            <p:nvPr/>
          </p:nvSpPr>
          <p:spPr>
            <a:xfrm>
              <a:off x="1098" y="3465"/>
              <a:ext cx="0" cy="93"/>
            </a:xfrm>
            <a:prstGeom prst="line">
              <a:avLst/>
            </a:prstGeom>
            <a:ln w="9525" cap="flat" cmpd="sng">
              <a:solidFill>
                <a:schemeClr val="tx1"/>
              </a:solidFill>
              <a:prstDash val="solid"/>
              <a:headEnd type="none" w="sm" len="med"/>
              <a:tailEnd type="none" w="sm" len="med"/>
            </a:ln>
          </p:spPr>
        </p:sp>
        <p:sp>
          <p:nvSpPr>
            <p:cNvPr id="31768" name="Text Box 76"/>
            <p:cNvSpPr txBox="1"/>
            <p:nvPr/>
          </p:nvSpPr>
          <p:spPr>
            <a:xfrm rot="-5400000">
              <a:off x="831" y="2848"/>
              <a:ext cx="318" cy="212"/>
            </a:xfrm>
            <a:prstGeom prst="rect">
              <a:avLst/>
            </a:prstGeom>
            <a:noFill/>
            <a:ln w="9525">
              <a:noFill/>
            </a:ln>
          </p:spPr>
          <p:txBody>
            <a:bodyPr>
              <a:spAutoFit/>
            </a:bodyPr>
            <a:lstStyle/>
            <a:p>
              <a:pPr algn="l">
                <a:spcBef>
                  <a:spcPct val="50000"/>
                </a:spcBef>
              </a:pPr>
              <a:r>
                <a:rPr lang="en-US" altLang="zh-CN" sz="1600" dirty="0">
                  <a:solidFill>
                    <a:srgbClr val="FF3300"/>
                  </a:solidFill>
                  <a:latin typeface="Arial" panose="020B0604020202020204" pitchFamily="34" charset="0"/>
                  <a:ea typeface="宋体" panose="02010600030101010101" pitchFamily="2" charset="-122"/>
                </a:rPr>
                <a:t>φ</a:t>
              </a:r>
            </a:p>
          </p:txBody>
        </p:sp>
        <p:sp>
          <p:nvSpPr>
            <p:cNvPr id="31769" name="Line 77"/>
            <p:cNvSpPr/>
            <p:nvPr/>
          </p:nvSpPr>
          <p:spPr>
            <a:xfrm>
              <a:off x="1874" y="2810"/>
              <a:ext cx="0" cy="317"/>
            </a:xfrm>
            <a:prstGeom prst="line">
              <a:avLst/>
            </a:prstGeom>
            <a:ln w="9525" cap="flat" cmpd="sng">
              <a:solidFill>
                <a:schemeClr val="tx1"/>
              </a:solidFill>
              <a:prstDash val="solid"/>
              <a:headEnd type="triangle" w="med" len="med"/>
              <a:tailEnd type="triangle" w="med" len="med"/>
            </a:ln>
          </p:spPr>
        </p:sp>
        <p:sp>
          <p:nvSpPr>
            <p:cNvPr id="31770" name="Text Box 78"/>
            <p:cNvSpPr txBox="1"/>
            <p:nvPr/>
          </p:nvSpPr>
          <p:spPr>
            <a:xfrm rot="-5400000">
              <a:off x="1582" y="2938"/>
              <a:ext cx="318" cy="212"/>
            </a:xfrm>
            <a:prstGeom prst="rect">
              <a:avLst/>
            </a:prstGeom>
            <a:noFill/>
            <a:ln w="9525">
              <a:noFill/>
            </a:ln>
          </p:spPr>
          <p:txBody>
            <a:bodyPr>
              <a:spAutoFit/>
            </a:bodyPr>
            <a:lstStyle/>
            <a:p>
              <a:pPr algn="l">
                <a:spcBef>
                  <a:spcPct val="50000"/>
                </a:spcBef>
              </a:pPr>
              <a:r>
                <a:rPr lang="en-US" altLang="zh-CN" sz="1600" dirty="0">
                  <a:solidFill>
                    <a:srgbClr val="FF3300"/>
                  </a:solidFill>
                  <a:latin typeface="Arial" panose="020B0604020202020204" pitchFamily="34" charset="0"/>
                  <a:ea typeface="宋体" panose="02010600030101010101" pitchFamily="2" charset="-122"/>
                </a:rPr>
                <a:t>φ</a:t>
              </a:r>
            </a:p>
          </p:txBody>
        </p:sp>
        <p:sp>
          <p:nvSpPr>
            <p:cNvPr id="31771" name="Text Box 79"/>
            <p:cNvSpPr txBox="1"/>
            <p:nvPr/>
          </p:nvSpPr>
          <p:spPr>
            <a:xfrm rot="-5400000">
              <a:off x="2359" y="2938"/>
              <a:ext cx="318" cy="212"/>
            </a:xfrm>
            <a:prstGeom prst="rect">
              <a:avLst/>
            </a:prstGeom>
            <a:noFill/>
            <a:ln w="9525">
              <a:noFill/>
            </a:ln>
          </p:spPr>
          <p:txBody>
            <a:bodyPr>
              <a:spAutoFit/>
            </a:bodyPr>
            <a:lstStyle/>
            <a:p>
              <a:pPr algn="l">
                <a:spcBef>
                  <a:spcPct val="50000"/>
                </a:spcBef>
              </a:pPr>
              <a:r>
                <a:rPr lang="en-US" altLang="zh-CN" sz="1600" dirty="0">
                  <a:solidFill>
                    <a:srgbClr val="FF3300"/>
                  </a:solidFill>
                  <a:latin typeface="Arial" panose="020B0604020202020204" pitchFamily="34" charset="0"/>
                  <a:ea typeface="宋体" panose="02010600030101010101" pitchFamily="2" charset="-122"/>
                </a:rPr>
                <a:t>φ</a:t>
              </a:r>
            </a:p>
          </p:txBody>
        </p:sp>
        <p:sp>
          <p:nvSpPr>
            <p:cNvPr id="31772" name="Line 80"/>
            <p:cNvSpPr/>
            <p:nvPr/>
          </p:nvSpPr>
          <p:spPr>
            <a:xfrm>
              <a:off x="2418" y="2704"/>
              <a:ext cx="227" cy="0"/>
            </a:xfrm>
            <a:prstGeom prst="line">
              <a:avLst/>
            </a:prstGeom>
            <a:ln w="9525" cap="flat" cmpd="sng">
              <a:solidFill>
                <a:schemeClr val="tx1"/>
              </a:solidFill>
              <a:prstDash val="solid"/>
              <a:headEnd type="none" w="sm" len="med"/>
              <a:tailEnd type="none" w="sm" len="med"/>
            </a:ln>
          </p:spPr>
        </p:sp>
        <p:sp>
          <p:nvSpPr>
            <p:cNvPr id="31773" name="Line 81"/>
            <p:cNvSpPr/>
            <p:nvPr/>
          </p:nvSpPr>
          <p:spPr>
            <a:xfrm>
              <a:off x="2418" y="3243"/>
              <a:ext cx="227" cy="0"/>
            </a:xfrm>
            <a:prstGeom prst="line">
              <a:avLst/>
            </a:prstGeom>
            <a:ln w="9525" cap="flat" cmpd="sng">
              <a:solidFill>
                <a:schemeClr val="tx1"/>
              </a:solidFill>
              <a:prstDash val="solid"/>
              <a:headEnd type="none" w="sm" len="med"/>
              <a:tailEnd type="none" w="sm" len="med"/>
            </a:ln>
          </p:spPr>
        </p:sp>
        <p:sp>
          <p:nvSpPr>
            <p:cNvPr id="31774" name="Line 82"/>
            <p:cNvSpPr/>
            <p:nvPr/>
          </p:nvSpPr>
          <p:spPr>
            <a:xfrm>
              <a:off x="2615" y="2704"/>
              <a:ext cx="0" cy="545"/>
            </a:xfrm>
            <a:prstGeom prst="line">
              <a:avLst/>
            </a:prstGeom>
            <a:ln w="9525" cap="flat" cmpd="sng">
              <a:solidFill>
                <a:schemeClr val="tx1"/>
              </a:solidFill>
              <a:prstDash val="solid"/>
              <a:headEnd type="triangle" w="med" len="med"/>
              <a:tailEnd type="triangle" w="med" len="med"/>
            </a:ln>
          </p:spPr>
        </p:sp>
        <p:sp>
          <p:nvSpPr>
            <p:cNvPr id="31775" name="Line 83"/>
            <p:cNvSpPr/>
            <p:nvPr/>
          </p:nvSpPr>
          <p:spPr>
            <a:xfrm flipV="1">
              <a:off x="1874" y="2314"/>
              <a:ext cx="0" cy="499"/>
            </a:xfrm>
            <a:prstGeom prst="line">
              <a:avLst/>
            </a:prstGeom>
            <a:ln w="9525" cap="flat" cmpd="sng">
              <a:solidFill>
                <a:schemeClr val="tx1"/>
              </a:solidFill>
              <a:prstDash val="solid"/>
              <a:headEnd type="triangle" w="med" len="med"/>
              <a:tailEnd type="none" w="sm" len="med"/>
            </a:ln>
          </p:spPr>
        </p:sp>
        <p:sp>
          <p:nvSpPr>
            <p:cNvPr id="31776" name="Line 84"/>
            <p:cNvSpPr/>
            <p:nvPr/>
          </p:nvSpPr>
          <p:spPr>
            <a:xfrm>
              <a:off x="1874" y="2311"/>
              <a:ext cx="793" cy="0"/>
            </a:xfrm>
            <a:prstGeom prst="line">
              <a:avLst/>
            </a:prstGeom>
            <a:ln w="9525" cap="flat" cmpd="sng">
              <a:solidFill>
                <a:schemeClr val="tx1"/>
              </a:solidFill>
              <a:prstDash val="solid"/>
              <a:headEnd type="none" w="sm" len="med"/>
              <a:tailEnd type="none" w="sm" len="med"/>
            </a:ln>
          </p:spPr>
        </p:sp>
        <p:sp>
          <p:nvSpPr>
            <p:cNvPr id="31777" name="Line 85"/>
            <p:cNvSpPr/>
            <p:nvPr/>
          </p:nvSpPr>
          <p:spPr>
            <a:xfrm flipV="1">
              <a:off x="2614" y="2319"/>
              <a:ext cx="0" cy="385"/>
            </a:xfrm>
            <a:prstGeom prst="line">
              <a:avLst/>
            </a:prstGeom>
            <a:ln w="9525" cap="flat" cmpd="sng">
              <a:solidFill>
                <a:schemeClr val="tx1"/>
              </a:solidFill>
              <a:prstDash val="solid"/>
              <a:headEnd type="triangle" w="med" len="med"/>
              <a:tailEnd type="none" w="sm" len="med"/>
            </a:ln>
          </p:spPr>
        </p:sp>
        <p:sp>
          <p:nvSpPr>
            <p:cNvPr id="31778" name="Rectangle 86"/>
            <p:cNvSpPr/>
            <p:nvPr/>
          </p:nvSpPr>
          <p:spPr>
            <a:xfrm>
              <a:off x="2675" y="2197"/>
              <a:ext cx="877" cy="227"/>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φ0.04   B</a:t>
              </a:r>
            </a:p>
          </p:txBody>
        </p:sp>
        <p:sp>
          <p:nvSpPr>
            <p:cNvPr id="31779" name="Line 87"/>
            <p:cNvSpPr/>
            <p:nvPr/>
          </p:nvSpPr>
          <p:spPr>
            <a:xfrm>
              <a:off x="2901" y="2196"/>
              <a:ext cx="0" cy="226"/>
            </a:xfrm>
            <a:prstGeom prst="line">
              <a:avLst/>
            </a:prstGeom>
            <a:ln w="9525" cap="flat" cmpd="sng">
              <a:solidFill>
                <a:schemeClr val="tx1"/>
              </a:solidFill>
              <a:prstDash val="solid"/>
              <a:headEnd type="none" w="sm" len="med"/>
              <a:tailEnd type="none" w="sm" len="med"/>
            </a:ln>
          </p:spPr>
        </p:sp>
        <p:sp>
          <p:nvSpPr>
            <p:cNvPr id="31780" name="Line 88"/>
            <p:cNvSpPr/>
            <p:nvPr/>
          </p:nvSpPr>
          <p:spPr>
            <a:xfrm>
              <a:off x="3334" y="2196"/>
              <a:ext cx="0" cy="226"/>
            </a:xfrm>
            <a:prstGeom prst="line">
              <a:avLst/>
            </a:prstGeom>
            <a:ln w="9525" cap="flat" cmpd="sng">
              <a:solidFill>
                <a:schemeClr val="tx1"/>
              </a:solidFill>
              <a:prstDash val="solid"/>
              <a:headEnd type="none" w="sm" len="med"/>
              <a:tailEnd type="none" w="sm" len="med"/>
            </a:ln>
          </p:spPr>
        </p:sp>
        <p:grpSp>
          <p:nvGrpSpPr>
            <p:cNvPr id="31781" name="Group 89"/>
            <p:cNvGrpSpPr>
              <a:grpSpLocks noChangeAspect="1"/>
            </p:cNvGrpSpPr>
            <p:nvPr/>
          </p:nvGrpSpPr>
          <p:grpSpPr>
            <a:xfrm>
              <a:off x="2724" y="2239"/>
              <a:ext cx="136" cy="136"/>
              <a:chOff x="4014" y="2659"/>
              <a:chExt cx="91" cy="91"/>
            </a:xfrm>
          </p:grpSpPr>
          <p:sp>
            <p:nvSpPr>
              <p:cNvPr id="31782" name="Oval 90"/>
              <p:cNvSpPr>
                <a:spLocks noChangeAspect="1"/>
              </p:cNvSpPr>
              <p:nvPr/>
            </p:nvSpPr>
            <p:spPr>
              <a:xfrm>
                <a:off x="4030" y="2675"/>
                <a:ext cx="57" cy="57"/>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1783" name="Oval 91"/>
              <p:cNvSpPr>
                <a:spLocks noChangeAspect="1"/>
              </p:cNvSpPr>
              <p:nvPr/>
            </p:nvSpPr>
            <p:spPr>
              <a:xfrm>
                <a:off x="4014" y="2659"/>
                <a:ext cx="91" cy="91"/>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grpSp>
      <p:sp>
        <p:nvSpPr>
          <p:cNvPr id="31754" name="Text Box 92"/>
          <p:cNvSpPr txBox="1"/>
          <p:nvPr/>
        </p:nvSpPr>
        <p:spPr>
          <a:xfrm>
            <a:off x="76200" y="3868738"/>
            <a:ext cx="2627313" cy="1616075"/>
          </a:xfrm>
          <a:prstGeom prst="rect">
            <a:avLst/>
          </a:prstGeom>
          <a:noFill/>
          <a:ln w="9525">
            <a:noFill/>
          </a:ln>
        </p:spPr>
        <p:txBody>
          <a:bodyPr>
            <a:spAutoFit/>
          </a:bodyPr>
          <a:lstStyle/>
          <a:p>
            <a:pPr algn="l">
              <a:spcBef>
                <a:spcPct val="50000"/>
              </a:spcBef>
            </a:pPr>
            <a:r>
              <a:rPr lang="zh-CN" altLang="en-US" sz="2000" i="0" dirty="0">
                <a:latin typeface="Arial" panose="020B0604020202020204" pitchFamily="34" charset="0"/>
                <a:ea typeface="仿宋_GB2312" pitchFamily="49" charset="-122"/>
              </a:rPr>
              <a:t>对于多个被测要素有相同形位公差要求时，可以从一个框格的同一端或两端引出多个指示箭头。</a:t>
            </a:r>
          </a:p>
        </p:txBody>
      </p:sp>
      <p:sp>
        <p:nvSpPr>
          <p:cNvPr id="31755" name="Rectangle 9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标注的简化方法</a:t>
            </a:r>
          </a:p>
        </p:txBody>
      </p:sp>
      <p:sp>
        <p:nvSpPr>
          <p:cNvPr id="31756" name="矩形 96"/>
          <p:cNvSpPr/>
          <p:nvPr/>
        </p:nvSpPr>
        <p:spPr>
          <a:xfrm>
            <a:off x="6764338" y="2787650"/>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31757" name="矩形 97"/>
          <p:cNvSpPr/>
          <p:nvPr/>
        </p:nvSpPr>
        <p:spPr>
          <a:xfrm>
            <a:off x="2672398" y="5685492"/>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B</a:t>
            </a:r>
          </a:p>
          <a:p>
            <a:endParaRPr lang="zh-CN" altLang="en-US" dirty="0">
              <a:latin typeface="Times New Roman" panose="02020603050405020304" pitchFamily="18" charset="0"/>
            </a:endParaRPr>
          </a:p>
        </p:txBody>
      </p:sp>
      <p:sp>
        <p:nvSpPr>
          <p:cNvPr id="31758" name="矩形 98"/>
          <p:cNvSpPr/>
          <p:nvPr/>
        </p:nvSpPr>
        <p:spPr>
          <a:xfrm>
            <a:off x="6523038" y="5505450"/>
            <a:ext cx="309562" cy="3365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B</a:t>
            </a:r>
          </a:p>
          <a:p>
            <a:endParaRPr lang="zh-CN" altLang="en-US" dirty="0">
              <a:latin typeface="Times New Roman" panose="02020603050405020304" pitchFamily="18" charset="0"/>
            </a:endParaRPr>
          </a:p>
        </p:txBody>
      </p:sp>
      <p:sp>
        <p:nvSpPr>
          <p:cNvPr id="31759" name="等腰三角形 99"/>
          <p:cNvSpPr/>
          <p:nvPr/>
        </p:nvSpPr>
        <p:spPr>
          <a:xfrm flipV="1">
            <a:off x="2748599" y="5479116"/>
            <a:ext cx="167640" cy="57433"/>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1760" name="等腰三角形 100"/>
          <p:cNvSpPr/>
          <p:nvPr/>
        </p:nvSpPr>
        <p:spPr>
          <a:xfrm flipV="1">
            <a:off x="6563044" y="5232718"/>
            <a:ext cx="201294" cy="88580"/>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1761" name="等腰三角形 101"/>
          <p:cNvSpPr/>
          <p:nvPr/>
        </p:nvSpPr>
        <p:spPr>
          <a:xfrm flipV="1">
            <a:off x="6815138" y="2555875"/>
            <a:ext cx="185737" cy="57150"/>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EA2F585-ACE8-465C-AEB3-0CB32018493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28</a:t>
            </a:fld>
            <a:endParaRPr lang="en-US" altLang="zh-CN" sz="1400" b="0" i="0" dirty="0">
              <a:ea typeface="宋体" panose="02010600030101010101" pitchFamily="2" charset="-122"/>
            </a:endParaRPr>
          </a:p>
        </p:txBody>
      </p:sp>
      <p:sp>
        <p:nvSpPr>
          <p:cNvPr id="569346" name="Text Box 2"/>
          <p:cNvSpPr txBox="1"/>
          <p:nvPr/>
        </p:nvSpPr>
        <p:spPr>
          <a:xfrm>
            <a:off x="827088" y="1052513"/>
            <a:ext cx="7273925" cy="822325"/>
          </a:xfrm>
          <a:prstGeom prst="rect">
            <a:avLst/>
          </a:prstGeom>
          <a:noFill/>
          <a:ln w="9525">
            <a:noFill/>
          </a:ln>
        </p:spPr>
        <p:txBody>
          <a:bodyPr>
            <a:spAutoFit/>
          </a:bodyPr>
          <a:lstStyle/>
          <a:p>
            <a:pPr algn="l">
              <a:spcBef>
                <a:spcPct val="50000"/>
              </a:spcBef>
            </a:pPr>
            <a:r>
              <a:rPr lang="zh-CN" altLang="en-US" i="0" dirty="0">
                <a:latin typeface="仿宋_GB2312" pitchFamily="49" charset="-122"/>
                <a:ea typeface="仿宋_GB2312" pitchFamily="49" charset="-122"/>
              </a:rPr>
              <a:t>重复出现的要素，形位公差要求相同时，只需在其中某个要素上进行标注，并在公差框格上附加文字说明。</a:t>
            </a:r>
          </a:p>
        </p:txBody>
      </p:sp>
      <p:grpSp>
        <p:nvGrpSpPr>
          <p:cNvPr id="32774" name="Group 3"/>
          <p:cNvGrpSpPr/>
          <p:nvPr/>
        </p:nvGrpSpPr>
        <p:grpSpPr>
          <a:xfrm>
            <a:off x="4140200" y="3141663"/>
            <a:ext cx="3959225" cy="1704975"/>
            <a:chOff x="2245" y="2659"/>
            <a:chExt cx="2494" cy="1074"/>
          </a:xfrm>
        </p:grpSpPr>
        <p:sp>
          <p:nvSpPr>
            <p:cNvPr id="32809" name="Line 4"/>
            <p:cNvSpPr/>
            <p:nvPr/>
          </p:nvSpPr>
          <p:spPr>
            <a:xfrm flipH="1">
              <a:off x="2245" y="3047"/>
              <a:ext cx="2494" cy="0"/>
            </a:xfrm>
            <a:prstGeom prst="line">
              <a:avLst/>
            </a:prstGeom>
            <a:ln w="9525" cap="flat" cmpd="sng">
              <a:solidFill>
                <a:srgbClr val="000099"/>
              </a:solidFill>
              <a:prstDash val="lgDashDot"/>
              <a:headEnd type="none" w="sm" len="med"/>
              <a:tailEnd type="none" w="sm" len="med"/>
            </a:ln>
          </p:spPr>
        </p:sp>
        <p:sp>
          <p:nvSpPr>
            <p:cNvPr id="32810" name="Rectangle 5"/>
            <p:cNvSpPr/>
            <p:nvPr/>
          </p:nvSpPr>
          <p:spPr>
            <a:xfrm>
              <a:off x="2429" y="2795"/>
              <a:ext cx="252" cy="50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1" name="Rectangle 6"/>
            <p:cNvSpPr/>
            <p:nvPr/>
          </p:nvSpPr>
          <p:spPr>
            <a:xfrm>
              <a:off x="2681" y="2731"/>
              <a:ext cx="182" cy="635"/>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2" name="Rectangle 7"/>
            <p:cNvSpPr/>
            <p:nvPr/>
          </p:nvSpPr>
          <p:spPr>
            <a:xfrm>
              <a:off x="2863" y="2659"/>
              <a:ext cx="90" cy="771"/>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3" name="Rectangle 8"/>
            <p:cNvSpPr/>
            <p:nvPr/>
          </p:nvSpPr>
          <p:spPr>
            <a:xfrm>
              <a:off x="2953" y="2750"/>
              <a:ext cx="680" cy="589"/>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4" name="Line 9"/>
            <p:cNvSpPr/>
            <p:nvPr/>
          </p:nvSpPr>
          <p:spPr>
            <a:xfrm>
              <a:off x="3972" y="2792"/>
              <a:ext cx="46" cy="45"/>
            </a:xfrm>
            <a:prstGeom prst="line">
              <a:avLst/>
            </a:prstGeom>
            <a:ln w="28575" cap="flat" cmpd="sng">
              <a:solidFill>
                <a:srgbClr val="000099"/>
              </a:solidFill>
              <a:prstDash val="solid"/>
              <a:headEnd type="none" w="sm" len="med"/>
              <a:tailEnd type="none" w="sm" len="med"/>
            </a:ln>
          </p:spPr>
        </p:sp>
        <p:sp>
          <p:nvSpPr>
            <p:cNvPr id="32815" name="Line 10"/>
            <p:cNvSpPr/>
            <p:nvPr/>
          </p:nvSpPr>
          <p:spPr>
            <a:xfrm flipV="1">
              <a:off x="3974" y="3248"/>
              <a:ext cx="46" cy="45"/>
            </a:xfrm>
            <a:prstGeom prst="line">
              <a:avLst/>
            </a:prstGeom>
            <a:ln w="28575" cap="flat" cmpd="sng">
              <a:solidFill>
                <a:srgbClr val="000099"/>
              </a:solidFill>
              <a:prstDash val="solid"/>
              <a:headEnd type="none" w="sm" len="med"/>
              <a:tailEnd type="none" w="sm" len="med"/>
            </a:ln>
          </p:spPr>
        </p:sp>
        <p:sp>
          <p:nvSpPr>
            <p:cNvPr id="32816" name="Line 11"/>
            <p:cNvSpPr/>
            <p:nvPr/>
          </p:nvSpPr>
          <p:spPr>
            <a:xfrm>
              <a:off x="2608" y="2800"/>
              <a:ext cx="0" cy="499"/>
            </a:xfrm>
            <a:prstGeom prst="line">
              <a:avLst/>
            </a:prstGeom>
            <a:ln w="9525" cap="flat" cmpd="sng">
              <a:solidFill>
                <a:schemeClr val="tx1"/>
              </a:solidFill>
              <a:prstDash val="solid"/>
              <a:headEnd type="triangle" w="med" len="med"/>
              <a:tailEnd type="triangle" w="med" len="med"/>
            </a:ln>
          </p:spPr>
        </p:sp>
        <p:sp>
          <p:nvSpPr>
            <p:cNvPr id="32817" name="Text Box 12"/>
            <p:cNvSpPr txBox="1"/>
            <p:nvPr/>
          </p:nvSpPr>
          <p:spPr>
            <a:xfrm rot="-5400000">
              <a:off x="2224" y="2926"/>
              <a:ext cx="594" cy="192"/>
            </a:xfrm>
            <a:prstGeom prst="rect">
              <a:avLst/>
            </a:prstGeom>
            <a:noFill/>
            <a:ln w="28575">
              <a:noFill/>
            </a:ln>
          </p:spPr>
          <p:txBody>
            <a:bodyPr>
              <a:spAutoFit/>
            </a:bodyPr>
            <a:lstStyle/>
            <a:p>
              <a:pPr algn="l">
                <a:spcBef>
                  <a:spcPct val="50000"/>
                </a:spcBef>
              </a:pPr>
              <a:r>
                <a:rPr lang="en-US" altLang="zh-CN" sz="1400" i="0" dirty="0">
                  <a:solidFill>
                    <a:srgbClr val="FF3300"/>
                  </a:solidFill>
                  <a:latin typeface="Arial" panose="020B0604020202020204" pitchFamily="34" charset="0"/>
                  <a:ea typeface="宋体" panose="02010600030101010101" pitchFamily="2" charset="-122"/>
                </a:rPr>
                <a:t>φ30m6</a:t>
              </a:r>
            </a:p>
          </p:txBody>
        </p:sp>
        <p:sp>
          <p:nvSpPr>
            <p:cNvPr id="32818" name="Line 13"/>
            <p:cNvSpPr/>
            <p:nvPr/>
          </p:nvSpPr>
          <p:spPr>
            <a:xfrm>
              <a:off x="4653" y="2874"/>
              <a:ext cx="0" cy="329"/>
            </a:xfrm>
            <a:prstGeom prst="line">
              <a:avLst/>
            </a:prstGeom>
            <a:ln w="28575" cap="flat" cmpd="sng">
              <a:solidFill>
                <a:srgbClr val="000099"/>
              </a:solidFill>
              <a:prstDash val="solid"/>
              <a:headEnd type="none" w="sm" len="med"/>
              <a:tailEnd type="none" w="sm" len="med"/>
            </a:ln>
          </p:spPr>
        </p:sp>
        <p:sp>
          <p:nvSpPr>
            <p:cNvPr id="32819" name="Line 14"/>
            <p:cNvSpPr/>
            <p:nvPr/>
          </p:nvSpPr>
          <p:spPr>
            <a:xfrm flipV="1">
              <a:off x="4608" y="3203"/>
              <a:ext cx="44" cy="48"/>
            </a:xfrm>
            <a:prstGeom prst="line">
              <a:avLst/>
            </a:prstGeom>
            <a:ln w="28575" cap="flat" cmpd="sng">
              <a:solidFill>
                <a:srgbClr val="000099"/>
              </a:solidFill>
              <a:prstDash val="solid"/>
              <a:headEnd type="none" w="sm" len="med"/>
              <a:tailEnd type="none" w="sm" len="med"/>
            </a:ln>
          </p:spPr>
        </p:sp>
        <p:sp>
          <p:nvSpPr>
            <p:cNvPr id="32820" name="AutoShape 15"/>
            <p:cNvSpPr/>
            <p:nvPr/>
          </p:nvSpPr>
          <p:spPr>
            <a:xfrm>
              <a:off x="3008" y="2976"/>
              <a:ext cx="545" cy="137"/>
            </a:xfrm>
            <a:prstGeom prst="flowChartTerminator">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1" name="Line 16"/>
            <p:cNvSpPr/>
            <p:nvPr/>
          </p:nvSpPr>
          <p:spPr>
            <a:xfrm>
              <a:off x="4610" y="2837"/>
              <a:ext cx="45" cy="45"/>
            </a:xfrm>
            <a:prstGeom prst="line">
              <a:avLst/>
            </a:prstGeom>
            <a:ln w="28575" cap="flat" cmpd="sng">
              <a:solidFill>
                <a:srgbClr val="000099"/>
              </a:solidFill>
              <a:prstDash val="solid"/>
              <a:headEnd type="none" w="sm" len="med"/>
              <a:tailEnd type="none" w="sm" len="med"/>
            </a:ln>
          </p:spPr>
        </p:sp>
        <p:sp>
          <p:nvSpPr>
            <p:cNvPr id="32822" name="Line 17"/>
            <p:cNvSpPr/>
            <p:nvPr/>
          </p:nvSpPr>
          <p:spPr>
            <a:xfrm>
              <a:off x="2383" y="2831"/>
              <a:ext cx="0" cy="431"/>
            </a:xfrm>
            <a:prstGeom prst="line">
              <a:avLst/>
            </a:prstGeom>
            <a:ln w="28575" cap="flat" cmpd="sng">
              <a:solidFill>
                <a:srgbClr val="000099"/>
              </a:solidFill>
              <a:prstDash val="solid"/>
              <a:headEnd type="none" w="sm" len="med"/>
              <a:tailEnd type="none" w="sm" len="med"/>
            </a:ln>
          </p:spPr>
        </p:sp>
        <p:sp>
          <p:nvSpPr>
            <p:cNvPr id="32823" name="Line 18"/>
            <p:cNvSpPr/>
            <p:nvPr/>
          </p:nvSpPr>
          <p:spPr>
            <a:xfrm flipH="1">
              <a:off x="2381" y="2793"/>
              <a:ext cx="46" cy="45"/>
            </a:xfrm>
            <a:prstGeom prst="line">
              <a:avLst/>
            </a:prstGeom>
            <a:ln w="28575" cap="flat" cmpd="sng">
              <a:solidFill>
                <a:srgbClr val="000099"/>
              </a:solidFill>
              <a:prstDash val="solid"/>
              <a:headEnd type="none" w="sm" len="med"/>
              <a:tailEnd type="none" w="sm" len="med"/>
            </a:ln>
          </p:spPr>
        </p:sp>
        <p:sp>
          <p:nvSpPr>
            <p:cNvPr id="32824" name="Line 19"/>
            <p:cNvSpPr/>
            <p:nvPr/>
          </p:nvSpPr>
          <p:spPr>
            <a:xfrm flipH="1" flipV="1">
              <a:off x="2379" y="3253"/>
              <a:ext cx="46" cy="45"/>
            </a:xfrm>
            <a:prstGeom prst="line">
              <a:avLst/>
            </a:prstGeom>
            <a:ln w="28575" cap="flat" cmpd="sng">
              <a:solidFill>
                <a:srgbClr val="000099"/>
              </a:solidFill>
              <a:prstDash val="solid"/>
              <a:headEnd type="none" w="sm" len="med"/>
              <a:tailEnd type="none" w="sm" len="med"/>
            </a:ln>
          </p:spPr>
        </p:sp>
        <p:sp>
          <p:nvSpPr>
            <p:cNvPr id="32825" name="AutoShape 20"/>
            <p:cNvSpPr/>
            <p:nvPr/>
          </p:nvSpPr>
          <p:spPr>
            <a:xfrm>
              <a:off x="4106" y="2976"/>
              <a:ext cx="452" cy="137"/>
            </a:xfrm>
            <a:prstGeom prst="flowChartTerminator">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6" name="Text Box 21"/>
            <p:cNvSpPr txBox="1"/>
            <p:nvPr/>
          </p:nvSpPr>
          <p:spPr>
            <a:xfrm rot="-5400000">
              <a:off x="3450" y="2951"/>
              <a:ext cx="594" cy="192"/>
            </a:xfrm>
            <a:prstGeom prst="rect">
              <a:avLst/>
            </a:prstGeom>
            <a:noFill/>
            <a:ln w="28575">
              <a:noFill/>
            </a:ln>
          </p:spPr>
          <p:txBody>
            <a:bodyPr>
              <a:spAutoFit/>
            </a:bodyPr>
            <a:lstStyle/>
            <a:p>
              <a:pPr algn="l">
                <a:spcBef>
                  <a:spcPct val="50000"/>
                </a:spcBef>
              </a:pPr>
              <a:r>
                <a:rPr lang="en-US" altLang="zh-CN" sz="1400" i="0" dirty="0">
                  <a:solidFill>
                    <a:srgbClr val="FF3300"/>
                  </a:solidFill>
                  <a:latin typeface="Arial" panose="020B0604020202020204" pitchFamily="34" charset="0"/>
                  <a:ea typeface="宋体" panose="02010600030101010101" pitchFamily="2" charset="-122"/>
                </a:rPr>
                <a:t>φ30m6</a:t>
              </a:r>
            </a:p>
          </p:txBody>
        </p:sp>
        <p:sp>
          <p:nvSpPr>
            <p:cNvPr id="32827" name="Rectangle 22"/>
            <p:cNvSpPr/>
            <p:nvPr/>
          </p:nvSpPr>
          <p:spPr>
            <a:xfrm>
              <a:off x="3636" y="2795"/>
              <a:ext cx="333" cy="50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8" name="Rectangle 23"/>
            <p:cNvSpPr/>
            <p:nvPr/>
          </p:nvSpPr>
          <p:spPr>
            <a:xfrm>
              <a:off x="4016" y="2840"/>
              <a:ext cx="590" cy="409"/>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9" name="Line 24"/>
            <p:cNvSpPr/>
            <p:nvPr/>
          </p:nvSpPr>
          <p:spPr>
            <a:xfrm>
              <a:off x="3833" y="2795"/>
              <a:ext cx="0" cy="499"/>
            </a:xfrm>
            <a:prstGeom prst="line">
              <a:avLst/>
            </a:prstGeom>
            <a:ln w="9525" cap="flat" cmpd="sng">
              <a:solidFill>
                <a:schemeClr val="tx1"/>
              </a:solidFill>
              <a:prstDash val="solid"/>
              <a:headEnd type="triangle" w="med" len="med"/>
              <a:tailEnd type="triangle" w="med" len="med"/>
            </a:ln>
          </p:spPr>
        </p:sp>
        <p:sp>
          <p:nvSpPr>
            <p:cNvPr id="32830" name="Line 25"/>
            <p:cNvSpPr/>
            <p:nvPr/>
          </p:nvSpPr>
          <p:spPr>
            <a:xfrm>
              <a:off x="3742" y="3294"/>
              <a:ext cx="0" cy="318"/>
            </a:xfrm>
            <a:prstGeom prst="line">
              <a:avLst/>
            </a:prstGeom>
            <a:ln w="9525" cap="flat" cmpd="sng">
              <a:solidFill>
                <a:schemeClr val="tx1"/>
              </a:solidFill>
              <a:prstDash val="solid"/>
              <a:headEnd type="triangle" w="med" len="med"/>
              <a:tailEnd type="none" w="sm" len="med"/>
            </a:ln>
          </p:spPr>
        </p:sp>
        <p:sp>
          <p:nvSpPr>
            <p:cNvPr id="32831" name="Line 26"/>
            <p:cNvSpPr/>
            <p:nvPr/>
          </p:nvSpPr>
          <p:spPr>
            <a:xfrm>
              <a:off x="3742" y="3612"/>
              <a:ext cx="181" cy="0"/>
            </a:xfrm>
            <a:prstGeom prst="line">
              <a:avLst/>
            </a:prstGeom>
            <a:ln w="9525" cap="flat" cmpd="sng">
              <a:solidFill>
                <a:schemeClr val="tx1"/>
              </a:solidFill>
              <a:prstDash val="solid"/>
              <a:headEnd type="none" w="sm" len="med"/>
              <a:tailEnd type="none" w="sm" len="med"/>
            </a:ln>
          </p:spPr>
        </p:sp>
        <p:sp>
          <p:nvSpPr>
            <p:cNvPr id="32832" name="Text Box 27"/>
            <p:cNvSpPr txBox="1"/>
            <p:nvPr/>
          </p:nvSpPr>
          <p:spPr>
            <a:xfrm>
              <a:off x="3923" y="3521"/>
              <a:ext cx="635" cy="198"/>
            </a:xfrm>
            <a:prstGeom prst="rect">
              <a:avLst/>
            </a:prstGeom>
            <a:noFill/>
            <a:ln w="9525" cap="flat" cmpd="sng">
              <a:solidFill>
                <a:schemeClr val="tx1"/>
              </a:solidFill>
              <a:prstDash val="solid"/>
              <a:miter/>
              <a:headEnd type="none" w="sm" len="med"/>
              <a:tailEnd type="none" w="sm" len="med"/>
            </a:ln>
          </p:spPr>
          <p:txBody>
            <a:bodyPr>
              <a:spAutoFit/>
            </a:bodyPr>
            <a:lstStyle/>
            <a:p>
              <a:pPr algn="r"/>
              <a:r>
                <a:rPr lang="en-US" altLang="zh-CN" sz="1400" i="0" dirty="0">
                  <a:solidFill>
                    <a:srgbClr val="FF3300"/>
                  </a:solidFill>
                  <a:latin typeface="Arial" panose="020B0604020202020204" pitchFamily="34" charset="0"/>
                  <a:ea typeface="宋体" panose="02010600030101010101" pitchFamily="2" charset="-122"/>
                </a:rPr>
                <a:t>0.01</a:t>
              </a:r>
            </a:p>
          </p:txBody>
        </p:sp>
        <p:sp>
          <p:nvSpPr>
            <p:cNvPr id="32833" name="Line 28"/>
            <p:cNvSpPr/>
            <p:nvPr/>
          </p:nvSpPr>
          <p:spPr>
            <a:xfrm>
              <a:off x="4109" y="3529"/>
              <a:ext cx="0" cy="204"/>
            </a:xfrm>
            <a:prstGeom prst="line">
              <a:avLst/>
            </a:prstGeom>
            <a:ln w="9525" cap="flat" cmpd="sng">
              <a:solidFill>
                <a:schemeClr val="tx1"/>
              </a:solidFill>
              <a:prstDash val="solid"/>
              <a:headEnd type="none" w="sm" len="med"/>
              <a:tailEnd type="none" w="sm" len="med"/>
            </a:ln>
          </p:spPr>
        </p:sp>
        <p:grpSp>
          <p:nvGrpSpPr>
            <p:cNvPr id="32834" name="Group 29"/>
            <p:cNvGrpSpPr/>
            <p:nvPr/>
          </p:nvGrpSpPr>
          <p:grpSpPr>
            <a:xfrm>
              <a:off x="3939" y="3566"/>
              <a:ext cx="134" cy="114"/>
              <a:chOff x="2812" y="3738"/>
              <a:chExt cx="134" cy="114"/>
            </a:xfrm>
          </p:grpSpPr>
          <p:sp>
            <p:nvSpPr>
              <p:cNvPr id="32836" name="Oval 30"/>
              <p:cNvSpPr>
                <a:spLocks noChangeAspect="1"/>
              </p:cNvSpPr>
              <p:nvPr/>
            </p:nvSpPr>
            <p:spPr>
              <a:xfrm>
                <a:off x="2835" y="3748"/>
                <a:ext cx="91" cy="91"/>
              </a:xfrm>
              <a:prstGeom prst="ellipse">
                <a:avLst/>
              </a:prstGeom>
              <a:noFill/>
              <a:ln w="12700"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7" name="Line 31"/>
              <p:cNvSpPr/>
              <p:nvPr/>
            </p:nvSpPr>
            <p:spPr>
              <a:xfrm flipV="1">
                <a:off x="2812" y="3738"/>
                <a:ext cx="46" cy="90"/>
              </a:xfrm>
              <a:prstGeom prst="line">
                <a:avLst/>
              </a:prstGeom>
              <a:ln w="12700" cap="flat" cmpd="sng">
                <a:solidFill>
                  <a:schemeClr val="tx1"/>
                </a:solidFill>
                <a:prstDash val="solid"/>
                <a:headEnd type="none" w="sm" len="med"/>
                <a:tailEnd type="none" w="sm" len="med"/>
              </a:ln>
            </p:spPr>
          </p:sp>
          <p:sp>
            <p:nvSpPr>
              <p:cNvPr id="32838" name="Line 32"/>
              <p:cNvSpPr/>
              <p:nvPr/>
            </p:nvSpPr>
            <p:spPr>
              <a:xfrm flipV="1">
                <a:off x="2900" y="3762"/>
                <a:ext cx="46" cy="90"/>
              </a:xfrm>
              <a:prstGeom prst="line">
                <a:avLst/>
              </a:prstGeom>
              <a:ln w="12700" cap="flat" cmpd="sng">
                <a:solidFill>
                  <a:schemeClr val="tx1"/>
                </a:solidFill>
                <a:prstDash val="solid"/>
                <a:headEnd type="none" w="sm" len="med"/>
                <a:tailEnd type="none" w="sm" len="med"/>
              </a:ln>
            </p:spPr>
          </p:sp>
        </p:grpSp>
        <p:sp>
          <p:nvSpPr>
            <p:cNvPr id="32835" name="Text Box 33"/>
            <p:cNvSpPr txBox="1"/>
            <p:nvPr/>
          </p:nvSpPr>
          <p:spPr>
            <a:xfrm>
              <a:off x="4047" y="3319"/>
              <a:ext cx="454" cy="212"/>
            </a:xfrm>
            <a:prstGeom prst="rect">
              <a:avLst/>
            </a:prstGeom>
            <a:noFill/>
            <a:ln w="9525">
              <a:noFill/>
            </a:ln>
          </p:spPr>
          <p:txBody>
            <a:bodyPr>
              <a:spAutoFit/>
            </a:bodyPr>
            <a:lstStyle/>
            <a:p>
              <a:pPr algn="l">
                <a:spcBef>
                  <a:spcPct val="50000"/>
                </a:spcBef>
              </a:pPr>
              <a:r>
                <a:rPr lang="zh-CN" altLang="en-US" sz="1600" i="0" dirty="0">
                  <a:solidFill>
                    <a:srgbClr val="FF3300"/>
                  </a:solidFill>
                  <a:latin typeface="Arial" panose="020B0604020202020204" pitchFamily="34" charset="0"/>
                  <a:ea typeface="仿宋_GB2312" pitchFamily="49" charset="-122"/>
                </a:rPr>
                <a:t>两处</a:t>
              </a:r>
            </a:p>
          </p:txBody>
        </p:sp>
      </p:grpSp>
      <p:grpSp>
        <p:nvGrpSpPr>
          <p:cNvPr id="32775" name="Group 34"/>
          <p:cNvGrpSpPr/>
          <p:nvPr/>
        </p:nvGrpSpPr>
        <p:grpSpPr>
          <a:xfrm>
            <a:off x="755650" y="2636838"/>
            <a:ext cx="2846388" cy="2519362"/>
            <a:chOff x="295" y="2314"/>
            <a:chExt cx="1793" cy="1587"/>
          </a:xfrm>
        </p:grpSpPr>
        <p:grpSp>
          <p:nvGrpSpPr>
            <p:cNvPr id="32780" name="Group 35"/>
            <p:cNvGrpSpPr/>
            <p:nvPr/>
          </p:nvGrpSpPr>
          <p:grpSpPr>
            <a:xfrm>
              <a:off x="295" y="2387"/>
              <a:ext cx="1549" cy="1514"/>
              <a:chOff x="295" y="2387"/>
              <a:chExt cx="1549" cy="1514"/>
            </a:xfrm>
          </p:grpSpPr>
          <p:grpSp>
            <p:nvGrpSpPr>
              <p:cNvPr id="32784" name="Group 36"/>
              <p:cNvGrpSpPr/>
              <p:nvPr/>
            </p:nvGrpSpPr>
            <p:grpSpPr>
              <a:xfrm>
                <a:off x="295" y="2387"/>
                <a:ext cx="1549" cy="1514"/>
                <a:chOff x="2783" y="2279"/>
                <a:chExt cx="1549" cy="1514"/>
              </a:xfrm>
            </p:grpSpPr>
            <p:grpSp>
              <p:nvGrpSpPr>
                <p:cNvPr id="32788" name="Group 37"/>
                <p:cNvGrpSpPr/>
                <p:nvPr/>
              </p:nvGrpSpPr>
              <p:grpSpPr>
                <a:xfrm flipV="1">
                  <a:off x="2783" y="2279"/>
                  <a:ext cx="1247" cy="1378"/>
                  <a:chOff x="2783" y="2279"/>
                  <a:chExt cx="1247" cy="1378"/>
                </a:xfrm>
              </p:grpSpPr>
              <p:sp>
                <p:nvSpPr>
                  <p:cNvPr id="32802" name="Freeform 38"/>
                  <p:cNvSpPr>
                    <a:spLocks noChangeAspect="1"/>
                  </p:cNvSpPr>
                  <p:nvPr/>
                </p:nvSpPr>
                <p:spPr>
                  <a:xfrm>
                    <a:off x="2951" y="2495"/>
                    <a:ext cx="918" cy="498"/>
                  </a:xfrm>
                  <a:custGeom>
                    <a:avLst/>
                    <a:gdLst>
                      <a:gd name="txL" fmla="*/ 0 w 1149"/>
                      <a:gd name="txT" fmla="*/ 0 h 624"/>
                      <a:gd name="txR" fmla="*/ 1149 w 1149"/>
                      <a:gd name="txB" fmla="*/ 624 h 624"/>
                    </a:gdLst>
                    <a:ahLst/>
                    <a:cxnLst>
                      <a:cxn ang="0">
                        <a:pos x="80" y="498"/>
                      </a:cxn>
                      <a:cxn ang="0">
                        <a:pos x="80" y="466"/>
                      </a:cxn>
                      <a:cxn ang="0">
                        <a:pos x="81" y="437"/>
                      </a:cxn>
                      <a:cxn ang="0">
                        <a:pos x="85" y="402"/>
                      </a:cxn>
                      <a:cxn ang="0">
                        <a:pos x="0" y="358"/>
                      </a:cxn>
                      <a:cxn ang="0">
                        <a:pos x="21" y="303"/>
                      </a:cxn>
                      <a:cxn ang="0">
                        <a:pos x="43" y="257"/>
                      </a:cxn>
                      <a:cxn ang="0">
                        <a:pos x="74" y="210"/>
                      </a:cxn>
                      <a:cxn ang="0">
                        <a:pos x="109" y="164"/>
                      </a:cxn>
                      <a:cxn ang="0">
                        <a:pos x="193" y="215"/>
                      </a:cxn>
                      <a:cxn ang="0">
                        <a:pos x="216" y="192"/>
                      </a:cxn>
                      <a:cxn ang="0">
                        <a:pos x="248" y="164"/>
                      </a:cxn>
                      <a:cxn ang="0">
                        <a:pos x="281" y="140"/>
                      </a:cxn>
                      <a:cxn ang="0">
                        <a:pos x="321" y="125"/>
                      </a:cxn>
                      <a:cxn ang="0">
                        <a:pos x="356" y="113"/>
                      </a:cxn>
                      <a:cxn ang="0">
                        <a:pos x="356" y="8"/>
                      </a:cxn>
                      <a:cxn ang="0">
                        <a:pos x="465" y="0"/>
                      </a:cxn>
                      <a:cxn ang="0">
                        <a:pos x="569" y="8"/>
                      </a:cxn>
                      <a:cxn ang="0">
                        <a:pos x="569" y="107"/>
                      </a:cxn>
                      <a:cxn ang="0">
                        <a:pos x="598" y="121"/>
                      </a:cxn>
                      <a:cxn ang="0">
                        <a:pos x="639" y="136"/>
                      </a:cxn>
                      <a:cxn ang="0">
                        <a:pos x="669" y="152"/>
                      </a:cxn>
                      <a:cxn ang="0">
                        <a:pos x="690" y="163"/>
                      </a:cxn>
                      <a:cxn ang="0">
                        <a:pos x="709" y="179"/>
                      </a:cxn>
                      <a:cxn ang="0">
                        <a:pos x="729" y="195"/>
                      </a:cxn>
                      <a:cxn ang="0">
                        <a:pos x="804" y="144"/>
                      </a:cxn>
                      <a:cxn ang="0">
                        <a:pos x="841" y="192"/>
                      </a:cxn>
                      <a:cxn ang="0">
                        <a:pos x="884" y="243"/>
                      </a:cxn>
                      <a:cxn ang="0">
                        <a:pos x="918" y="296"/>
                      </a:cxn>
                      <a:cxn ang="0">
                        <a:pos x="841" y="356"/>
                      </a:cxn>
                      <a:cxn ang="0">
                        <a:pos x="842" y="370"/>
                      </a:cxn>
                      <a:cxn ang="0">
                        <a:pos x="847" y="391"/>
                      </a:cxn>
                      <a:cxn ang="0">
                        <a:pos x="852" y="413"/>
                      </a:cxn>
                      <a:cxn ang="0">
                        <a:pos x="855" y="433"/>
                      </a:cxn>
                      <a:cxn ang="0">
                        <a:pos x="858" y="461"/>
                      </a:cxn>
                      <a:cxn ang="0">
                        <a:pos x="856" y="476"/>
                      </a:cxn>
                    </a:cxnLst>
                    <a:rect l="txL" t="txT" r="txR" b="txB"/>
                    <a:pathLst>
                      <a:path w="1149" h="624">
                        <a:moveTo>
                          <a:pt x="100" y="624"/>
                        </a:moveTo>
                        <a:lnTo>
                          <a:pt x="100" y="584"/>
                        </a:lnTo>
                        <a:lnTo>
                          <a:pt x="102" y="548"/>
                        </a:lnTo>
                        <a:lnTo>
                          <a:pt x="106" y="504"/>
                        </a:lnTo>
                        <a:lnTo>
                          <a:pt x="0" y="448"/>
                        </a:lnTo>
                        <a:lnTo>
                          <a:pt x="26" y="380"/>
                        </a:lnTo>
                        <a:lnTo>
                          <a:pt x="54" y="322"/>
                        </a:lnTo>
                        <a:lnTo>
                          <a:pt x="93" y="263"/>
                        </a:lnTo>
                        <a:lnTo>
                          <a:pt x="136" y="206"/>
                        </a:lnTo>
                        <a:lnTo>
                          <a:pt x="242" y="270"/>
                        </a:lnTo>
                        <a:lnTo>
                          <a:pt x="270" y="240"/>
                        </a:lnTo>
                        <a:lnTo>
                          <a:pt x="310" y="206"/>
                        </a:lnTo>
                        <a:lnTo>
                          <a:pt x="352" y="176"/>
                        </a:lnTo>
                        <a:lnTo>
                          <a:pt x="402" y="156"/>
                        </a:lnTo>
                        <a:lnTo>
                          <a:pt x="446" y="142"/>
                        </a:lnTo>
                        <a:lnTo>
                          <a:pt x="446" y="10"/>
                        </a:lnTo>
                        <a:lnTo>
                          <a:pt x="582" y="0"/>
                        </a:lnTo>
                        <a:lnTo>
                          <a:pt x="712" y="10"/>
                        </a:lnTo>
                        <a:lnTo>
                          <a:pt x="712" y="134"/>
                        </a:lnTo>
                        <a:lnTo>
                          <a:pt x="749" y="151"/>
                        </a:lnTo>
                        <a:lnTo>
                          <a:pt x="800" y="170"/>
                        </a:lnTo>
                        <a:lnTo>
                          <a:pt x="837" y="190"/>
                        </a:lnTo>
                        <a:lnTo>
                          <a:pt x="864" y="204"/>
                        </a:lnTo>
                        <a:lnTo>
                          <a:pt x="888" y="224"/>
                        </a:lnTo>
                        <a:lnTo>
                          <a:pt x="912" y="244"/>
                        </a:lnTo>
                        <a:lnTo>
                          <a:pt x="1006" y="180"/>
                        </a:lnTo>
                        <a:lnTo>
                          <a:pt x="1052" y="240"/>
                        </a:lnTo>
                        <a:lnTo>
                          <a:pt x="1107" y="305"/>
                        </a:lnTo>
                        <a:lnTo>
                          <a:pt x="1149" y="371"/>
                        </a:lnTo>
                        <a:lnTo>
                          <a:pt x="1053" y="446"/>
                        </a:lnTo>
                        <a:lnTo>
                          <a:pt x="1054" y="464"/>
                        </a:lnTo>
                        <a:lnTo>
                          <a:pt x="1060" y="490"/>
                        </a:lnTo>
                        <a:lnTo>
                          <a:pt x="1066" y="518"/>
                        </a:lnTo>
                        <a:lnTo>
                          <a:pt x="1070" y="542"/>
                        </a:lnTo>
                        <a:lnTo>
                          <a:pt x="1074" y="578"/>
                        </a:lnTo>
                        <a:lnTo>
                          <a:pt x="1072" y="59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grpSp>
                <p:nvGrpSpPr>
                  <p:cNvPr id="32803" name="Group 39"/>
                  <p:cNvGrpSpPr>
                    <a:grpSpLocks noChangeAspect="1"/>
                  </p:cNvGrpSpPr>
                  <p:nvPr/>
                </p:nvGrpSpPr>
                <p:grpSpPr>
                  <a:xfrm>
                    <a:off x="2939" y="2480"/>
                    <a:ext cx="949" cy="980"/>
                    <a:chOff x="3562" y="1615"/>
                    <a:chExt cx="1187" cy="1225"/>
                  </a:xfrm>
                </p:grpSpPr>
                <p:sp>
                  <p:nvSpPr>
                    <p:cNvPr id="32807" name="Freeform 40"/>
                    <p:cNvSpPr>
                      <a:spLocks noChangeAspect="1"/>
                    </p:cNvSpPr>
                    <p:nvPr/>
                  </p:nvSpPr>
                  <p:spPr>
                    <a:xfrm rot="-300000" flipV="1">
                      <a:off x="3600" y="2165"/>
                      <a:ext cx="1149" cy="624"/>
                    </a:xfrm>
                    <a:custGeom>
                      <a:avLst/>
                      <a:gdLst>
                        <a:gd name="txL" fmla="*/ 0 w 1149"/>
                        <a:gd name="txT" fmla="*/ 0 h 624"/>
                        <a:gd name="txR" fmla="*/ 1149 w 1149"/>
                        <a:gd name="txB" fmla="*/ 624 h 624"/>
                      </a:gdLst>
                      <a:ahLst/>
                      <a:cxnLst>
                        <a:cxn ang="0">
                          <a:pos x="100" y="624"/>
                        </a:cxn>
                        <a:cxn ang="0">
                          <a:pos x="100" y="584"/>
                        </a:cxn>
                        <a:cxn ang="0">
                          <a:pos x="102" y="548"/>
                        </a:cxn>
                        <a:cxn ang="0">
                          <a:pos x="106" y="504"/>
                        </a:cxn>
                        <a:cxn ang="0">
                          <a:pos x="0" y="448"/>
                        </a:cxn>
                        <a:cxn ang="0">
                          <a:pos x="26" y="380"/>
                        </a:cxn>
                        <a:cxn ang="0">
                          <a:pos x="54" y="322"/>
                        </a:cxn>
                        <a:cxn ang="0">
                          <a:pos x="93" y="263"/>
                        </a:cxn>
                        <a:cxn ang="0">
                          <a:pos x="136" y="206"/>
                        </a:cxn>
                        <a:cxn ang="0">
                          <a:pos x="242" y="270"/>
                        </a:cxn>
                        <a:cxn ang="0">
                          <a:pos x="270" y="240"/>
                        </a:cxn>
                        <a:cxn ang="0">
                          <a:pos x="310" y="206"/>
                        </a:cxn>
                        <a:cxn ang="0">
                          <a:pos x="352" y="176"/>
                        </a:cxn>
                        <a:cxn ang="0">
                          <a:pos x="402" y="156"/>
                        </a:cxn>
                        <a:cxn ang="0">
                          <a:pos x="446" y="142"/>
                        </a:cxn>
                        <a:cxn ang="0">
                          <a:pos x="446" y="10"/>
                        </a:cxn>
                        <a:cxn ang="0">
                          <a:pos x="582" y="0"/>
                        </a:cxn>
                        <a:cxn ang="0">
                          <a:pos x="712" y="10"/>
                        </a:cxn>
                        <a:cxn ang="0">
                          <a:pos x="712" y="134"/>
                        </a:cxn>
                        <a:cxn ang="0">
                          <a:pos x="749" y="151"/>
                        </a:cxn>
                        <a:cxn ang="0">
                          <a:pos x="800" y="170"/>
                        </a:cxn>
                        <a:cxn ang="0">
                          <a:pos x="837" y="190"/>
                        </a:cxn>
                        <a:cxn ang="0">
                          <a:pos x="864" y="204"/>
                        </a:cxn>
                        <a:cxn ang="0">
                          <a:pos x="888" y="224"/>
                        </a:cxn>
                        <a:cxn ang="0">
                          <a:pos x="912" y="244"/>
                        </a:cxn>
                        <a:cxn ang="0">
                          <a:pos x="1006" y="180"/>
                        </a:cxn>
                        <a:cxn ang="0">
                          <a:pos x="1052" y="240"/>
                        </a:cxn>
                        <a:cxn ang="0">
                          <a:pos x="1107" y="305"/>
                        </a:cxn>
                        <a:cxn ang="0">
                          <a:pos x="1149" y="371"/>
                        </a:cxn>
                        <a:cxn ang="0">
                          <a:pos x="1053" y="446"/>
                        </a:cxn>
                        <a:cxn ang="0">
                          <a:pos x="1054" y="464"/>
                        </a:cxn>
                        <a:cxn ang="0">
                          <a:pos x="1060" y="490"/>
                        </a:cxn>
                        <a:cxn ang="0">
                          <a:pos x="1066" y="518"/>
                        </a:cxn>
                        <a:cxn ang="0">
                          <a:pos x="1070" y="542"/>
                        </a:cxn>
                        <a:cxn ang="0">
                          <a:pos x="1074" y="578"/>
                        </a:cxn>
                        <a:cxn ang="0">
                          <a:pos x="1072" y="596"/>
                        </a:cxn>
                      </a:cxnLst>
                      <a:rect l="txL" t="txT" r="txR" b="txB"/>
                      <a:pathLst>
                        <a:path w="1149" h="624">
                          <a:moveTo>
                            <a:pt x="100" y="624"/>
                          </a:moveTo>
                          <a:lnTo>
                            <a:pt x="100" y="584"/>
                          </a:lnTo>
                          <a:lnTo>
                            <a:pt x="102" y="548"/>
                          </a:lnTo>
                          <a:lnTo>
                            <a:pt x="106" y="504"/>
                          </a:lnTo>
                          <a:lnTo>
                            <a:pt x="0" y="448"/>
                          </a:lnTo>
                          <a:lnTo>
                            <a:pt x="26" y="380"/>
                          </a:lnTo>
                          <a:lnTo>
                            <a:pt x="54" y="322"/>
                          </a:lnTo>
                          <a:lnTo>
                            <a:pt x="93" y="263"/>
                          </a:lnTo>
                          <a:lnTo>
                            <a:pt x="136" y="206"/>
                          </a:lnTo>
                          <a:lnTo>
                            <a:pt x="242" y="270"/>
                          </a:lnTo>
                          <a:lnTo>
                            <a:pt x="270" y="240"/>
                          </a:lnTo>
                          <a:lnTo>
                            <a:pt x="310" y="206"/>
                          </a:lnTo>
                          <a:lnTo>
                            <a:pt x="352" y="176"/>
                          </a:lnTo>
                          <a:lnTo>
                            <a:pt x="402" y="156"/>
                          </a:lnTo>
                          <a:lnTo>
                            <a:pt x="446" y="142"/>
                          </a:lnTo>
                          <a:lnTo>
                            <a:pt x="446" y="10"/>
                          </a:lnTo>
                          <a:lnTo>
                            <a:pt x="582" y="0"/>
                          </a:lnTo>
                          <a:lnTo>
                            <a:pt x="712" y="10"/>
                          </a:lnTo>
                          <a:lnTo>
                            <a:pt x="712" y="134"/>
                          </a:lnTo>
                          <a:lnTo>
                            <a:pt x="749" y="151"/>
                          </a:lnTo>
                          <a:lnTo>
                            <a:pt x="800" y="170"/>
                          </a:lnTo>
                          <a:lnTo>
                            <a:pt x="837" y="190"/>
                          </a:lnTo>
                          <a:lnTo>
                            <a:pt x="864" y="204"/>
                          </a:lnTo>
                          <a:lnTo>
                            <a:pt x="888" y="224"/>
                          </a:lnTo>
                          <a:lnTo>
                            <a:pt x="912" y="244"/>
                          </a:lnTo>
                          <a:lnTo>
                            <a:pt x="1006" y="180"/>
                          </a:lnTo>
                          <a:lnTo>
                            <a:pt x="1052" y="240"/>
                          </a:lnTo>
                          <a:lnTo>
                            <a:pt x="1107" y="305"/>
                          </a:lnTo>
                          <a:lnTo>
                            <a:pt x="1149" y="371"/>
                          </a:lnTo>
                          <a:lnTo>
                            <a:pt x="1053" y="446"/>
                          </a:lnTo>
                          <a:lnTo>
                            <a:pt x="1054" y="464"/>
                          </a:lnTo>
                          <a:lnTo>
                            <a:pt x="1060" y="490"/>
                          </a:lnTo>
                          <a:lnTo>
                            <a:pt x="1066" y="518"/>
                          </a:lnTo>
                          <a:lnTo>
                            <a:pt x="1070" y="542"/>
                          </a:lnTo>
                          <a:lnTo>
                            <a:pt x="1074" y="578"/>
                          </a:lnTo>
                          <a:lnTo>
                            <a:pt x="1072" y="596"/>
                          </a:lnTo>
                        </a:path>
                      </a:pathLst>
                    </a:custGeom>
                    <a:no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2808" name="Oval 41"/>
                    <p:cNvSpPr>
                      <a:spLocks noChangeAspect="1"/>
                    </p:cNvSpPr>
                    <p:nvPr/>
                  </p:nvSpPr>
                  <p:spPr>
                    <a:xfrm>
                      <a:off x="3562" y="1615"/>
                      <a:ext cx="1180" cy="1225"/>
                    </a:xfrm>
                    <a:prstGeom prst="ellipse">
                      <a:avLst/>
                    </a:prstGeom>
                    <a:noFill/>
                    <a:ln w="9525">
                      <a:noFill/>
                    </a:ln>
                  </p:spPr>
                  <p:txBody>
                    <a:bodyPr wrap="none" anchor="ctr" anchorCtr="0"/>
                    <a:lstStyle/>
                    <a:p>
                      <a:endParaRPr lang="zh-CN" altLang="en-US" dirty="0">
                        <a:latin typeface="Times New Roman" panose="02020603050405020304" pitchFamily="18" charset="0"/>
                      </a:endParaRPr>
                    </a:p>
                  </p:txBody>
                </p:sp>
              </p:grpSp>
              <p:sp>
                <p:nvSpPr>
                  <p:cNvPr id="32804" name="Line 42"/>
                  <p:cNvSpPr>
                    <a:spLocks noChangeAspect="1"/>
                  </p:cNvSpPr>
                  <p:nvPr/>
                </p:nvSpPr>
                <p:spPr>
                  <a:xfrm>
                    <a:off x="2783" y="2968"/>
                    <a:ext cx="1247" cy="1"/>
                  </a:xfrm>
                  <a:prstGeom prst="line">
                    <a:avLst/>
                  </a:prstGeom>
                  <a:ln w="12700" cap="flat" cmpd="sng">
                    <a:solidFill>
                      <a:srgbClr val="0000CC"/>
                    </a:solidFill>
                    <a:prstDash val="lgDashDot"/>
                    <a:headEnd type="none" w="med" len="med"/>
                    <a:tailEnd type="none" w="med" len="med"/>
                  </a:ln>
                </p:spPr>
              </p:sp>
              <p:sp>
                <p:nvSpPr>
                  <p:cNvPr id="32805" name="Line 43"/>
                  <p:cNvSpPr>
                    <a:spLocks noChangeAspect="1"/>
                  </p:cNvSpPr>
                  <p:nvPr/>
                </p:nvSpPr>
                <p:spPr>
                  <a:xfrm>
                    <a:off x="3415" y="2279"/>
                    <a:ext cx="0" cy="1378"/>
                  </a:xfrm>
                  <a:prstGeom prst="line">
                    <a:avLst/>
                  </a:prstGeom>
                  <a:ln w="12700" cap="flat" cmpd="sng">
                    <a:solidFill>
                      <a:srgbClr val="0000CC"/>
                    </a:solidFill>
                    <a:prstDash val="lgDashDot"/>
                    <a:headEnd type="none" w="med" len="med"/>
                    <a:tailEnd type="none" w="med" len="med"/>
                  </a:ln>
                </p:spPr>
              </p:sp>
              <p:sp>
                <p:nvSpPr>
                  <p:cNvPr id="32806" name="Oval 44"/>
                  <p:cNvSpPr/>
                  <p:nvPr/>
                </p:nvSpPr>
                <p:spPr>
                  <a:xfrm>
                    <a:off x="2846" y="2401"/>
                    <a:ext cx="1134" cy="1133"/>
                  </a:xfrm>
                  <a:prstGeom prst="ellipse">
                    <a:avLst/>
                  </a:prstGeom>
                  <a:noFill/>
                  <a:ln w="28575" cap="flat" cmpd="sng">
                    <a:solidFill>
                      <a:srgbClr val="0000CC"/>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32789" name="Line 45"/>
                <p:cNvSpPr/>
                <p:nvPr/>
              </p:nvSpPr>
              <p:spPr>
                <a:xfrm>
                  <a:off x="3303" y="3406"/>
                  <a:ext cx="0" cy="317"/>
                </a:xfrm>
                <a:prstGeom prst="line">
                  <a:avLst/>
                </a:prstGeom>
                <a:ln w="9525" cap="flat" cmpd="sng">
                  <a:solidFill>
                    <a:schemeClr val="tx1"/>
                  </a:solidFill>
                  <a:prstDash val="solid"/>
                  <a:headEnd type="none" w="sm" len="med"/>
                  <a:tailEnd type="none" w="sm" len="med"/>
                </a:ln>
              </p:spPr>
            </p:sp>
            <p:sp>
              <p:nvSpPr>
                <p:cNvPr id="32790" name="Line 46"/>
                <p:cNvSpPr/>
                <p:nvPr/>
              </p:nvSpPr>
              <p:spPr>
                <a:xfrm>
                  <a:off x="3518" y="3412"/>
                  <a:ext cx="0" cy="317"/>
                </a:xfrm>
                <a:prstGeom prst="line">
                  <a:avLst/>
                </a:prstGeom>
                <a:ln w="9525" cap="flat" cmpd="sng">
                  <a:solidFill>
                    <a:schemeClr val="tx1"/>
                  </a:solidFill>
                  <a:prstDash val="solid"/>
                  <a:headEnd type="none" w="sm" len="med"/>
                  <a:tailEnd type="none" w="sm" len="med"/>
                </a:ln>
              </p:spPr>
            </p:sp>
            <p:sp>
              <p:nvSpPr>
                <p:cNvPr id="32791" name="Line 47"/>
                <p:cNvSpPr/>
                <p:nvPr/>
              </p:nvSpPr>
              <p:spPr>
                <a:xfrm>
                  <a:off x="3243" y="3687"/>
                  <a:ext cx="317" cy="0"/>
                </a:xfrm>
                <a:prstGeom prst="line">
                  <a:avLst/>
                </a:prstGeom>
                <a:ln w="9525" cap="flat" cmpd="sng">
                  <a:solidFill>
                    <a:schemeClr val="tx1"/>
                  </a:solidFill>
                  <a:prstDash val="solid"/>
                  <a:headEnd type="none" w="sm" len="med"/>
                  <a:tailEnd type="none" w="sm" len="med"/>
                </a:ln>
              </p:spPr>
            </p:sp>
            <p:sp>
              <p:nvSpPr>
                <p:cNvPr id="32792" name="Line 48"/>
                <p:cNvSpPr/>
                <p:nvPr/>
              </p:nvSpPr>
              <p:spPr>
                <a:xfrm>
                  <a:off x="3198" y="3687"/>
                  <a:ext cx="90" cy="0"/>
                </a:xfrm>
                <a:prstGeom prst="line">
                  <a:avLst/>
                </a:prstGeom>
                <a:ln w="9525" cap="flat" cmpd="sng">
                  <a:solidFill>
                    <a:schemeClr val="tx1"/>
                  </a:solidFill>
                  <a:prstDash val="solid"/>
                  <a:headEnd type="none" w="sm" len="med"/>
                  <a:tailEnd type="triangle" w="sm" len="med"/>
                </a:ln>
              </p:spPr>
            </p:sp>
            <p:sp>
              <p:nvSpPr>
                <p:cNvPr id="32793" name="Line 49"/>
                <p:cNvSpPr/>
                <p:nvPr/>
              </p:nvSpPr>
              <p:spPr>
                <a:xfrm>
                  <a:off x="3516" y="3687"/>
                  <a:ext cx="90" cy="0"/>
                </a:xfrm>
                <a:prstGeom prst="line">
                  <a:avLst/>
                </a:prstGeom>
                <a:ln w="9525" cap="flat" cmpd="sng">
                  <a:solidFill>
                    <a:schemeClr val="tx1"/>
                  </a:solidFill>
                  <a:prstDash val="solid"/>
                  <a:headEnd type="triangle" w="med" len="med"/>
                  <a:tailEnd type="none" w="sm" len="med"/>
                </a:ln>
              </p:spPr>
            </p:sp>
            <p:sp>
              <p:nvSpPr>
                <p:cNvPr id="32794" name="Rectangle 50"/>
                <p:cNvSpPr/>
                <p:nvPr/>
              </p:nvSpPr>
              <p:spPr>
                <a:xfrm>
                  <a:off x="3609" y="3585"/>
                  <a:ext cx="723" cy="208"/>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0.03  A</a:t>
                  </a:r>
                </a:p>
              </p:txBody>
            </p:sp>
            <p:sp>
              <p:nvSpPr>
                <p:cNvPr id="32795" name="Line 51"/>
                <p:cNvSpPr/>
                <p:nvPr/>
              </p:nvSpPr>
              <p:spPr>
                <a:xfrm>
                  <a:off x="3787" y="3588"/>
                  <a:ext cx="0" cy="204"/>
                </a:xfrm>
                <a:prstGeom prst="line">
                  <a:avLst/>
                </a:prstGeom>
                <a:ln w="9525" cap="flat" cmpd="sng">
                  <a:solidFill>
                    <a:schemeClr val="tx1"/>
                  </a:solidFill>
                  <a:prstDash val="solid"/>
                  <a:headEnd type="none" w="sm" len="med"/>
                  <a:tailEnd type="none" w="sm" len="med"/>
                </a:ln>
              </p:spPr>
            </p:sp>
            <p:grpSp>
              <p:nvGrpSpPr>
                <p:cNvPr id="32796" name="Group 52"/>
                <p:cNvGrpSpPr/>
                <p:nvPr/>
              </p:nvGrpSpPr>
              <p:grpSpPr>
                <a:xfrm>
                  <a:off x="3651" y="3665"/>
                  <a:ext cx="91" cy="45"/>
                  <a:chOff x="3651" y="3590"/>
                  <a:chExt cx="91" cy="45"/>
                </a:xfrm>
              </p:grpSpPr>
              <p:sp>
                <p:nvSpPr>
                  <p:cNvPr id="32799" name="Line 53"/>
                  <p:cNvSpPr/>
                  <p:nvPr/>
                </p:nvSpPr>
                <p:spPr>
                  <a:xfrm>
                    <a:off x="3651" y="3612"/>
                    <a:ext cx="91" cy="0"/>
                  </a:xfrm>
                  <a:prstGeom prst="line">
                    <a:avLst/>
                  </a:prstGeom>
                  <a:ln w="9525" cap="flat" cmpd="sng">
                    <a:solidFill>
                      <a:schemeClr val="tx1"/>
                    </a:solidFill>
                    <a:prstDash val="solid"/>
                    <a:headEnd type="none" w="sm" len="med"/>
                    <a:tailEnd type="none" w="sm" len="med"/>
                  </a:ln>
                </p:spPr>
              </p:sp>
              <p:sp>
                <p:nvSpPr>
                  <p:cNvPr id="32800" name="Line 54"/>
                  <p:cNvSpPr/>
                  <p:nvPr/>
                </p:nvSpPr>
                <p:spPr>
                  <a:xfrm>
                    <a:off x="3671" y="3590"/>
                    <a:ext cx="45" cy="0"/>
                  </a:xfrm>
                  <a:prstGeom prst="line">
                    <a:avLst/>
                  </a:prstGeom>
                  <a:ln w="9525" cap="flat" cmpd="sng">
                    <a:solidFill>
                      <a:schemeClr val="tx1"/>
                    </a:solidFill>
                    <a:prstDash val="solid"/>
                    <a:headEnd type="none" w="sm" len="med"/>
                    <a:tailEnd type="none" w="sm" len="med"/>
                  </a:ln>
                </p:spPr>
              </p:sp>
              <p:sp>
                <p:nvSpPr>
                  <p:cNvPr id="32801" name="Line 55"/>
                  <p:cNvSpPr/>
                  <p:nvPr/>
                </p:nvSpPr>
                <p:spPr>
                  <a:xfrm>
                    <a:off x="3670" y="3635"/>
                    <a:ext cx="45" cy="0"/>
                  </a:xfrm>
                  <a:prstGeom prst="line">
                    <a:avLst/>
                  </a:prstGeom>
                  <a:ln w="9525" cap="flat" cmpd="sng">
                    <a:solidFill>
                      <a:schemeClr val="tx1"/>
                    </a:solidFill>
                    <a:prstDash val="solid"/>
                    <a:headEnd type="none" w="sm" len="med"/>
                    <a:tailEnd type="none" w="sm" len="med"/>
                  </a:ln>
                </p:spPr>
              </p:sp>
            </p:grpSp>
            <p:sp>
              <p:nvSpPr>
                <p:cNvPr id="32797" name="Line 56"/>
                <p:cNvSpPr/>
                <p:nvPr/>
              </p:nvSpPr>
              <p:spPr>
                <a:xfrm>
                  <a:off x="4150" y="3588"/>
                  <a:ext cx="0" cy="204"/>
                </a:xfrm>
                <a:prstGeom prst="line">
                  <a:avLst/>
                </a:prstGeom>
                <a:ln w="9525" cap="flat" cmpd="sng">
                  <a:solidFill>
                    <a:schemeClr val="tx1"/>
                  </a:solidFill>
                  <a:prstDash val="solid"/>
                  <a:headEnd type="none" w="sm" len="med"/>
                  <a:tailEnd type="none" w="sm" len="med"/>
                </a:ln>
              </p:spPr>
            </p:sp>
            <p:sp>
              <p:nvSpPr>
                <p:cNvPr id="32798" name="Text Box 57"/>
                <p:cNvSpPr txBox="1"/>
                <p:nvPr/>
              </p:nvSpPr>
              <p:spPr>
                <a:xfrm>
                  <a:off x="3787" y="3387"/>
                  <a:ext cx="362"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仿宋_GB2312" pitchFamily="49" charset="-122"/>
                      <a:ea typeface="仿宋_GB2312" pitchFamily="49" charset="-122"/>
                    </a:rPr>
                    <a:t>6</a:t>
                  </a:r>
                  <a:r>
                    <a:rPr lang="zh-CN" altLang="en-US" sz="1600" i="0" dirty="0">
                      <a:solidFill>
                        <a:srgbClr val="FF3300"/>
                      </a:solidFill>
                      <a:latin typeface="仿宋_GB2312" pitchFamily="49" charset="-122"/>
                      <a:ea typeface="仿宋_GB2312" pitchFamily="49" charset="-122"/>
                    </a:rPr>
                    <a:t>槽</a:t>
                  </a:r>
                </a:p>
              </p:txBody>
            </p:sp>
          </p:grpSp>
          <p:sp>
            <p:nvSpPr>
              <p:cNvPr id="32785" name="Arc 58"/>
              <p:cNvSpPr/>
              <p:nvPr/>
            </p:nvSpPr>
            <p:spPr>
              <a:xfrm rot="2678637">
                <a:off x="828" y="2650"/>
                <a:ext cx="208" cy="1043"/>
              </a:xfrm>
              <a:custGeom>
                <a:avLst/>
                <a:gdLst>
                  <a:gd name="txL" fmla="*/ 0 w 4731"/>
                  <a:gd name="txT" fmla="*/ 0 h 21600"/>
                  <a:gd name="txR" fmla="*/ 4731 w 4731"/>
                  <a:gd name="txB" fmla="*/ 21600 h 21600"/>
                </a:gdLst>
                <a:ahLst/>
                <a:cxnLst>
                  <a:cxn ang="0">
                    <a:pos x="0" y="0"/>
                  </a:cxn>
                  <a:cxn ang="0">
                    <a:pos x="9" y="1"/>
                  </a:cxn>
                  <a:cxn ang="0">
                    <a:pos x="0" y="50"/>
                  </a:cxn>
                </a:cxnLst>
                <a:rect l="txL" t="txT" r="txR" b="txB"/>
                <a:pathLst>
                  <a:path w="4731" h="21600" fill="none">
                    <a:moveTo>
                      <a:pt x="-1" y="0"/>
                    </a:moveTo>
                    <a:cubicBezTo>
                      <a:pt x="1591" y="0"/>
                      <a:pt x="3178" y="175"/>
                      <a:pt x="4731" y="524"/>
                    </a:cubicBezTo>
                  </a:path>
                  <a:path w="4731" h="21600" stroke="0">
                    <a:moveTo>
                      <a:pt x="-1" y="0"/>
                    </a:moveTo>
                    <a:cubicBezTo>
                      <a:pt x="1591" y="0"/>
                      <a:pt x="3178" y="175"/>
                      <a:pt x="4731" y="524"/>
                    </a:cubicBezTo>
                    <a:lnTo>
                      <a:pt x="0"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32786" name="Arc 59"/>
              <p:cNvSpPr/>
              <p:nvPr/>
            </p:nvSpPr>
            <p:spPr>
              <a:xfrm rot="-7696045" flipH="1">
                <a:off x="923" y="2592"/>
                <a:ext cx="208" cy="1043"/>
              </a:xfrm>
              <a:custGeom>
                <a:avLst/>
                <a:gdLst>
                  <a:gd name="txL" fmla="*/ 0 w 4731"/>
                  <a:gd name="txT" fmla="*/ 0 h 21600"/>
                  <a:gd name="txR" fmla="*/ 4731 w 4731"/>
                  <a:gd name="txB" fmla="*/ 21600 h 21600"/>
                </a:gdLst>
                <a:ahLst/>
                <a:cxnLst>
                  <a:cxn ang="0">
                    <a:pos x="0" y="0"/>
                  </a:cxn>
                  <a:cxn ang="0">
                    <a:pos x="9" y="1"/>
                  </a:cxn>
                  <a:cxn ang="0">
                    <a:pos x="0" y="50"/>
                  </a:cxn>
                </a:cxnLst>
                <a:rect l="txL" t="txT" r="txR" b="txB"/>
                <a:pathLst>
                  <a:path w="4731" h="21600" fill="none">
                    <a:moveTo>
                      <a:pt x="-1" y="0"/>
                    </a:moveTo>
                    <a:cubicBezTo>
                      <a:pt x="1591" y="0"/>
                      <a:pt x="3178" y="175"/>
                      <a:pt x="4731" y="524"/>
                    </a:cubicBezTo>
                  </a:path>
                  <a:path w="4731" h="21600" stroke="0">
                    <a:moveTo>
                      <a:pt x="-1" y="0"/>
                    </a:moveTo>
                    <a:cubicBezTo>
                      <a:pt x="1591" y="0"/>
                      <a:pt x="3178" y="175"/>
                      <a:pt x="4731" y="524"/>
                    </a:cubicBezTo>
                    <a:lnTo>
                      <a:pt x="0" y="21600"/>
                    </a:lnTo>
                    <a:close/>
                  </a:path>
                </a:pathLst>
              </a:custGeom>
              <a:noFill/>
              <a:ln w="9525" cap="flat" cmpd="sng">
                <a:solidFill>
                  <a:schemeClr val="tx1">
                    <a:alpha val="100000"/>
                  </a:schemeClr>
                </a:solidFill>
                <a:prstDash val="solid"/>
                <a:round/>
                <a:headEnd type="none" w="sm" len="med"/>
                <a:tailEnd type="none" w="sm" len="med"/>
              </a:ln>
            </p:spPr>
            <p:txBody>
              <a:bodyPr/>
              <a:lstStyle/>
              <a:p>
                <a:endParaRPr lang="zh-CN" altLang="en-US"/>
              </a:p>
            </p:txBody>
          </p:sp>
          <p:sp>
            <p:nvSpPr>
              <p:cNvPr id="32787" name="Line 60"/>
              <p:cNvSpPr>
                <a:spLocks noChangeAspect="1"/>
              </p:cNvSpPr>
              <p:nvPr/>
            </p:nvSpPr>
            <p:spPr>
              <a:xfrm flipV="1">
                <a:off x="598" y="2746"/>
                <a:ext cx="657" cy="657"/>
              </a:xfrm>
              <a:prstGeom prst="line">
                <a:avLst/>
              </a:prstGeom>
              <a:ln w="9525" cap="flat" cmpd="sng">
                <a:solidFill>
                  <a:schemeClr val="tx1"/>
                </a:solidFill>
                <a:prstDash val="solid"/>
                <a:headEnd type="triangle" w="med" len="med"/>
                <a:tailEnd type="triangle" w="med" len="med"/>
              </a:ln>
            </p:spPr>
          </p:sp>
        </p:grpSp>
        <p:sp>
          <p:nvSpPr>
            <p:cNvPr id="32781" name="Line 61"/>
            <p:cNvSpPr>
              <a:spLocks noChangeAspect="1"/>
            </p:cNvSpPr>
            <p:nvPr/>
          </p:nvSpPr>
          <p:spPr>
            <a:xfrm flipV="1">
              <a:off x="1247" y="2502"/>
              <a:ext cx="249" cy="248"/>
            </a:xfrm>
            <a:prstGeom prst="line">
              <a:avLst/>
            </a:prstGeom>
            <a:ln w="9525" cap="flat" cmpd="sng">
              <a:solidFill>
                <a:schemeClr val="tx1"/>
              </a:solidFill>
              <a:prstDash val="solid"/>
              <a:headEnd type="none" w="sm" len="med"/>
              <a:tailEnd type="none" w="sm" len="med"/>
            </a:ln>
          </p:spPr>
        </p:sp>
        <p:sp>
          <p:nvSpPr>
            <p:cNvPr id="32782" name="Line 62"/>
            <p:cNvSpPr/>
            <p:nvPr/>
          </p:nvSpPr>
          <p:spPr>
            <a:xfrm>
              <a:off x="1499" y="2498"/>
              <a:ext cx="544" cy="0"/>
            </a:xfrm>
            <a:prstGeom prst="line">
              <a:avLst/>
            </a:prstGeom>
            <a:ln w="9525" cap="flat" cmpd="sng">
              <a:solidFill>
                <a:schemeClr val="tx1"/>
              </a:solidFill>
              <a:prstDash val="solid"/>
              <a:headEnd type="none" w="sm" len="med"/>
              <a:tailEnd type="none" w="sm" len="med"/>
            </a:ln>
          </p:spPr>
        </p:sp>
        <p:sp>
          <p:nvSpPr>
            <p:cNvPr id="32783" name="Text Box 63"/>
            <p:cNvSpPr txBox="1"/>
            <p:nvPr/>
          </p:nvSpPr>
          <p:spPr>
            <a:xfrm>
              <a:off x="1408" y="2314"/>
              <a:ext cx="680"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φ30H7</a:t>
              </a:r>
            </a:p>
          </p:txBody>
        </p:sp>
      </p:grpSp>
      <p:sp>
        <p:nvSpPr>
          <p:cNvPr id="32776" name="Rectangle 6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标注的简化方法</a:t>
            </a:r>
          </a:p>
        </p:txBody>
      </p:sp>
      <p:sp>
        <p:nvSpPr>
          <p:cNvPr id="32777" name="等腰三角形 67"/>
          <p:cNvSpPr/>
          <p:nvPr/>
        </p:nvSpPr>
        <p:spPr>
          <a:xfrm flipV="1">
            <a:off x="2984500" y="2960688"/>
            <a:ext cx="130175" cy="4603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2778" name="矩形 68"/>
          <p:cNvSpPr/>
          <p:nvPr/>
        </p:nvSpPr>
        <p:spPr>
          <a:xfrm>
            <a:off x="2916238" y="3092450"/>
            <a:ext cx="285750" cy="296863"/>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70" name="Line 25"/>
          <p:cNvSpPr>
            <a:spLocks noChangeShapeType="1"/>
          </p:cNvSpPr>
          <p:nvPr/>
        </p:nvSpPr>
        <p:spPr bwMode="auto">
          <a:xfrm>
            <a:off x="3049588" y="2979738"/>
            <a:ext cx="0" cy="117475"/>
          </a:xfrm>
          <a:prstGeom prst="line">
            <a:avLst/>
          </a:prstGeom>
          <a:noFill/>
          <a:ln w="9525">
            <a:solidFill>
              <a:schemeClr val="tx1"/>
            </a:solidFill>
            <a:round/>
            <a:headEnd type="none" w="med" len="med"/>
            <a:tailEnd type="none" w="sm" len="me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1" u="none" strike="noStrike" kern="1200" cap="none" spc="0" normalizeH="0" baseline="0" noProof="0">
              <a:ln>
                <a:solidFill>
                  <a:schemeClr val="tx1"/>
                </a:solidFill>
                <a:prstDash val="solid"/>
              </a:ln>
              <a:solidFill>
                <a:schemeClr val="tx1"/>
              </a:solidFill>
              <a:effectLst/>
              <a:uLnTx/>
              <a:uFillTx/>
              <a:latin typeface="Times New Roman" panose="02020603050405020304" pitchFamily="18" charset="0"/>
              <a:ea typeface="Dotum" pitchFamily="34" charset="-127"/>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9346"/>
                                        </p:tgtEl>
                                        <p:attrNameLst>
                                          <p:attrName>style.visibility</p:attrName>
                                        </p:attrNameLst>
                                      </p:cBhvr>
                                      <p:to>
                                        <p:strVal val="visible"/>
                                      </p:to>
                                    </p:set>
                                    <p:animEffect transition="in" filter="blinds(horizontal)">
                                      <p:cBhvr>
                                        <p:cTn id="7" dur="500"/>
                                        <p:tgtEl>
                                          <p:spTgt spid="569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93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61F9128-469D-43B3-ACE0-5A04AE9E352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29</a:t>
            </a:fld>
            <a:endParaRPr lang="en-US" altLang="zh-CN" sz="1400" b="0" i="0" dirty="0">
              <a:ea typeface="宋体" panose="02010600030101010101" pitchFamily="2" charset="-122"/>
            </a:endParaRPr>
          </a:p>
        </p:txBody>
      </p:sp>
      <p:sp>
        <p:nvSpPr>
          <p:cNvPr id="33797" name="Text Box 2"/>
          <p:cNvSpPr txBox="1"/>
          <p:nvPr/>
        </p:nvSpPr>
        <p:spPr>
          <a:xfrm>
            <a:off x="455613" y="450850"/>
            <a:ext cx="8166100" cy="1187450"/>
          </a:xfrm>
          <a:prstGeom prst="rect">
            <a:avLst/>
          </a:prstGeom>
          <a:noFill/>
          <a:ln w="9525">
            <a:noFill/>
          </a:ln>
        </p:spPr>
        <p:txBody>
          <a:bodyPr>
            <a:spAutoFit/>
          </a:bodyPr>
          <a:lstStyle/>
          <a:p>
            <a:pPr algn="l"/>
            <a:r>
              <a:rPr lang="zh-CN" altLang="en-US" i="0" dirty="0">
                <a:solidFill>
                  <a:srgbClr val="CC0000"/>
                </a:solidFill>
                <a:latin typeface="仿宋_GB2312" pitchFamily="49" charset="-122"/>
                <a:ea typeface="仿宋_GB2312" pitchFamily="49" charset="-122"/>
              </a:rPr>
              <a:t>组合基准的标注法：</a:t>
            </a:r>
            <a:r>
              <a:rPr lang="zh-CN" altLang="en-US" i="0" dirty="0">
                <a:latin typeface="仿宋_GB2312" pitchFamily="49" charset="-122"/>
                <a:ea typeface="仿宋_GB2312" pitchFamily="49" charset="-122"/>
              </a:rPr>
              <a:t>凡由两个或两个以上的要素组成的基准称组合基准。这些表示组合基准的字母应用横线连起来，并写在公差框格的同一个格子内。</a:t>
            </a:r>
          </a:p>
        </p:txBody>
      </p:sp>
      <p:grpSp>
        <p:nvGrpSpPr>
          <p:cNvPr id="33798" name="Group 3"/>
          <p:cNvGrpSpPr/>
          <p:nvPr/>
        </p:nvGrpSpPr>
        <p:grpSpPr>
          <a:xfrm>
            <a:off x="684213" y="2073275"/>
            <a:ext cx="3959225" cy="1890713"/>
            <a:chOff x="657" y="1850"/>
            <a:chExt cx="2494" cy="1191"/>
          </a:xfrm>
        </p:grpSpPr>
        <p:sp>
          <p:nvSpPr>
            <p:cNvPr id="33858" name="Line 4"/>
            <p:cNvSpPr/>
            <p:nvPr/>
          </p:nvSpPr>
          <p:spPr>
            <a:xfrm flipH="1">
              <a:off x="657" y="2238"/>
              <a:ext cx="2494" cy="0"/>
            </a:xfrm>
            <a:prstGeom prst="line">
              <a:avLst/>
            </a:prstGeom>
            <a:ln w="9525" cap="flat" cmpd="sng">
              <a:solidFill>
                <a:srgbClr val="000099"/>
              </a:solidFill>
              <a:prstDash val="lgDashDot"/>
              <a:headEnd type="none" w="sm" len="med"/>
              <a:tailEnd type="none" w="sm" len="med"/>
            </a:ln>
          </p:spPr>
        </p:sp>
        <p:sp>
          <p:nvSpPr>
            <p:cNvPr id="33859" name="Rectangle 5"/>
            <p:cNvSpPr/>
            <p:nvPr/>
          </p:nvSpPr>
          <p:spPr>
            <a:xfrm>
              <a:off x="859" y="1986"/>
              <a:ext cx="252" cy="50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60" name="Rectangle 6"/>
            <p:cNvSpPr/>
            <p:nvPr/>
          </p:nvSpPr>
          <p:spPr>
            <a:xfrm>
              <a:off x="1156" y="1850"/>
              <a:ext cx="888" cy="771"/>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61" name="Line 7"/>
            <p:cNvSpPr/>
            <p:nvPr/>
          </p:nvSpPr>
          <p:spPr>
            <a:xfrm>
              <a:off x="2044" y="1850"/>
              <a:ext cx="46" cy="45"/>
            </a:xfrm>
            <a:prstGeom prst="line">
              <a:avLst/>
            </a:prstGeom>
            <a:ln w="28575" cap="flat" cmpd="sng">
              <a:solidFill>
                <a:srgbClr val="000099"/>
              </a:solidFill>
              <a:prstDash val="solid"/>
              <a:headEnd type="none" w="sm" len="med"/>
              <a:tailEnd type="none" w="sm" len="med"/>
            </a:ln>
          </p:spPr>
        </p:sp>
        <p:sp>
          <p:nvSpPr>
            <p:cNvPr id="33862" name="Line 8"/>
            <p:cNvSpPr/>
            <p:nvPr/>
          </p:nvSpPr>
          <p:spPr>
            <a:xfrm flipV="1">
              <a:off x="2044" y="2572"/>
              <a:ext cx="46" cy="45"/>
            </a:xfrm>
            <a:prstGeom prst="line">
              <a:avLst/>
            </a:prstGeom>
            <a:ln w="28575" cap="flat" cmpd="sng">
              <a:solidFill>
                <a:srgbClr val="000099"/>
              </a:solidFill>
              <a:prstDash val="solid"/>
              <a:headEnd type="none" w="sm" len="med"/>
              <a:tailEnd type="none" w="sm" len="med"/>
            </a:ln>
          </p:spPr>
        </p:sp>
        <p:sp>
          <p:nvSpPr>
            <p:cNvPr id="33863" name="Line 9"/>
            <p:cNvSpPr/>
            <p:nvPr/>
          </p:nvSpPr>
          <p:spPr>
            <a:xfrm>
              <a:off x="977" y="1991"/>
              <a:ext cx="0" cy="499"/>
            </a:xfrm>
            <a:prstGeom prst="line">
              <a:avLst/>
            </a:prstGeom>
            <a:ln w="9525" cap="flat" cmpd="sng">
              <a:solidFill>
                <a:schemeClr val="tx1"/>
              </a:solidFill>
              <a:prstDash val="solid"/>
              <a:headEnd type="triangle" w="med" len="med"/>
              <a:tailEnd type="triangle" w="med" len="med"/>
            </a:ln>
          </p:spPr>
        </p:sp>
        <p:sp>
          <p:nvSpPr>
            <p:cNvPr id="33864" name="Text Box 10"/>
            <p:cNvSpPr txBox="1"/>
            <p:nvPr/>
          </p:nvSpPr>
          <p:spPr>
            <a:xfrm rot="-5400000">
              <a:off x="790" y="2203"/>
              <a:ext cx="252" cy="192"/>
            </a:xfrm>
            <a:prstGeom prst="rect">
              <a:avLst/>
            </a:prstGeom>
            <a:noFill/>
            <a:ln w="28575">
              <a:noFill/>
            </a:ln>
          </p:spPr>
          <p:txBody>
            <a:bodyPr>
              <a:spAutoFit/>
            </a:bodyPr>
            <a:lstStyle/>
            <a:p>
              <a:pPr algn="l">
                <a:spcBef>
                  <a:spcPct val="50000"/>
                </a:spcBef>
              </a:pPr>
              <a:r>
                <a:rPr lang="en-US" altLang="zh-CN" sz="1400" i="0" dirty="0">
                  <a:solidFill>
                    <a:srgbClr val="FF3300"/>
                  </a:solidFill>
                  <a:latin typeface="Arial" panose="020B0604020202020204" pitchFamily="34" charset="0"/>
                  <a:ea typeface="宋体" panose="02010600030101010101" pitchFamily="2" charset="-122"/>
                </a:rPr>
                <a:t>φ</a:t>
              </a:r>
            </a:p>
          </p:txBody>
        </p:sp>
        <p:sp>
          <p:nvSpPr>
            <p:cNvPr id="33865" name="Line 11"/>
            <p:cNvSpPr/>
            <p:nvPr/>
          </p:nvSpPr>
          <p:spPr>
            <a:xfrm>
              <a:off x="3057" y="2065"/>
              <a:ext cx="0" cy="329"/>
            </a:xfrm>
            <a:prstGeom prst="line">
              <a:avLst/>
            </a:prstGeom>
            <a:ln w="28575" cap="flat" cmpd="sng">
              <a:solidFill>
                <a:srgbClr val="000099"/>
              </a:solidFill>
              <a:prstDash val="solid"/>
              <a:headEnd type="none" w="sm" len="med"/>
              <a:tailEnd type="none" w="sm" len="med"/>
            </a:ln>
          </p:spPr>
        </p:sp>
        <p:sp>
          <p:nvSpPr>
            <p:cNvPr id="33866" name="Line 12"/>
            <p:cNvSpPr/>
            <p:nvPr/>
          </p:nvSpPr>
          <p:spPr>
            <a:xfrm flipV="1">
              <a:off x="3012" y="2394"/>
              <a:ext cx="44" cy="48"/>
            </a:xfrm>
            <a:prstGeom prst="line">
              <a:avLst/>
            </a:prstGeom>
            <a:ln w="28575" cap="flat" cmpd="sng">
              <a:solidFill>
                <a:srgbClr val="000099"/>
              </a:solidFill>
              <a:prstDash val="solid"/>
              <a:headEnd type="none" w="sm" len="med"/>
              <a:tailEnd type="none" w="sm" len="med"/>
            </a:ln>
          </p:spPr>
        </p:sp>
        <p:sp>
          <p:nvSpPr>
            <p:cNvPr id="33867" name="Line 13"/>
            <p:cNvSpPr/>
            <p:nvPr/>
          </p:nvSpPr>
          <p:spPr>
            <a:xfrm>
              <a:off x="3014" y="2028"/>
              <a:ext cx="45" cy="45"/>
            </a:xfrm>
            <a:prstGeom prst="line">
              <a:avLst/>
            </a:prstGeom>
            <a:ln w="28575" cap="flat" cmpd="sng">
              <a:solidFill>
                <a:srgbClr val="000099"/>
              </a:solidFill>
              <a:prstDash val="solid"/>
              <a:headEnd type="none" w="sm" len="med"/>
              <a:tailEnd type="none" w="sm" len="med"/>
            </a:ln>
          </p:spPr>
        </p:sp>
        <p:sp>
          <p:nvSpPr>
            <p:cNvPr id="33868" name="Line 14"/>
            <p:cNvSpPr/>
            <p:nvPr/>
          </p:nvSpPr>
          <p:spPr>
            <a:xfrm>
              <a:off x="813" y="2022"/>
              <a:ext cx="0" cy="431"/>
            </a:xfrm>
            <a:prstGeom prst="line">
              <a:avLst/>
            </a:prstGeom>
            <a:ln w="28575" cap="flat" cmpd="sng">
              <a:solidFill>
                <a:srgbClr val="000099"/>
              </a:solidFill>
              <a:prstDash val="solid"/>
              <a:headEnd type="none" w="sm" len="med"/>
              <a:tailEnd type="none" w="sm" len="med"/>
            </a:ln>
          </p:spPr>
        </p:sp>
        <p:sp>
          <p:nvSpPr>
            <p:cNvPr id="33869" name="Line 15"/>
            <p:cNvSpPr/>
            <p:nvPr/>
          </p:nvSpPr>
          <p:spPr>
            <a:xfrm flipH="1">
              <a:off x="811" y="1984"/>
              <a:ext cx="46" cy="45"/>
            </a:xfrm>
            <a:prstGeom prst="line">
              <a:avLst/>
            </a:prstGeom>
            <a:ln w="28575" cap="flat" cmpd="sng">
              <a:solidFill>
                <a:srgbClr val="000099"/>
              </a:solidFill>
              <a:prstDash val="solid"/>
              <a:headEnd type="none" w="sm" len="med"/>
              <a:tailEnd type="none" w="sm" len="med"/>
            </a:ln>
          </p:spPr>
        </p:sp>
        <p:sp>
          <p:nvSpPr>
            <p:cNvPr id="33870" name="Line 16"/>
            <p:cNvSpPr/>
            <p:nvPr/>
          </p:nvSpPr>
          <p:spPr>
            <a:xfrm flipH="1" flipV="1">
              <a:off x="809" y="2444"/>
              <a:ext cx="46" cy="45"/>
            </a:xfrm>
            <a:prstGeom prst="line">
              <a:avLst/>
            </a:prstGeom>
            <a:ln w="28575" cap="flat" cmpd="sng">
              <a:solidFill>
                <a:srgbClr val="000099"/>
              </a:solidFill>
              <a:prstDash val="solid"/>
              <a:headEnd type="none" w="sm" len="med"/>
              <a:tailEnd type="none" w="sm" len="med"/>
            </a:ln>
          </p:spPr>
        </p:sp>
        <p:sp>
          <p:nvSpPr>
            <p:cNvPr id="33871" name="AutoShape 17"/>
            <p:cNvSpPr/>
            <p:nvPr/>
          </p:nvSpPr>
          <p:spPr>
            <a:xfrm>
              <a:off x="2510" y="2167"/>
              <a:ext cx="452" cy="137"/>
            </a:xfrm>
            <a:prstGeom prst="flowChartTerminator">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72" name="Text Box 18"/>
            <p:cNvSpPr txBox="1"/>
            <p:nvPr/>
          </p:nvSpPr>
          <p:spPr>
            <a:xfrm rot="-5400000">
              <a:off x="2028" y="2204"/>
              <a:ext cx="277" cy="192"/>
            </a:xfrm>
            <a:prstGeom prst="rect">
              <a:avLst/>
            </a:prstGeom>
            <a:noFill/>
            <a:ln w="28575">
              <a:noFill/>
            </a:ln>
          </p:spPr>
          <p:txBody>
            <a:bodyPr>
              <a:spAutoFit/>
            </a:bodyPr>
            <a:lstStyle/>
            <a:p>
              <a:pPr>
                <a:spcBef>
                  <a:spcPct val="50000"/>
                </a:spcBef>
              </a:pPr>
              <a:r>
                <a:rPr lang="en-US" altLang="zh-CN" sz="1400" i="0" dirty="0">
                  <a:solidFill>
                    <a:srgbClr val="FF3300"/>
                  </a:solidFill>
                  <a:latin typeface="Arial" panose="020B0604020202020204" pitchFamily="34" charset="0"/>
                  <a:ea typeface="宋体" panose="02010600030101010101" pitchFamily="2" charset="-122"/>
                </a:rPr>
                <a:t>φ</a:t>
              </a:r>
            </a:p>
          </p:txBody>
        </p:sp>
        <p:sp>
          <p:nvSpPr>
            <p:cNvPr id="33873" name="Rectangle 19"/>
            <p:cNvSpPr/>
            <p:nvPr/>
          </p:nvSpPr>
          <p:spPr>
            <a:xfrm>
              <a:off x="2089" y="1986"/>
              <a:ext cx="333" cy="50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74" name="Rectangle 20"/>
            <p:cNvSpPr/>
            <p:nvPr/>
          </p:nvSpPr>
          <p:spPr>
            <a:xfrm>
              <a:off x="2420" y="2031"/>
              <a:ext cx="590" cy="409"/>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75" name="Line 21"/>
            <p:cNvSpPr/>
            <p:nvPr/>
          </p:nvSpPr>
          <p:spPr>
            <a:xfrm>
              <a:off x="2245" y="1986"/>
              <a:ext cx="0" cy="499"/>
            </a:xfrm>
            <a:prstGeom prst="line">
              <a:avLst/>
            </a:prstGeom>
            <a:ln w="9525" cap="flat" cmpd="sng">
              <a:solidFill>
                <a:schemeClr val="tx1"/>
              </a:solidFill>
              <a:prstDash val="solid"/>
              <a:headEnd type="triangle" w="med" len="med"/>
              <a:tailEnd type="triangle" w="med" len="med"/>
            </a:ln>
          </p:spPr>
        </p:sp>
        <p:sp>
          <p:nvSpPr>
            <p:cNvPr id="33876" name="Line 22"/>
            <p:cNvSpPr/>
            <p:nvPr/>
          </p:nvSpPr>
          <p:spPr>
            <a:xfrm>
              <a:off x="1474" y="2614"/>
              <a:ext cx="0" cy="318"/>
            </a:xfrm>
            <a:prstGeom prst="line">
              <a:avLst/>
            </a:prstGeom>
            <a:ln w="9525" cap="flat" cmpd="sng">
              <a:solidFill>
                <a:schemeClr val="tx1"/>
              </a:solidFill>
              <a:prstDash val="solid"/>
              <a:headEnd type="triangle" w="med" len="med"/>
              <a:tailEnd type="none" w="sm" len="med"/>
            </a:ln>
          </p:spPr>
        </p:sp>
        <p:sp>
          <p:nvSpPr>
            <p:cNvPr id="33877" name="Line 23"/>
            <p:cNvSpPr/>
            <p:nvPr/>
          </p:nvSpPr>
          <p:spPr>
            <a:xfrm>
              <a:off x="1474" y="2932"/>
              <a:ext cx="181" cy="0"/>
            </a:xfrm>
            <a:prstGeom prst="line">
              <a:avLst/>
            </a:prstGeom>
            <a:ln w="9525" cap="flat" cmpd="sng">
              <a:solidFill>
                <a:schemeClr val="tx1"/>
              </a:solidFill>
              <a:prstDash val="solid"/>
              <a:headEnd type="none" w="sm" len="med"/>
              <a:tailEnd type="none" w="sm" len="med"/>
            </a:ln>
          </p:spPr>
        </p:sp>
        <p:sp>
          <p:nvSpPr>
            <p:cNvPr id="33878" name="Text Box 24"/>
            <p:cNvSpPr txBox="1"/>
            <p:nvPr/>
          </p:nvSpPr>
          <p:spPr>
            <a:xfrm>
              <a:off x="1655" y="2841"/>
              <a:ext cx="863" cy="198"/>
            </a:xfrm>
            <a:prstGeom prst="rect">
              <a:avLst/>
            </a:prstGeom>
            <a:noFill/>
            <a:ln w="9525" cap="flat" cmpd="sng">
              <a:solidFill>
                <a:schemeClr val="tx1"/>
              </a:solidFill>
              <a:prstDash val="solid"/>
              <a:miter/>
              <a:headEnd type="none" w="sm" len="med"/>
              <a:tailEnd type="none" w="sm" len="med"/>
            </a:ln>
          </p:spPr>
          <p:txBody>
            <a:bodyPr>
              <a:spAutoFit/>
            </a:bodyPr>
            <a:lstStyle/>
            <a:p>
              <a:r>
                <a:rPr lang="en-US" altLang="zh-CN" sz="1400" i="0" dirty="0">
                  <a:solidFill>
                    <a:srgbClr val="FF3300"/>
                  </a:solidFill>
                  <a:latin typeface="Arial" panose="020B0604020202020204" pitchFamily="34" charset="0"/>
                  <a:ea typeface="宋体" panose="02010600030101010101" pitchFamily="2" charset="-122"/>
                </a:rPr>
                <a:t>     0.045   A-B</a:t>
              </a:r>
            </a:p>
          </p:txBody>
        </p:sp>
        <p:sp>
          <p:nvSpPr>
            <p:cNvPr id="33879" name="Line 25"/>
            <p:cNvSpPr/>
            <p:nvPr/>
          </p:nvSpPr>
          <p:spPr>
            <a:xfrm>
              <a:off x="1841" y="2837"/>
              <a:ext cx="0" cy="204"/>
            </a:xfrm>
            <a:prstGeom prst="line">
              <a:avLst/>
            </a:prstGeom>
            <a:ln w="9525" cap="flat" cmpd="sng">
              <a:solidFill>
                <a:schemeClr val="tx1"/>
              </a:solidFill>
              <a:prstDash val="solid"/>
              <a:headEnd type="none" w="sm" len="med"/>
              <a:tailEnd type="none" w="sm" len="med"/>
            </a:ln>
          </p:spPr>
        </p:sp>
        <p:sp>
          <p:nvSpPr>
            <p:cNvPr id="33880" name="Line 26"/>
            <p:cNvSpPr/>
            <p:nvPr/>
          </p:nvSpPr>
          <p:spPr>
            <a:xfrm flipH="1">
              <a:off x="1111" y="1850"/>
              <a:ext cx="45" cy="45"/>
            </a:xfrm>
            <a:prstGeom prst="line">
              <a:avLst/>
            </a:prstGeom>
            <a:ln w="28575" cap="flat" cmpd="sng">
              <a:solidFill>
                <a:srgbClr val="000099"/>
              </a:solidFill>
              <a:prstDash val="solid"/>
              <a:headEnd type="none" w="sm" len="med"/>
              <a:tailEnd type="none" w="sm" len="med"/>
            </a:ln>
          </p:spPr>
        </p:sp>
        <p:sp>
          <p:nvSpPr>
            <p:cNvPr id="33881" name="Line 27"/>
            <p:cNvSpPr/>
            <p:nvPr/>
          </p:nvSpPr>
          <p:spPr>
            <a:xfrm flipH="1" flipV="1">
              <a:off x="1111" y="2576"/>
              <a:ext cx="45" cy="45"/>
            </a:xfrm>
            <a:prstGeom prst="line">
              <a:avLst/>
            </a:prstGeom>
            <a:ln w="28575" cap="flat" cmpd="sng">
              <a:solidFill>
                <a:srgbClr val="000099"/>
              </a:solidFill>
              <a:prstDash val="solid"/>
              <a:headEnd type="none" w="sm" len="med"/>
              <a:tailEnd type="none" w="sm" len="med"/>
            </a:ln>
          </p:spPr>
        </p:sp>
        <p:sp>
          <p:nvSpPr>
            <p:cNvPr id="33882" name="Line 28"/>
            <p:cNvSpPr/>
            <p:nvPr/>
          </p:nvSpPr>
          <p:spPr>
            <a:xfrm>
              <a:off x="1111" y="1888"/>
              <a:ext cx="0" cy="703"/>
            </a:xfrm>
            <a:prstGeom prst="line">
              <a:avLst/>
            </a:prstGeom>
            <a:ln w="28575" cap="flat" cmpd="sng">
              <a:solidFill>
                <a:srgbClr val="000099"/>
              </a:solidFill>
              <a:prstDash val="solid"/>
              <a:headEnd type="none" w="sm" len="med"/>
              <a:tailEnd type="none" w="sm" len="med"/>
            </a:ln>
          </p:spPr>
        </p:sp>
        <p:sp>
          <p:nvSpPr>
            <p:cNvPr id="33883" name="Rectangle 29"/>
            <p:cNvSpPr/>
            <p:nvPr/>
          </p:nvSpPr>
          <p:spPr>
            <a:xfrm>
              <a:off x="1111" y="1941"/>
              <a:ext cx="975" cy="589"/>
            </a:xfrm>
            <a:prstGeom prst="rect">
              <a:avLst/>
            </a:prstGeom>
            <a:noFill/>
            <a:ln w="952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84" name="Line 30"/>
            <p:cNvSpPr/>
            <p:nvPr/>
          </p:nvSpPr>
          <p:spPr>
            <a:xfrm>
              <a:off x="2089" y="1887"/>
              <a:ext cx="0" cy="703"/>
            </a:xfrm>
            <a:prstGeom prst="line">
              <a:avLst/>
            </a:prstGeom>
            <a:ln w="28575" cap="flat" cmpd="sng">
              <a:solidFill>
                <a:srgbClr val="000099"/>
              </a:solidFill>
              <a:prstDash val="solid"/>
              <a:headEnd type="none" w="sm" len="med"/>
              <a:tailEnd type="none" w="sm" len="med"/>
            </a:ln>
          </p:spPr>
        </p:sp>
        <p:sp>
          <p:nvSpPr>
            <p:cNvPr id="33885" name="Line 31"/>
            <p:cNvSpPr/>
            <p:nvPr/>
          </p:nvSpPr>
          <p:spPr>
            <a:xfrm>
              <a:off x="1066" y="1895"/>
              <a:ext cx="1134" cy="0"/>
            </a:xfrm>
            <a:prstGeom prst="line">
              <a:avLst/>
            </a:prstGeom>
            <a:ln w="9525" cap="flat" cmpd="sng">
              <a:solidFill>
                <a:srgbClr val="000099"/>
              </a:solidFill>
              <a:prstDash val="lgDashDot"/>
              <a:headEnd type="none" w="sm" len="med"/>
              <a:tailEnd type="none" w="sm" len="med"/>
            </a:ln>
          </p:spPr>
        </p:sp>
        <p:sp>
          <p:nvSpPr>
            <p:cNvPr id="33886" name="Line 32"/>
            <p:cNvSpPr/>
            <p:nvPr/>
          </p:nvSpPr>
          <p:spPr>
            <a:xfrm>
              <a:off x="1066" y="2576"/>
              <a:ext cx="1134" cy="0"/>
            </a:xfrm>
            <a:prstGeom prst="line">
              <a:avLst/>
            </a:prstGeom>
            <a:ln w="9525" cap="flat" cmpd="sng">
              <a:solidFill>
                <a:srgbClr val="000099"/>
              </a:solidFill>
              <a:prstDash val="lgDashDot"/>
              <a:headEnd type="none" w="sm" len="med"/>
              <a:tailEnd type="none" w="sm" len="med"/>
            </a:ln>
          </p:spPr>
        </p:sp>
        <p:sp>
          <p:nvSpPr>
            <p:cNvPr id="33887" name="Text Box 33"/>
            <p:cNvSpPr txBox="1"/>
            <p:nvPr/>
          </p:nvSpPr>
          <p:spPr>
            <a:xfrm rot="-5400000">
              <a:off x="1386" y="2209"/>
              <a:ext cx="277" cy="192"/>
            </a:xfrm>
            <a:prstGeom prst="rect">
              <a:avLst/>
            </a:prstGeom>
            <a:noFill/>
            <a:ln w="28575">
              <a:noFill/>
            </a:ln>
          </p:spPr>
          <p:txBody>
            <a:bodyPr>
              <a:spAutoFit/>
            </a:bodyPr>
            <a:lstStyle/>
            <a:p>
              <a:pPr>
                <a:spcBef>
                  <a:spcPct val="50000"/>
                </a:spcBef>
              </a:pPr>
              <a:r>
                <a:rPr lang="en-US" altLang="zh-CN" sz="1400" i="0" dirty="0">
                  <a:solidFill>
                    <a:srgbClr val="FF3300"/>
                  </a:solidFill>
                  <a:latin typeface="Arial" panose="020B0604020202020204" pitchFamily="34" charset="0"/>
                  <a:ea typeface="宋体" panose="02010600030101010101" pitchFamily="2" charset="-122"/>
                </a:rPr>
                <a:t>φ</a:t>
              </a:r>
            </a:p>
          </p:txBody>
        </p:sp>
        <p:sp>
          <p:nvSpPr>
            <p:cNvPr id="33888" name="Line 34"/>
            <p:cNvSpPr/>
            <p:nvPr/>
          </p:nvSpPr>
          <p:spPr>
            <a:xfrm>
              <a:off x="1610" y="1850"/>
              <a:ext cx="0" cy="771"/>
            </a:xfrm>
            <a:prstGeom prst="line">
              <a:avLst/>
            </a:prstGeom>
            <a:ln w="9525" cap="flat" cmpd="sng">
              <a:solidFill>
                <a:schemeClr val="tx1"/>
              </a:solidFill>
              <a:prstDash val="solid"/>
              <a:headEnd type="triangle" w="med" len="med"/>
              <a:tailEnd type="triangle" w="med" len="med"/>
            </a:ln>
          </p:spPr>
        </p:sp>
        <p:sp>
          <p:nvSpPr>
            <p:cNvPr id="33889" name="Line 35"/>
            <p:cNvSpPr/>
            <p:nvPr/>
          </p:nvSpPr>
          <p:spPr>
            <a:xfrm flipV="1">
              <a:off x="1701" y="2870"/>
              <a:ext cx="91" cy="136"/>
            </a:xfrm>
            <a:prstGeom prst="line">
              <a:avLst/>
            </a:prstGeom>
            <a:ln w="9525" cap="flat" cmpd="sng">
              <a:solidFill>
                <a:schemeClr val="tx1"/>
              </a:solidFill>
              <a:prstDash val="solid"/>
              <a:headEnd type="none" w="sm" len="med"/>
              <a:tailEnd type="triangle" w="sm" len="med"/>
            </a:ln>
          </p:spPr>
        </p:sp>
        <p:sp>
          <p:nvSpPr>
            <p:cNvPr id="33890" name="Line 36"/>
            <p:cNvSpPr/>
            <p:nvPr/>
          </p:nvSpPr>
          <p:spPr>
            <a:xfrm>
              <a:off x="2245" y="2841"/>
              <a:ext cx="0" cy="193"/>
            </a:xfrm>
            <a:prstGeom prst="line">
              <a:avLst/>
            </a:prstGeom>
            <a:ln w="9525" cap="flat" cmpd="sng">
              <a:solidFill>
                <a:schemeClr val="tx1"/>
              </a:solidFill>
              <a:prstDash val="solid"/>
              <a:headEnd type="none" w="sm" len="med"/>
              <a:tailEnd type="none" w="sm" len="med"/>
            </a:ln>
          </p:spPr>
        </p:sp>
        <p:sp>
          <p:nvSpPr>
            <p:cNvPr id="33891" name="Line 38"/>
            <p:cNvSpPr/>
            <p:nvPr/>
          </p:nvSpPr>
          <p:spPr>
            <a:xfrm flipV="1">
              <a:off x="2245" y="1850"/>
              <a:ext cx="0" cy="91"/>
            </a:xfrm>
            <a:prstGeom prst="line">
              <a:avLst/>
            </a:prstGeom>
            <a:ln w="9525" cap="flat" cmpd="sng">
              <a:solidFill>
                <a:schemeClr val="tx1"/>
              </a:solidFill>
              <a:prstDash val="solid"/>
              <a:headEnd type="none" w="sm" len="med"/>
              <a:tailEnd type="none" w="sm" len="med"/>
            </a:ln>
          </p:spPr>
        </p:sp>
        <p:sp>
          <p:nvSpPr>
            <p:cNvPr id="33892" name="Line 41"/>
            <p:cNvSpPr/>
            <p:nvPr/>
          </p:nvSpPr>
          <p:spPr>
            <a:xfrm flipV="1">
              <a:off x="977" y="1868"/>
              <a:ext cx="0" cy="91"/>
            </a:xfrm>
            <a:prstGeom prst="line">
              <a:avLst/>
            </a:prstGeom>
            <a:ln w="9525" cap="flat" cmpd="sng">
              <a:solidFill>
                <a:schemeClr val="tx1"/>
              </a:solidFill>
              <a:prstDash val="solid"/>
              <a:headEnd type="none" w="sm" len="med"/>
              <a:tailEnd type="none" w="sm" len="med"/>
            </a:ln>
          </p:spPr>
        </p:sp>
      </p:grpSp>
      <p:grpSp>
        <p:nvGrpSpPr>
          <p:cNvPr id="33799" name="Group 43"/>
          <p:cNvGrpSpPr/>
          <p:nvPr/>
        </p:nvGrpSpPr>
        <p:grpSpPr>
          <a:xfrm>
            <a:off x="4933950" y="1341438"/>
            <a:ext cx="3040063" cy="2736850"/>
            <a:chOff x="3108" y="845"/>
            <a:chExt cx="1915" cy="1724"/>
          </a:xfrm>
        </p:grpSpPr>
        <p:sp>
          <p:nvSpPr>
            <p:cNvPr id="33827" name="Line 44"/>
            <p:cNvSpPr/>
            <p:nvPr/>
          </p:nvSpPr>
          <p:spPr>
            <a:xfrm>
              <a:off x="4050" y="845"/>
              <a:ext cx="0" cy="1632"/>
            </a:xfrm>
            <a:prstGeom prst="line">
              <a:avLst/>
            </a:prstGeom>
            <a:ln w="9525" cap="flat" cmpd="sng">
              <a:solidFill>
                <a:srgbClr val="000099"/>
              </a:solidFill>
              <a:prstDash val="lgDashDot"/>
              <a:headEnd type="none" w="sm" len="med"/>
              <a:tailEnd type="none" w="sm" len="med"/>
            </a:ln>
          </p:spPr>
        </p:sp>
        <p:grpSp>
          <p:nvGrpSpPr>
            <p:cNvPr id="33828" name="Group 45"/>
            <p:cNvGrpSpPr/>
            <p:nvPr/>
          </p:nvGrpSpPr>
          <p:grpSpPr>
            <a:xfrm>
              <a:off x="3108" y="1026"/>
              <a:ext cx="1915" cy="1543"/>
              <a:chOff x="3334" y="1706"/>
              <a:chExt cx="1915" cy="1543"/>
            </a:xfrm>
          </p:grpSpPr>
          <p:sp>
            <p:nvSpPr>
              <p:cNvPr id="33829" name="Rectangle 46"/>
              <p:cNvSpPr/>
              <p:nvPr/>
            </p:nvSpPr>
            <p:spPr>
              <a:xfrm>
                <a:off x="3491" y="1706"/>
                <a:ext cx="1588" cy="1270"/>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0" name="Oval 47"/>
              <p:cNvSpPr/>
              <p:nvPr/>
            </p:nvSpPr>
            <p:spPr>
              <a:xfrm>
                <a:off x="4059" y="2113"/>
                <a:ext cx="453" cy="454"/>
              </a:xfrm>
              <a:prstGeom prst="ellipse">
                <a:avLst/>
              </a:prstGeom>
              <a:noFill/>
              <a:ln w="28575" cap="flat" cmpd="sng">
                <a:solidFill>
                  <a:srgbClr val="000099"/>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1" name="Rectangle 48"/>
              <p:cNvSpPr/>
              <p:nvPr/>
            </p:nvSpPr>
            <p:spPr>
              <a:xfrm>
                <a:off x="3492" y="2158"/>
                <a:ext cx="272" cy="363"/>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32" name="Line 49"/>
              <p:cNvSpPr/>
              <p:nvPr/>
            </p:nvSpPr>
            <p:spPr>
              <a:xfrm>
                <a:off x="3499" y="2168"/>
                <a:ext cx="0" cy="342"/>
              </a:xfrm>
              <a:prstGeom prst="line">
                <a:avLst/>
              </a:prstGeom>
              <a:ln w="76200" cap="flat" cmpd="sng">
                <a:solidFill>
                  <a:schemeClr val="bg1"/>
                </a:solidFill>
                <a:prstDash val="solid"/>
                <a:headEnd type="none" w="sm" len="med"/>
                <a:tailEnd type="none" w="sm" len="med"/>
              </a:ln>
            </p:spPr>
          </p:sp>
          <p:grpSp>
            <p:nvGrpSpPr>
              <p:cNvPr id="33833" name="Group 50"/>
              <p:cNvGrpSpPr/>
              <p:nvPr/>
            </p:nvGrpSpPr>
            <p:grpSpPr>
              <a:xfrm flipH="1">
                <a:off x="4807" y="2160"/>
                <a:ext cx="272" cy="363"/>
                <a:chOff x="3628" y="2294"/>
                <a:chExt cx="272" cy="363"/>
              </a:xfrm>
            </p:grpSpPr>
            <p:sp>
              <p:nvSpPr>
                <p:cNvPr id="33856" name="Rectangle 51"/>
                <p:cNvSpPr/>
                <p:nvPr/>
              </p:nvSpPr>
              <p:spPr>
                <a:xfrm flipH="1" flipV="1">
                  <a:off x="3628" y="2294"/>
                  <a:ext cx="272" cy="363"/>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57" name="Line 52"/>
                <p:cNvSpPr/>
                <p:nvPr/>
              </p:nvSpPr>
              <p:spPr>
                <a:xfrm>
                  <a:off x="3635" y="2304"/>
                  <a:ext cx="0" cy="342"/>
                </a:xfrm>
                <a:prstGeom prst="line">
                  <a:avLst/>
                </a:prstGeom>
                <a:ln w="76200" cap="flat" cmpd="sng">
                  <a:solidFill>
                    <a:schemeClr val="bg1"/>
                  </a:solidFill>
                  <a:prstDash val="solid"/>
                  <a:headEnd type="none" w="sm" len="med"/>
                  <a:tailEnd type="none" w="sm" len="med"/>
                </a:ln>
              </p:spPr>
            </p:sp>
          </p:grpSp>
          <p:sp>
            <p:nvSpPr>
              <p:cNvPr id="33834" name="Line 53"/>
              <p:cNvSpPr/>
              <p:nvPr/>
            </p:nvSpPr>
            <p:spPr>
              <a:xfrm>
                <a:off x="3379" y="2341"/>
                <a:ext cx="1814" cy="0"/>
              </a:xfrm>
              <a:prstGeom prst="line">
                <a:avLst/>
              </a:prstGeom>
              <a:ln w="9525" cap="flat" cmpd="sng">
                <a:solidFill>
                  <a:srgbClr val="000099"/>
                </a:solidFill>
                <a:prstDash val="lgDashDot"/>
                <a:headEnd type="none" w="sm" len="med"/>
                <a:tailEnd type="none" w="sm" len="med"/>
              </a:ln>
            </p:spPr>
          </p:sp>
          <p:sp>
            <p:nvSpPr>
              <p:cNvPr id="33835" name="Line 54"/>
              <p:cNvSpPr/>
              <p:nvPr/>
            </p:nvSpPr>
            <p:spPr>
              <a:xfrm flipH="1">
                <a:off x="3334" y="2160"/>
                <a:ext cx="181" cy="0"/>
              </a:xfrm>
              <a:prstGeom prst="line">
                <a:avLst/>
              </a:prstGeom>
              <a:ln w="9525" cap="flat" cmpd="sng">
                <a:solidFill>
                  <a:schemeClr val="tx1"/>
                </a:solidFill>
                <a:prstDash val="solid"/>
                <a:headEnd type="none" w="sm" len="med"/>
                <a:tailEnd type="none" w="sm" len="med"/>
              </a:ln>
            </p:spPr>
          </p:sp>
          <p:sp>
            <p:nvSpPr>
              <p:cNvPr id="33836" name="Line 55"/>
              <p:cNvSpPr/>
              <p:nvPr/>
            </p:nvSpPr>
            <p:spPr>
              <a:xfrm flipH="1">
                <a:off x="3334" y="2521"/>
                <a:ext cx="181" cy="0"/>
              </a:xfrm>
              <a:prstGeom prst="line">
                <a:avLst/>
              </a:prstGeom>
              <a:ln w="9525" cap="flat" cmpd="sng">
                <a:solidFill>
                  <a:schemeClr val="tx1"/>
                </a:solidFill>
                <a:prstDash val="solid"/>
                <a:headEnd type="none" w="sm" len="med"/>
                <a:tailEnd type="none" w="sm" len="med"/>
              </a:ln>
            </p:spPr>
          </p:sp>
          <p:sp>
            <p:nvSpPr>
              <p:cNvPr id="33837" name="Line 56"/>
              <p:cNvSpPr/>
              <p:nvPr/>
            </p:nvSpPr>
            <p:spPr>
              <a:xfrm>
                <a:off x="3379" y="2160"/>
                <a:ext cx="0" cy="363"/>
              </a:xfrm>
              <a:prstGeom prst="line">
                <a:avLst/>
              </a:prstGeom>
              <a:ln w="9525" cap="flat" cmpd="sng">
                <a:solidFill>
                  <a:schemeClr val="tx1"/>
                </a:solidFill>
                <a:prstDash val="solid"/>
                <a:headEnd type="triangle" w="med" len="med"/>
                <a:tailEnd type="triangle" w="med" len="med"/>
              </a:ln>
            </p:spPr>
          </p:sp>
          <p:sp>
            <p:nvSpPr>
              <p:cNvPr id="33838" name="Line 58"/>
              <p:cNvSpPr/>
              <p:nvPr/>
            </p:nvSpPr>
            <p:spPr>
              <a:xfrm flipV="1">
                <a:off x="3379" y="2048"/>
                <a:ext cx="0" cy="91"/>
              </a:xfrm>
              <a:prstGeom prst="line">
                <a:avLst/>
              </a:prstGeom>
              <a:ln w="9525" cap="flat" cmpd="sng">
                <a:solidFill>
                  <a:schemeClr val="tx1"/>
                </a:solidFill>
                <a:prstDash val="solid"/>
                <a:headEnd type="none" w="sm" len="med"/>
                <a:tailEnd type="none" w="sm" len="med"/>
              </a:ln>
            </p:spPr>
          </p:sp>
          <p:sp>
            <p:nvSpPr>
              <p:cNvPr id="33839" name="Line 60"/>
              <p:cNvSpPr/>
              <p:nvPr/>
            </p:nvSpPr>
            <p:spPr>
              <a:xfrm>
                <a:off x="5233" y="2168"/>
                <a:ext cx="0" cy="342"/>
              </a:xfrm>
              <a:prstGeom prst="line">
                <a:avLst/>
              </a:prstGeom>
              <a:ln w="76200" cap="flat" cmpd="sng">
                <a:solidFill>
                  <a:schemeClr val="bg1"/>
                </a:solidFill>
                <a:prstDash val="solid"/>
                <a:headEnd type="none" w="sm" len="med"/>
                <a:tailEnd type="none" w="sm" len="med"/>
              </a:ln>
            </p:spPr>
          </p:sp>
          <p:sp>
            <p:nvSpPr>
              <p:cNvPr id="33840" name="Line 61"/>
              <p:cNvSpPr/>
              <p:nvPr/>
            </p:nvSpPr>
            <p:spPr>
              <a:xfrm flipH="1">
                <a:off x="5068" y="2160"/>
                <a:ext cx="181" cy="0"/>
              </a:xfrm>
              <a:prstGeom prst="line">
                <a:avLst/>
              </a:prstGeom>
              <a:ln w="9525" cap="flat" cmpd="sng">
                <a:solidFill>
                  <a:schemeClr val="tx1"/>
                </a:solidFill>
                <a:prstDash val="solid"/>
                <a:headEnd type="none" w="sm" len="med"/>
                <a:tailEnd type="none" w="sm" len="med"/>
              </a:ln>
            </p:spPr>
          </p:sp>
          <p:sp>
            <p:nvSpPr>
              <p:cNvPr id="33841" name="Line 62"/>
              <p:cNvSpPr/>
              <p:nvPr/>
            </p:nvSpPr>
            <p:spPr>
              <a:xfrm flipH="1">
                <a:off x="5068" y="2521"/>
                <a:ext cx="181" cy="0"/>
              </a:xfrm>
              <a:prstGeom prst="line">
                <a:avLst/>
              </a:prstGeom>
              <a:ln w="9525" cap="flat" cmpd="sng">
                <a:solidFill>
                  <a:schemeClr val="tx1"/>
                </a:solidFill>
                <a:prstDash val="solid"/>
                <a:headEnd type="none" w="sm" len="med"/>
                <a:tailEnd type="none" w="sm" len="med"/>
              </a:ln>
            </p:spPr>
          </p:sp>
          <p:sp>
            <p:nvSpPr>
              <p:cNvPr id="33842" name="Line 63"/>
              <p:cNvSpPr/>
              <p:nvPr/>
            </p:nvSpPr>
            <p:spPr>
              <a:xfrm>
                <a:off x="5211" y="2160"/>
                <a:ext cx="0" cy="363"/>
              </a:xfrm>
              <a:prstGeom prst="line">
                <a:avLst/>
              </a:prstGeom>
              <a:ln w="9525" cap="flat" cmpd="sng">
                <a:solidFill>
                  <a:schemeClr val="tx1"/>
                </a:solidFill>
                <a:prstDash val="solid"/>
                <a:headEnd type="triangle" w="med" len="med"/>
                <a:tailEnd type="triangle" w="med" len="med"/>
              </a:ln>
            </p:spPr>
          </p:sp>
          <p:sp>
            <p:nvSpPr>
              <p:cNvPr id="33843" name="Line 65"/>
              <p:cNvSpPr/>
              <p:nvPr/>
            </p:nvSpPr>
            <p:spPr>
              <a:xfrm flipV="1">
                <a:off x="5211" y="2048"/>
                <a:ext cx="0" cy="91"/>
              </a:xfrm>
              <a:prstGeom prst="line">
                <a:avLst/>
              </a:prstGeom>
              <a:ln w="9525" cap="flat" cmpd="sng">
                <a:solidFill>
                  <a:schemeClr val="tx1"/>
                </a:solidFill>
                <a:prstDash val="solid"/>
                <a:headEnd type="none" w="sm" len="med"/>
                <a:tailEnd type="none" w="sm" len="med"/>
              </a:ln>
            </p:spPr>
          </p:sp>
          <p:sp>
            <p:nvSpPr>
              <p:cNvPr id="33844" name="Line 67"/>
              <p:cNvSpPr/>
              <p:nvPr/>
            </p:nvSpPr>
            <p:spPr>
              <a:xfrm flipH="1">
                <a:off x="3923" y="2110"/>
                <a:ext cx="363" cy="0"/>
              </a:xfrm>
              <a:prstGeom prst="line">
                <a:avLst/>
              </a:prstGeom>
              <a:ln w="9525" cap="flat" cmpd="sng">
                <a:solidFill>
                  <a:schemeClr val="tx1"/>
                </a:solidFill>
                <a:prstDash val="solid"/>
                <a:headEnd type="none" w="sm" len="med"/>
                <a:tailEnd type="none" w="sm" len="med"/>
              </a:ln>
            </p:spPr>
          </p:sp>
          <p:sp>
            <p:nvSpPr>
              <p:cNvPr id="33845" name="Line 68"/>
              <p:cNvSpPr/>
              <p:nvPr/>
            </p:nvSpPr>
            <p:spPr>
              <a:xfrm flipH="1">
                <a:off x="3966" y="2568"/>
                <a:ext cx="363" cy="0"/>
              </a:xfrm>
              <a:prstGeom prst="line">
                <a:avLst/>
              </a:prstGeom>
              <a:ln w="9525" cap="flat" cmpd="sng">
                <a:solidFill>
                  <a:schemeClr val="tx1"/>
                </a:solidFill>
                <a:prstDash val="solid"/>
                <a:headEnd type="none" w="sm" len="med"/>
                <a:tailEnd type="none" w="sm" len="med"/>
              </a:ln>
            </p:spPr>
          </p:sp>
          <p:sp>
            <p:nvSpPr>
              <p:cNvPr id="33846" name="Line 69"/>
              <p:cNvSpPr/>
              <p:nvPr/>
            </p:nvSpPr>
            <p:spPr>
              <a:xfrm>
                <a:off x="4014" y="2104"/>
                <a:ext cx="0" cy="464"/>
              </a:xfrm>
              <a:prstGeom prst="line">
                <a:avLst/>
              </a:prstGeom>
              <a:ln w="9525" cap="flat" cmpd="sng">
                <a:solidFill>
                  <a:schemeClr val="tx1"/>
                </a:solidFill>
                <a:prstDash val="solid"/>
                <a:headEnd type="triangle" w="med" len="med"/>
                <a:tailEnd type="triangle" w="med" len="med"/>
              </a:ln>
            </p:spPr>
          </p:sp>
          <p:sp>
            <p:nvSpPr>
              <p:cNvPr id="33847" name="Line 70"/>
              <p:cNvSpPr/>
              <p:nvPr/>
            </p:nvSpPr>
            <p:spPr>
              <a:xfrm>
                <a:off x="4014" y="2568"/>
                <a:ext cx="0" cy="590"/>
              </a:xfrm>
              <a:prstGeom prst="line">
                <a:avLst/>
              </a:prstGeom>
              <a:ln w="9525" cap="flat" cmpd="sng">
                <a:solidFill>
                  <a:schemeClr val="tx1"/>
                </a:solidFill>
                <a:prstDash val="solid"/>
                <a:headEnd type="triangle" w="med" len="med"/>
                <a:tailEnd type="none" w="med" len="med"/>
              </a:ln>
            </p:spPr>
          </p:sp>
          <p:sp>
            <p:nvSpPr>
              <p:cNvPr id="33848" name="Line 71"/>
              <p:cNvSpPr/>
              <p:nvPr/>
            </p:nvSpPr>
            <p:spPr>
              <a:xfrm>
                <a:off x="4014" y="3158"/>
                <a:ext cx="136" cy="0"/>
              </a:xfrm>
              <a:prstGeom prst="line">
                <a:avLst/>
              </a:prstGeom>
              <a:ln w="9525" cap="flat" cmpd="sng">
                <a:solidFill>
                  <a:schemeClr val="tx1"/>
                </a:solidFill>
                <a:prstDash val="solid"/>
                <a:headEnd type="none" w="sm" len="med"/>
                <a:tailEnd type="none" w="sm" len="med"/>
              </a:ln>
            </p:spPr>
          </p:sp>
          <p:sp>
            <p:nvSpPr>
              <p:cNvPr id="33849" name="Text Box 72"/>
              <p:cNvSpPr txBox="1"/>
              <p:nvPr/>
            </p:nvSpPr>
            <p:spPr>
              <a:xfrm>
                <a:off x="4150" y="3049"/>
                <a:ext cx="771" cy="198"/>
              </a:xfrm>
              <a:prstGeom prst="rect">
                <a:avLst/>
              </a:prstGeom>
              <a:noFill/>
              <a:ln w="9525" cap="flat" cmpd="sng">
                <a:solidFill>
                  <a:schemeClr val="tx1"/>
                </a:solidFill>
                <a:prstDash val="solid"/>
                <a:miter/>
                <a:headEnd type="none" w="sm" len="med"/>
                <a:tailEnd type="none" w="sm" len="med"/>
              </a:ln>
            </p:spPr>
            <p:txBody>
              <a:bodyPr>
                <a:spAutoFit/>
              </a:bodyPr>
              <a:lstStyle/>
              <a:p>
                <a:r>
                  <a:rPr lang="en-US" altLang="zh-CN" sz="1400" i="0" dirty="0">
                    <a:solidFill>
                      <a:srgbClr val="FF3300"/>
                    </a:solidFill>
                    <a:latin typeface="Arial" panose="020B0604020202020204" pitchFamily="34" charset="0"/>
                    <a:ea typeface="宋体" panose="02010600030101010101" pitchFamily="2" charset="-122"/>
                  </a:rPr>
                  <a:t>     0.02  A-B</a:t>
                </a:r>
              </a:p>
            </p:txBody>
          </p:sp>
          <p:sp>
            <p:nvSpPr>
              <p:cNvPr id="33850" name="Line 73"/>
              <p:cNvSpPr/>
              <p:nvPr/>
            </p:nvSpPr>
            <p:spPr>
              <a:xfrm>
                <a:off x="4336" y="3045"/>
                <a:ext cx="0" cy="204"/>
              </a:xfrm>
              <a:prstGeom prst="line">
                <a:avLst/>
              </a:prstGeom>
              <a:ln w="9525" cap="flat" cmpd="sng">
                <a:solidFill>
                  <a:schemeClr val="tx1"/>
                </a:solidFill>
                <a:prstDash val="solid"/>
                <a:headEnd type="none" w="sm" len="med"/>
                <a:tailEnd type="none" w="sm" len="med"/>
              </a:ln>
            </p:spPr>
          </p:sp>
          <p:sp>
            <p:nvSpPr>
              <p:cNvPr id="33851" name="Line 74"/>
              <p:cNvSpPr/>
              <p:nvPr/>
            </p:nvSpPr>
            <p:spPr>
              <a:xfrm>
                <a:off x="4625" y="3049"/>
                <a:ext cx="0" cy="193"/>
              </a:xfrm>
              <a:prstGeom prst="line">
                <a:avLst/>
              </a:prstGeom>
              <a:ln w="9525" cap="flat" cmpd="sng">
                <a:solidFill>
                  <a:schemeClr val="tx1"/>
                </a:solidFill>
                <a:prstDash val="solid"/>
                <a:headEnd type="none" w="sm" len="med"/>
                <a:tailEnd type="none" w="sm" len="med"/>
              </a:ln>
            </p:spPr>
          </p:sp>
          <p:grpSp>
            <p:nvGrpSpPr>
              <p:cNvPr id="33852" name="Group 75"/>
              <p:cNvGrpSpPr/>
              <p:nvPr/>
            </p:nvGrpSpPr>
            <p:grpSpPr>
              <a:xfrm>
                <a:off x="4195" y="3129"/>
                <a:ext cx="91" cy="56"/>
                <a:chOff x="4195" y="3129"/>
                <a:chExt cx="91" cy="56"/>
              </a:xfrm>
            </p:grpSpPr>
            <p:sp>
              <p:nvSpPr>
                <p:cNvPr id="33853" name="Line 76"/>
                <p:cNvSpPr/>
                <p:nvPr/>
              </p:nvSpPr>
              <p:spPr>
                <a:xfrm>
                  <a:off x="4195" y="3158"/>
                  <a:ext cx="91" cy="0"/>
                </a:xfrm>
                <a:prstGeom prst="line">
                  <a:avLst/>
                </a:prstGeom>
                <a:ln w="9525" cap="flat" cmpd="sng">
                  <a:solidFill>
                    <a:schemeClr val="tx1"/>
                  </a:solidFill>
                  <a:prstDash val="solid"/>
                  <a:headEnd type="none" w="sm" len="med"/>
                  <a:tailEnd type="none" w="sm" len="med"/>
                </a:ln>
              </p:spPr>
            </p:sp>
            <p:sp>
              <p:nvSpPr>
                <p:cNvPr id="33854" name="Line 77"/>
                <p:cNvSpPr/>
                <p:nvPr/>
              </p:nvSpPr>
              <p:spPr>
                <a:xfrm>
                  <a:off x="4211" y="3129"/>
                  <a:ext cx="46" cy="0"/>
                </a:xfrm>
                <a:prstGeom prst="line">
                  <a:avLst/>
                </a:prstGeom>
                <a:ln w="9525" cap="flat" cmpd="sng">
                  <a:solidFill>
                    <a:schemeClr val="tx1"/>
                  </a:solidFill>
                  <a:prstDash val="solid"/>
                  <a:headEnd type="none" w="sm" len="med"/>
                  <a:tailEnd type="none" w="sm" len="med"/>
                </a:ln>
              </p:spPr>
            </p:sp>
            <p:sp>
              <p:nvSpPr>
                <p:cNvPr id="33855" name="Line 78"/>
                <p:cNvSpPr/>
                <p:nvPr/>
              </p:nvSpPr>
              <p:spPr>
                <a:xfrm>
                  <a:off x="4213" y="3185"/>
                  <a:ext cx="46" cy="0"/>
                </a:xfrm>
                <a:prstGeom prst="line">
                  <a:avLst/>
                </a:prstGeom>
                <a:ln w="9525" cap="flat" cmpd="sng">
                  <a:solidFill>
                    <a:schemeClr val="tx1"/>
                  </a:solidFill>
                  <a:prstDash val="solid"/>
                  <a:headEnd type="none" w="sm" len="med"/>
                  <a:tailEnd type="none" w="sm" len="med"/>
                </a:ln>
              </p:spPr>
            </p:sp>
          </p:grpSp>
        </p:grpSp>
      </p:grpSp>
      <p:sp>
        <p:nvSpPr>
          <p:cNvPr id="33800" name="Text Box 79"/>
          <p:cNvSpPr txBox="1"/>
          <p:nvPr/>
        </p:nvSpPr>
        <p:spPr>
          <a:xfrm>
            <a:off x="220663" y="4316413"/>
            <a:ext cx="4229100" cy="1917700"/>
          </a:xfrm>
          <a:prstGeom prst="rect">
            <a:avLst/>
          </a:prstGeom>
          <a:noFill/>
          <a:ln w="9525">
            <a:noFill/>
          </a:ln>
        </p:spPr>
        <p:txBody>
          <a:bodyPr>
            <a:spAutoFit/>
          </a:bodyPr>
          <a:lstStyle/>
          <a:p>
            <a:pPr algn="l">
              <a:spcBef>
                <a:spcPct val="50000"/>
              </a:spcBef>
            </a:pPr>
            <a:r>
              <a:rPr lang="zh-CN" altLang="en-US" i="0" dirty="0">
                <a:solidFill>
                  <a:srgbClr val="CC0000"/>
                </a:solidFill>
                <a:latin typeface="仿宋_GB2312" pitchFamily="49" charset="-122"/>
                <a:ea typeface="仿宋_GB2312" pitchFamily="49" charset="-122"/>
              </a:rPr>
              <a:t>以中心孔为基准的注法：</a:t>
            </a:r>
            <a:r>
              <a:rPr lang="zh-CN" altLang="en-US" i="0" dirty="0">
                <a:solidFill>
                  <a:srgbClr val="000066"/>
                </a:solidFill>
                <a:latin typeface="仿宋_GB2312" pitchFamily="49" charset="-122"/>
                <a:ea typeface="仿宋_GB2312" pitchFamily="49" charset="-122"/>
              </a:rPr>
              <a:t>中心孔是标准结构，图样上常不画出它的投影，而用代号标注，若此时以中心孔轴线为基准，基准代号可按右图标注。</a:t>
            </a:r>
          </a:p>
        </p:txBody>
      </p:sp>
      <p:grpSp>
        <p:nvGrpSpPr>
          <p:cNvPr id="33801" name="Group 80"/>
          <p:cNvGrpSpPr/>
          <p:nvPr/>
        </p:nvGrpSpPr>
        <p:grpSpPr>
          <a:xfrm>
            <a:off x="4376738" y="4581525"/>
            <a:ext cx="4176712" cy="1301750"/>
            <a:chOff x="2517" y="3067"/>
            <a:chExt cx="2631" cy="820"/>
          </a:xfrm>
        </p:grpSpPr>
        <p:sp>
          <p:nvSpPr>
            <p:cNvPr id="33813" name="Text Box 81"/>
            <p:cNvSpPr txBox="1"/>
            <p:nvPr/>
          </p:nvSpPr>
          <p:spPr>
            <a:xfrm>
              <a:off x="4190" y="3521"/>
              <a:ext cx="862" cy="366"/>
            </a:xfrm>
            <a:prstGeom prst="rect">
              <a:avLst/>
            </a:prstGeom>
            <a:noFill/>
            <a:ln w="9525">
              <a:noFill/>
            </a:ln>
          </p:spPr>
          <p:txBody>
            <a:bodyPr>
              <a:spAutoFit/>
            </a:bodyPr>
            <a:lstStyle/>
            <a:p>
              <a:pPr algn="l"/>
              <a:r>
                <a:rPr lang="en-US" altLang="zh-CN" sz="1600" i="0" dirty="0">
                  <a:solidFill>
                    <a:srgbClr val="FF3300"/>
                  </a:solidFill>
                  <a:latin typeface="Arial" panose="020B0604020202020204" pitchFamily="34" charset="0"/>
                  <a:ea typeface="宋体" panose="02010600030101010101" pitchFamily="2" charset="-122"/>
                </a:rPr>
                <a:t>2×B3.15/10</a:t>
              </a:r>
            </a:p>
            <a:p>
              <a:pPr algn="l"/>
              <a:r>
                <a:rPr lang="en-US" altLang="zh-CN" sz="1600" i="0" dirty="0">
                  <a:solidFill>
                    <a:srgbClr val="FF3300"/>
                  </a:solidFill>
                  <a:latin typeface="Arial" panose="020B0604020202020204" pitchFamily="34" charset="0"/>
                  <a:ea typeface="宋体" panose="02010600030101010101" pitchFamily="2" charset="-122"/>
                </a:rPr>
                <a:t>GB/T4459.5</a:t>
              </a:r>
            </a:p>
          </p:txBody>
        </p:sp>
        <p:grpSp>
          <p:nvGrpSpPr>
            <p:cNvPr id="33814" name="Group 82"/>
            <p:cNvGrpSpPr/>
            <p:nvPr/>
          </p:nvGrpSpPr>
          <p:grpSpPr>
            <a:xfrm>
              <a:off x="2517" y="3248"/>
              <a:ext cx="1633" cy="545"/>
              <a:chOff x="2472" y="3157"/>
              <a:chExt cx="1633" cy="545"/>
            </a:xfrm>
          </p:grpSpPr>
          <p:sp>
            <p:nvSpPr>
              <p:cNvPr id="33824" name="Line 83"/>
              <p:cNvSpPr/>
              <p:nvPr/>
            </p:nvSpPr>
            <p:spPr>
              <a:xfrm>
                <a:off x="2472" y="3430"/>
                <a:ext cx="1633" cy="0"/>
              </a:xfrm>
              <a:prstGeom prst="line">
                <a:avLst/>
              </a:prstGeom>
              <a:ln w="9525" cap="flat" cmpd="sng">
                <a:solidFill>
                  <a:srgbClr val="000099"/>
                </a:solidFill>
                <a:prstDash val="lgDashDot"/>
                <a:headEnd type="none" w="sm" len="med"/>
                <a:tailEnd type="none" w="sm" len="med"/>
              </a:ln>
            </p:spPr>
          </p:sp>
          <p:sp>
            <p:nvSpPr>
              <p:cNvPr id="33825" name="Rectangle 84"/>
              <p:cNvSpPr/>
              <p:nvPr/>
            </p:nvSpPr>
            <p:spPr>
              <a:xfrm>
                <a:off x="2608" y="3249"/>
                <a:ext cx="816" cy="363"/>
              </a:xfrm>
              <a:prstGeom prst="rect">
                <a:avLst/>
              </a:prstGeom>
              <a:noFill/>
              <a:ln w="28575" cap="flat" cmpd="sng">
                <a:solidFill>
                  <a:srgbClr val="000099"/>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3826" name="AutoShape 85"/>
              <p:cNvSpPr/>
              <p:nvPr/>
            </p:nvSpPr>
            <p:spPr>
              <a:xfrm rot="-5400000" flipH="1">
                <a:off x="3447" y="3135"/>
                <a:ext cx="545" cy="589"/>
              </a:xfrm>
              <a:custGeom>
                <a:avLst/>
                <a:gdLst>
                  <a:gd name="txL" fmla="*/ 4518 w 21600"/>
                  <a:gd name="txT" fmla="*/ 4511 h 21600"/>
                  <a:gd name="txR" fmla="*/ 17082 w 21600"/>
                  <a:gd name="txB" fmla="*/ 17089 h 21600"/>
                </a:gdLst>
                <a:ahLst/>
                <a:cxnLst>
                  <a:cxn ang="0">
                    <a:pos x="12" y="8"/>
                  </a:cxn>
                  <a:cxn ang="0">
                    <a:pos x="7" y="16"/>
                  </a:cxn>
                  <a:cxn ang="0">
                    <a:pos x="2" y="8"/>
                  </a:cxn>
                  <a:cxn ang="0">
                    <a:pos x="7" y="0"/>
                  </a:cxn>
                </a:cxnLst>
                <a:rect l="txL" t="txT" r="txR" b="txB"/>
                <a:pathLst>
                  <a:path w="21600" h="21600">
                    <a:moveTo>
                      <a:pt x="0" y="0"/>
                    </a:moveTo>
                    <a:lnTo>
                      <a:pt x="5400" y="21600"/>
                    </a:lnTo>
                    <a:lnTo>
                      <a:pt x="16200" y="21600"/>
                    </a:lnTo>
                    <a:lnTo>
                      <a:pt x="21600" y="0"/>
                    </a:lnTo>
                    <a:close/>
                  </a:path>
                </a:pathLst>
              </a:custGeom>
              <a:noFill/>
              <a:ln w="28575" cap="flat" cmpd="sng">
                <a:solidFill>
                  <a:srgbClr val="000099">
                    <a:alpha val="100000"/>
                  </a:srgbClr>
                </a:solidFill>
                <a:prstDash val="solid"/>
                <a:miter lim="800000"/>
                <a:headEnd type="none" w="sm" len="med"/>
                <a:tailEnd type="none" w="sm" len="med"/>
              </a:ln>
            </p:spPr>
            <p:txBody>
              <a:bodyPr/>
              <a:lstStyle/>
              <a:p>
                <a:endParaRPr lang="zh-CN" altLang="en-US"/>
              </a:p>
            </p:txBody>
          </p:sp>
        </p:grpSp>
        <p:sp>
          <p:nvSpPr>
            <p:cNvPr id="33815" name="Line 86"/>
            <p:cNvSpPr/>
            <p:nvPr/>
          </p:nvSpPr>
          <p:spPr>
            <a:xfrm>
              <a:off x="4059" y="3521"/>
              <a:ext cx="182" cy="181"/>
            </a:xfrm>
            <a:prstGeom prst="line">
              <a:avLst/>
            </a:prstGeom>
            <a:ln w="9525" cap="flat" cmpd="sng">
              <a:solidFill>
                <a:schemeClr val="tx1"/>
              </a:solidFill>
              <a:prstDash val="solid"/>
              <a:headEnd type="triangle" w="med" len="med"/>
              <a:tailEnd type="none" w="sm" len="med"/>
            </a:ln>
          </p:spPr>
        </p:sp>
        <p:sp>
          <p:nvSpPr>
            <p:cNvPr id="33816" name="Line 87"/>
            <p:cNvSpPr/>
            <p:nvPr/>
          </p:nvSpPr>
          <p:spPr>
            <a:xfrm>
              <a:off x="4241" y="3702"/>
              <a:ext cx="907" cy="0"/>
            </a:xfrm>
            <a:prstGeom prst="line">
              <a:avLst/>
            </a:prstGeom>
            <a:ln w="9525" cap="flat" cmpd="sng">
              <a:solidFill>
                <a:schemeClr val="tx1"/>
              </a:solidFill>
              <a:prstDash val="solid"/>
              <a:headEnd type="none" w="sm" len="med"/>
              <a:tailEnd type="none" w="sm" len="med"/>
            </a:ln>
          </p:spPr>
        </p:sp>
        <p:sp>
          <p:nvSpPr>
            <p:cNvPr id="33817" name="Line 88"/>
            <p:cNvSpPr/>
            <p:nvPr/>
          </p:nvSpPr>
          <p:spPr>
            <a:xfrm flipV="1">
              <a:off x="3742" y="3158"/>
              <a:ext cx="45" cy="136"/>
            </a:xfrm>
            <a:prstGeom prst="line">
              <a:avLst/>
            </a:prstGeom>
            <a:ln w="9525" cap="flat" cmpd="sng">
              <a:solidFill>
                <a:schemeClr val="tx1"/>
              </a:solidFill>
              <a:prstDash val="solid"/>
              <a:headEnd type="triangle" w="med" len="med"/>
              <a:tailEnd type="none" w="sm" len="med"/>
            </a:ln>
          </p:spPr>
        </p:sp>
        <p:sp>
          <p:nvSpPr>
            <p:cNvPr id="33818" name="Line 89"/>
            <p:cNvSpPr/>
            <p:nvPr/>
          </p:nvSpPr>
          <p:spPr>
            <a:xfrm>
              <a:off x="3787" y="3158"/>
              <a:ext cx="182" cy="0"/>
            </a:xfrm>
            <a:prstGeom prst="line">
              <a:avLst/>
            </a:prstGeom>
            <a:ln w="9525" cap="flat" cmpd="sng">
              <a:solidFill>
                <a:schemeClr val="tx1"/>
              </a:solidFill>
              <a:prstDash val="solid"/>
              <a:headEnd type="none" w="sm" len="med"/>
              <a:tailEnd type="none" w="sm" len="med"/>
            </a:ln>
          </p:spPr>
        </p:sp>
        <p:sp>
          <p:nvSpPr>
            <p:cNvPr id="33819" name="Rectangle 90"/>
            <p:cNvSpPr/>
            <p:nvPr/>
          </p:nvSpPr>
          <p:spPr>
            <a:xfrm>
              <a:off x="3969" y="3067"/>
              <a:ext cx="680" cy="182"/>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0.03  D</a:t>
              </a:r>
            </a:p>
          </p:txBody>
        </p:sp>
        <p:sp>
          <p:nvSpPr>
            <p:cNvPr id="33820" name="Line 91"/>
            <p:cNvSpPr/>
            <p:nvPr/>
          </p:nvSpPr>
          <p:spPr>
            <a:xfrm>
              <a:off x="4141" y="3067"/>
              <a:ext cx="0" cy="182"/>
            </a:xfrm>
            <a:prstGeom prst="line">
              <a:avLst/>
            </a:prstGeom>
            <a:ln w="9525" cap="flat" cmpd="sng">
              <a:solidFill>
                <a:schemeClr val="tx1"/>
              </a:solidFill>
              <a:prstDash val="solid"/>
              <a:headEnd type="none" w="sm" len="med"/>
              <a:tailEnd type="none" w="sm" len="med"/>
            </a:ln>
          </p:spPr>
        </p:sp>
        <p:sp>
          <p:nvSpPr>
            <p:cNvPr id="33821" name="Line 92"/>
            <p:cNvSpPr/>
            <p:nvPr/>
          </p:nvSpPr>
          <p:spPr>
            <a:xfrm>
              <a:off x="4471" y="3067"/>
              <a:ext cx="0" cy="182"/>
            </a:xfrm>
            <a:prstGeom prst="line">
              <a:avLst/>
            </a:prstGeom>
            <a:ln w="9525" cap="flat" cmpd="sng">
              <a:solidFill>
                <a:schemeClr val="tx1"/>
              </a:solidFill>
              <a:prstDash val="solid"/>
              <a:headEnd type="none" w="sm" len="med"/>
              <a:tailEnd type="none" w="sm" len="med"/>
            </a:ln>
          </p:spPr>
        </p:sp>
        <p:sp>
          <p:nvSpPr>
            <p:cNvPr id="33822" name="Line 93"/>
            <p:cNvSpPr/>
            <p:nvPr/>
          </p:nvSpPr>
          <p:spPr>
            <a:xfrm flipV="1">
              <a:off x="4014" y="3113"/>
              <a:ext cx="91" cy="90"/>
            </a:xfrm>
            <a:prstGeom prst="line">
              <a:avLst/>
            </a:prstGeom>
            <a:ln w="9525" cap="flat" cmpd="sng">
              <a:solidFill>
                <a:schemeClr val="tx1"/>
              </a:solidFill>
              <a:prstDash val="solid"/>
              <a:headEnd type="none" w="sm" len="med"/>
              <a:tailEnd type="triangle" w="sm" len="med"/>
            </a:ln>
          </p:spPr>
        </p:sp>
        <p:sp>
          <p:nvSpPr>
            <p:cNvPr id="33823" name="Line 95"/>
            <p:cNvSpPr/>
            <p:nvPr/>
          </p:nvSpPr>
          <p:spPr>
            <a:xfrm>
              <a:off x="5103" y="3726"/>
              <a:ext cx="0" cy="68"/>
            </a:xfrm>
            <a:prstGeom prst="line">
              <a:avLst/>
            </a:prstGeom>
            <a:ln w="9525" cap="flat" cmpd="sng">
              <a:solidFill>
                <a:schemeClr val="tx1"/>
              </a:solidFill>
              <a:prstDash val="solid"/>
              <a:headEnd type="none" w="sm" len="med"/>
              <a:tailEnd type="none" w="sm" len="med"/>
            </a:ln>
          </p:spPr>
        </p:sp>
      </p:grpSp>
      <p:sp>
        <p:nvSpPr>
          <p:cNvPr id="33802" name="Rectangle 9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标注的简化方法</a:t>
            </a:r>
          </a:p>
        </p:txBody>
      </p:sp>
      <p:sp>
        <p:nvSpPr>
          <p:cNvPr id="33803" name="等腰三角形 100"/>
          <p:cNvSpPr/>
          <p:nvPr/>
        </p:nvSpPr>
        <p:spPr>
          <a:xfrm>
            <a:off x="1121833" y="2224617"/>
            <a:ext cx="130175" cy="46038"/>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3804" name="等腰三角形 101"/>
          <p:cNvSpPr/>
          <p:nvPr/>
        </p:nvSpPr>
        <p:spPr>
          <a:xfrm>
            <a:off x="3143250" y="2222501"/>
            <a:ext cx="130175" cy="46038"/>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3805" name="等腰三角形 102"/>
          <p:cNvSpPr/>
          <p:nvPr/>
        </p:nvSpPr>
        <p:spPr>
          <a:xfrm>
            <a:off x="4943475" y="2319868"/>
            <a:ext cx="130175" cy="46038"/>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3806" name="等腰三角形 103"/>
          <p:cNvSpPr/>
          <p:nvPr/>
        </p:nvSpPr>
        <p:spPr>
          <a:xfrm>
            <a:off x="7851775" y="2311401"/>
            <a:ext cx="130175" cy="46038"/>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3807" name="等腰三角形 104"/>
          <p:cNvSpPr/>
          <p:nvPr/>
        </p:nvSpPr>
        <p:spPr>
          <a:xfrm flipV="1">
            <a:off x="8415338" y="5581120"/>
            <a:ext cx="130175" cy="4603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3808" name="矩形 105"/>
          <p:cNvSpPr/>
          <p:nvPr/>
        </p:nvSpPr>
        <p:spPr>
          <a:xfrm>
            <a:off x="3062288" y="1787526"/>
            <a:ext cx="287337" cy="2984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B</a:t>
            </a:r>
          </a:p>
          <a:p>
            <a:endParaRPr lang="zh-CN" altLang="en-US" dirty="0">
              <a:latin typeface="Times New Roman" panose="02020603050405020304" pitchFamily="18" charset="0"/>
            </a:endParaRPr>
          </a:p>
        </p:txBody>
      </p:sp>
      <p:sp>
        <p:nvSpPr>
          <p:cNvPr id="33809" name="矩形 106"/>
          <p:cNvSpPr/>
          <p:nvPr/>
        </p:nvSpPr>
        <p:spPr>
          <a:xfrm>
            <a:off x="1036108" y="1813455"/>
            <a:ext cx="287338" cy="296862"/>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33810" name="矩形 107"/>
          <p:cNvSpPr/>
          <p:nvPr/>
        </p:nvSpPr>
        <p:spPr>
          <a:xfrm>
            <a:off x="4856163" y="1905531"/>
            <a:ext cx="287337" cy="296862"/>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B</a:t>
            </a:r>
          </a:p>
          <a:p>
            <a:endParaRPr lang="zh-CN" altLang="en-US" dirty="0">
              <a:latin typeface="Times New Roman" panose="02020603050405020304" pitchFamily="18" charset="0"/>
            </a:endParaRPr>
          </a:p>
        </p:txBody>
      </p:sp>
      <p:sp>
        <p:nvSpPr>
          <p:cNvPr id="33811" name="矩形 108"/>
          <p:cNvSpPr/>
          <p:nvPr/>
        </p:nvSpPr>
        <p:spPr>
          <a:xfrm>
            <a:off x="7762875" y="1893889"/>
            <a:ext cx="287338" cy="2984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33812" name="矩形 109"/>
          <p:cNvSpPr/>
          <p:nvPr/>
        </p:nvSpPr>
        <p:spPr>
          <a:xfrm>
            <a:off x="8347075" y="5712882"/>
            <a:ext cx="285750" cy="2984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D</a:t>
            </a:r>
          </a:p>
          <a:p>
            <a:endParaRPr lang="zh-CN" altLang="en-US" dirty="0">
              <a:latin typeface="Times New Roman" panose="02020603050405020304" pitchFamily="18" charset="0"/>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F80929B-353D-4BE7-80CB-1AA89BDEBAD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9"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a:t>
            </a:fld>
            <a:endParaRPr lang="en-US" altLang="zh-CN" sz="1400" b="0" i="0" dirty="0">
              <a:ea typeface="宋体" panose="02010600030101010101" pitchFamily="2" charset="-122"/>
            </a:endParaRPr>
          </a:p>
        </p:txBody>
      </p:sp>
      <p:grpSp>
        <p:nvGrpSpPr>
          <p:cNvPr id="2" name="Group 2"/>
          <p:cNvGrpSpPr/>
          <p:nvPr/>
        </p:nvGrpSpPr>
        <p:grpSpPr>
          <a:xfrm>
            <a:off x="176213" y="1935163"/>
            <a:ext cx="2082800" cy="2876550"/>
            <a:chOff x="239" y="1019"/>
            <a:chExt cx="1312" cy="1812"/>
          </a:xfrm>
        </p:grpSpPr>
        <p:sp>
          <p:nvSpPr>
            <p:cNvPr id="7225" name="Line 3"/>
            <p:cNvSpPr>
              <a:spLocks noChangeAspect="1"/>
            </p:cNvSpPr>
            <p:nvPr/>
          </p:nvSpPr>
          <p:spPr>
            <a:xfrm flipH="1">
              <a:off x="379" y="1019"/>
              <a:ext cx="1172" cy="0"/>
            </a:xfrm>
            <a:prstGeom prst="line">
              <a:avLst/>
            </a:prstGeom>
            <a:ln w="9525" cap="flat" cmpd="sng">
              <a:solidFill>
                <a:schemeClr val="tx1"/>
              </a:solidFill>
              <a:prstDash val="solid"/>
              <a:headEnd type="none" w="sm" len="med"/>
              <a:tailEnd type="none" w="sm" len="med"/>
            </a:ln>
          </p:spPr>
        </p:sp>
        <p:sp>
          <p:nvSpPr>
            <p:cNvPr id="7226" name="Line 4"/>
            <p:cNvSpPr>
              <a:spLocks noChangeAspect="1"/>
            </p:cNvSpPr>
            <p:nvPr/>
          </p:nvSpPr>
          <p:spPr>
            <a:xfrm>
              <a:off x="521" y="1026"/>
              <a:ext cx="0" cy="1805"/>
            </a:xfrm>
            <a:prstGeom prst="line">
              <a:avLst/>
            </a:prstGeom>
            <a:ln w="9525" cap="flat" cmpd="sng">
              <a:solidFill>
                <a:schemeClr val="tx1"/>
              </a:solidFill>
              <a:prstDash val="solid"/>
              <a:headEnd type="triangle" w="med" len="med"/>
              <a:tailEnd type="triangle" w="med" len="med"/>
            </a:ln>
          </p:spPr>
        </p:sp>
        <p:sp>
          <p:nvSpPr>
            <p:cNvPr id="7227" name="Text Box 5"/>
            <p:cNvSpPr txBox="1">
              <a:spLocks noChangeAspect="1"/>
            </p:cNvSpPr>
            <p:nvPr/>
          </p:nvSpPr>
          <p:spPr>
            <a:xfrm rot="-5400000">
              <a:off x="109" y="1808"/>
              <a:ext cx="547" cy="288"/>
            </a:xfrm>
            <a:prstGeom prst="rect">
              <a:avLst/>
            </a:prstGeom>
            <a:noFill/>
            <a:ln w="9525">
              <a:noFill/>
            </a:ln>
          </p:spPr>
          <p:txBody>
            <a:bodyPr>
              <a:spAutoFit/>
            </a:bodyPr>
            <a:lstStyle/>
            <a:p>
              <a:pPr algn="l">
                <a:spcBef>
                  <a:spcPct val="50000"/>
                </a:spcBef>
              </a:pPr>
              <a:r>
                <a:rPr lang="en-US" altLang="zh-CN" b="0" i="0" dirty="0">
                  <a:latin typeface="Arial" panose="020B0604020202020204" pitchFamily="34" charset="0"/>
                  <a:ea typeface="宋体" panose="02010600030101010101" pitchFamily="2" charset="-122"/>
                </a:rPr>
                <a:t>A</a:t>
              </a:r>
              <a:r>
                <a:rPr lang="en-US" altLang="zh-CN" b="0" i="0" baseline="-25000" dirty="0">
                  <a:latin typeface="Arial" panose="020B0604020202020204" pitchFamily="34" charset="0"/>
                  <a:ea typeface="宋体" panose="02010600030101010101" pitchFamily="2" charset="-122"/>
                </a:rPr>
                <a:t>max</a:t>
              </a:r>
            </a:p>
          </p:txBody>
        </p:sp>
      </p:grpSp>
      <p:sp>
        <p:nvSpPr>
          <p:cNvPr id="7174" name="Text Box 6"/>
          <p:cNvSpPr txBox="1">
            <a:spLocks noChangeAspect="1"/>
          </p:cNvSpPr>
          <p:nvPr/>
        </p:nvSpPr>
        <p:spPr>
          <a:xfrm rot="-5400000">
            <a:off x="1198563" y="3333750"/>
            <a:ext cx="876300" cy="458788"/>
          </a:xfrm>
          <a:prstGeom prst="rect">
            <a:avLst/>
          </a:prstGeom>
          <a:noFill/>
          <a:ln w="9525">
            <a:noFill/>
          </a:ln>
        </p:spPr>
        <p:txBody>
          <a:bodyPr>
            <a:spAutoFit/>
          </a:bodyPr>
          <a:lstStyle/>
          <a:p>
            <a:pPr>
              <a:spcBef>
                <a:spcPct val="50000"/>
              </a:spcBef>
            </a:pPr>
            <a:r>
              <a:rPr lang="en-US" altLang="zh-CN" b="0" i="0" dirty="0">
                <a:latin typeface="Arial" panose="020B0604020202020204" pitchFamily="34" charset="0"/>
                <a:ea typeface="宋体" panose="02010600030101010101" pitchFamily="2" charset="-122"/>
              </a:rPr>
              <a:t>A</a:t>
            </a:r>
            <a:endParaRPr lang="en-US" altLang="zh-CN" b="0" i="0" baseline="-25000" dirty="0">
              <a:latin typeface="Arial" panose="020B0604020202020204" pitchFamily="34" charset="0"/>
              <a:ea typeface="宋体" panose="02010600030101010101" pitchFamily="2" charset="-122"/>
            </a:endParaRPr>
          </a:p>
        </p:txBody>
      </p:sp>
      <p:sp>
        <p:nvSpPr>
          <p:cNvPr id="7175" name="Freeform 7"/>
          <p:cNvSpPr>
            <a:spLocks noChangeAspect="1"/>
          </p:cNvSpPr>
          <p:nvPr/>
        </p:nvSpPr>
        <p:spPr>
          <a:xfrm>
            <a:off x="2187575" y="4768850"/>
            <a:ext cx="1579563" cy="25400"/>
          </a:xfrm>
          <a:custGeom>
            <a:avLst/>
            <a:gdLst>
              <a:gd name="txL" fmla="*/ 0 w 5808"/>
              <a:gd name="txT" fmla="*/ 0 h 52"/>
              <a:gd name="txR" fmla="*/ 5808 w 5808"/>
              <a:gd name="txB" fmla="*/ 52 h 52"/>
            </a:gdLst>
            <a:ahLst/>
            <a:cxnLst>
              <a:cxn ang="0">
                <a:pos x="0" y="25400"/>
              </a:cxn>
              <a:cxn ang="0">
                <a:pos x="1579563" y="0"/>
              </a:cxn>
              <a:cxn ang="0">
                <a:pos x="1579563" y="25400"/>
              </a:cxn>
              <a:cxn ang="0">
                <a:pos x="0" y="25400"/>
              </a:cxn>
            </a:cxnLst>
            <a:rect l="txL" t="txT" r="txR" b="txB"/>
            <a:pathLst>
              <a:path w="5808" h="52">
                <a:moveTo>
                  <a:pt x="0" y="52"/>
                </a:moveTo>
                <a:lnTo>
                  <a:pt x="5808" y="0"/>
                </a:lnTo>
                <a:lnTo>
                  <a:pt x="5808" y="52"/>
                </a:lnTo>
                <a:lnTo>
                  <a:pt x="0" y="52"/>
                </a:lnTo>
                <a:close/>
              </a:path>
            </a:pathLst>
          </a:custGeom>
          <a:solidFill>
            <a:srgbClr val="000000">
              <a:alpha val="100000"/>
            </a:srgbClr>
          </a:solidFill>
          <a:ln w="9525">
            <a:noFill/>
          </a:ln>
        </p:spPr>
        <p:txBody>
          <a:bodyPr/>
          <a:lstStyle/>
          <a:p>
            <a:endParaRPr lang="zh-CN" altLang="en-US"/>
          </a:p>
        </p:txBody>
      </p:sp>
      <p:sp>
        <p:nvSpPr>
          <p:cNvPr id="7176" name="Rectangle 8"/>
          <p:cNvSpPr>
            <a:spLocks noChangeAspect="1"/>
          </p:cNvSpPr>
          <p:nvPr/>
        </p:nvSpPr>
        <p:spPr>
          <a:xfrm>
            <a:off x="2181225" y="4764088"/>
            <a:ext cx="1579563" cy="254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177" name="Line 9"/>
          <p:cNvSpPr>
            <a:spLocks noChangeAspect="1"/>
          </p:cNvSpPr>
          <p:nvPr/>
        </p:nvSpPr>
        <p:spPr>
          <a:xfrm>
            <a:off x="3768725" y="1260475"/>
            <a:ext cx="0" cy="4125913"/>
          </a:xfrm>
          <a:prstGeom prst="line">
            <a:avLst/>
          </a:prstGeom>
          <a:ln w="28575" cap="flat" cmpd="sng">
            <a:solidFill>
              <a:schemeClr val="tx1"/>
            </a:solidFill>
            <a:prstDash val="solid"/>
            <a:headEnd type="none" w="sm" len="med"/>
            <a:tailEnd type="none" w="sm" len="med"/>
          </a:ln>
        </p:spPr>
      </p:sp>
      <p:sp>
        <p:nvSpPr>
          <p:cNvPr id="7178" name="Freeform 10"/>
          <p:cNvSpPr>
            <a:spLocks noChangeAspect="1"/>
          </p:cNvSpPr>
          <p:nvPr/>
        </p:nvSpPr>
        <p:spPr>
          <a:xfrm>
            <a:off x="2179638" y="1163638"/>
            <a:ext cx="20637" cy="4033837"/>
          </a:xfrm>
          <a:custGeom>
            <a:avLst/>
            <a:gdLst>
              <a:gd name="txL" fmla="*/ 0 w 52"/>
              <a:gd name="txT" fmla="*/ 0 h 7976"/>
              <a:gd name="txR" fmla="*/ 52 w 52"/>
              <a:gd name="txB" fmla="*/ 7976 h 7976"/>
            </a:gdLst>
            <a:ahLst/>
            <a:cxnLst>
              <a:cxn ang="0">
                <a:pos x="0" y="4033837"/>
              </a:cxn>
              <a:cxn ang="0">
                <a:pos x="20637" y="4033837"/>
              </a:cxn>
              <a:cxn ang="0">
                <a:pos x="0" y="0"/>
              </a:cxn>
              <a:cxn ang="0">
                <a:pos x="0" y="4033837"/>
              </a:cxn>
            </a:cxnLst>
            <a:rect l="txL" t="txT" r="txR" b="txB"/>
            <a:pathLst>
              <a:path w="52" h="7976">
                <a:moveTo>
                  <a:pt x="0" y="7976"/>
                </a:moveTo>
                <a:lnTo>
                  <a:pt x="52" y="7976"/>
                </a:lnTo>
                <a:lnTo>
                  <a:pt x="0" y="0"/>
                </a:lnTo>
                <a:lnTo>
                  <a:pt x="0" y="7976"/>
                </a:lnTo>
                <a:close/>
              </a:path>
            </a:pathLst>
          </a:custGeom>
          <a:solidFill>
            <a:srgbClr val="000000">
              <a:alpha val="100000"/>
            </a:srgbClr>
          </a:solidFill>
          <a:ln w="9525">
            <a:noFill/>
          </a:ln>
        </p:spPr>
        <p:txBody>
          <a:bodyPr/>
          <a:lstStyle/>
          <a:p>
            <a:endParaRPr lang="zh-CN" altLang="en-US"/>
          </a:p>
        </p:txBody>
      </p:sp>
      <p:sp>
        <p:nvSpPr>
          <p:cNvPr id="7179" name="Freeform 11"/>
          <p:cNvSpPr>
            <a:spLocks noChangeAspect="1"/>
          </p:cNvSpPr>
          <p:nvPr/>
        </p:nvSpPr>
        <p:spPr>
          <a:xfrm>
            <a:off x="2179638" y="1163638"/>
            <a:ext cx="20637" cy="4033837"/>
          </a:xfrm>
          <a:custGeom>
            <a:avLst/>
            <a:gdLst>
              <a:gd name="txL" fmla="*/ 0 w 52"/>
              <a:gd name="txT" fmla="*/ 0 h 7976"/>
              <a:gd name="txR" fmla="*/ 52 w 52"/>
              <a:gd name="txB" fmla="*/ 7976 h 7976"/>
            </a:gdLst>
            <a:ahLst/>
            <a:cxnLst>
              <a:cxn ang="0">
                <a:pos x="20637" y="4033837"/>
              </a:cxn>
              <a:cxn ang="0">
                <a:pos x="0" y="0"/>
              </a:cxn>
              <a:cxn ang="0">
                <a:pos x="20637" y="0"/>
              </a:cxn>
              <a:cxn ang="0">
                <a:pos x="20637" y="4033837"/>
              </a:cxn>
            </a:cxnLst>
            <a:rect l="txL" t="txT" r="txR" b="txB"/>
            <a:pathLst>
              <a:path w="52" h="7976">
                <a:moveTo>
                  <a:pt x="52" y="7976"/>
                </a:moveTo>
                <a:lnTo>
                  <a:pt x="0" y="0"/>
                </a:lnTo>
                <a:lnTo>
                  <a:pt x="52" y="0"/>
                </a:lnTo>
                <a:lnTo>
                  <a:pt x="52" y="7976"/>
                </a:lnTo>
                <a:close/>
              </a:path>
            </a:pathLst>
          </a:custGeom>
          <a:solidFill>
            <a:srgbClr val="000000">
              <a:alpha val="100000"/>
            </a:srgbClr>
          </a:solidFill>
          <a:ln w="9525">
            <a:noFill/>
          </a:ln>
        </p:spPr>
        <p:txBody>
          <a:bodyPr/>
          <a:lstStyle/>
          <a:p>
            <a:endParaRPr lang="zh-CN" altLang="en-US"/>
          </a:p>
        </p:txBody>
      </p:sp>
      <p:sp>
        <p:nvSpPr>
          <p:cNvPr id="7180" name="Rectangle 12"/>
          <p:cNvSpPr>
            <a:spLocks noChangeAspect="1"/>
          </p:cNvSpPr>
          <p:nvPr/>
        </p:nvSpPr>
        <p:spPr>
          <a:xfrm>
            <a:off x="2179638" y="1163638"/>
            <a:ext cx="20637" cy="403383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181" name="Line 13"/>
          <p:cNvSpPr>
            <a:spLocks noChangeAspect="1"/>
          </p:cNvSpPr>
          <p:nvPr/>
        </p:nvSpPr>
        <p:spPr>
          <a:xfrm>
            <a:off x="2166938" y="4756150"/>
            <a:ext cx="1587" cy="3175"/>
          </a:xfrm>
          <a:prstGeom prst="line">
            <a:avLst/>
          </a:prstGeom>
          <a:ln w="0" cap="flat" cmpd="sng">
            <a:solidFill>
              <a:srgbClr val="FF0000"/>
            </a:solidFill>
            <a:prstDash val="solid"/>
            <a:headEnd type="none" w="med" len="med"/>
            <a:tailEnd type="none" w="med" len="med"/>
          </a:ln>
        </p:spPr>
      </p:sp>
      <p:sp>
        <p:nvSpPr>
          <p:cNvPr id="7182" name="Line 14"/>
          <p:cNvSpPr>
            <a:spLocks noChangeAspect="1"/>
          </p:cNvSpPr>
          <p:nvPr/>
        </p:nvSpPr>
        <p:spPr>
          <a:xfrm>
            <a:off x="2189163" y="1931988"/>
            <a:ext cx="1587" cy="3175"/>
          </a:xfrm>
          <a:prstGeom prst="line">
            <a:avLst/>
          </a:prstGeom>
          <a:ln w="0" cap="flat" cmpd="sng">
            <a:solidFill>
              <a:srgbClr val="FF0000"/>
            </a:solidFill>
            <a:prstDash val="solid"/>
            <a:headEnd type="none" w="med" len="med"/>
            <a:tailEnd type="none" w="med" len="med"/>
          </a:ln>
        </p:spPr>
      </p:sp>
      <p:sp>
        <p:nvSpPr>
          <p:cNvPr id="7183" name="Line 15"/>
          <p:cNvSpPr>
            <a:spLocks noChangeAspect="1"/>
          </p:cNvSpPr>
          <p:nvPr/>
        </p:nvSpPr>
        <p:spPr>
          <a:xfrm flipV="1">
            <a:off x="2301875" y="4756150"/>
            <a:ext cx="360363" cy="446088"/>
          </a:xfrm>
          <a:prstGeom prst="line">
            <a:avLst/>
          </a:prstGeom>
          <a:ln w="0" cap="flat" cmpd="sng">
            <a:solidFill>
              <a:srgbClr val="000000"/>
            </a:solidFill>
            <a:prstDash val="solid"/>
            <a:headEnd type="none" w="med" len="med"/>
            <a:tailEnd type="none" w="med" len="med"/>
          </a:ln>
        </p:spPr>
      </p:sp>
      <p:sp>
        <p:nvSpPr>
          <p:cNvPr id="7184" name="Line 16"/>
          <p:cNvSpPr>
            <a:spLocks noChangeAspect="1"/>
          </p:cNvSpPr>
          <p:nvPr/>
        </p:nvSpPr>
        <p:spPr>
          <a:xfrm flipV="1">
            <a:off x="2189163" y="4756150"/>
            <a:ext cx="236537" cy="292100"/>
          </a:xfrm>
          <a:prstGeom prst="line">
            <a:avLst/>
          </a:prstGeom>
          <a:ln w="0" cap="flat" cmpd="sng">
            <a:solidFill>
              <a:srgbClr val="000000"/>
            </a:solidFill>
            <a:prstDash val="solid"/>
            <a:headEnd type="none" w="med" len="med"/>
            <a:tailEnd type="none" w="med" len="med"/>
          </a:ln>
        </p:spPr>
      </p:sp>
      <p:sp>
        <p:nvSpPr>
          <p:cNvPr id="7185" name="Line 17"/>
          <p:cNvSpPr>
            <a:spLocks noChangeAspect="1"/>
          </p:cNvSpPr>
          <p:nvPr/>
        </p:nvSpPr>
        <p:spPr>
          <a:xfrm flipV="1">
            <a:off x="3690938" y="5159375"/>
            <a:ext cx="76200" cy="95250"/>
          </a:xfrm>
          <a:prstGeom prst="line">
            <a:avLst/>
          </a:prstGeom>
          <a:ln w="0" cap="flat" cmpd="sng">
            <a:solidFill>
              <a:srgbClr val="000000"/>
            </a:solidFill>
            <a:prstDash val="solid"/>
            <a:headEnd type="none" w="med" len="med"/>
            <a:tailEnd type="none" w="med" len="med"/>
          </a:ln>
        </p:spPr>
      </p:sp>
      <p:sp>
        <p:nvSpPr>
          <p:cNvPr id="7186" name="Line 18"/>
          <p:cNvSpPr>
            <a:spLocks noChangeAspect="1"/>
          </p:cNvSpPr>
          <p:nvPr/>
        </p:nvSpPr>
        <p:spPr>
          <a:xfrm flipV="1">
            <a:off x="3459163" y="4865688"/>
            <a:ext cx="307975" cy="379412"/>
          </a:xfrm>
          <a:prstGeom prst="line">
            <a:avLst/>
          </a:prstGeom>
          <a:ln w="0" cap="flat" cmpd="sng">
            <a:solidFill>
              <a:srgbClr val="000000"/>
            </a:solidFill>
            <a:prstDash val="solid"/>
            <a:headEnd type="none" w="med" len="med"/>
            <a:tailEnd type="none" w="med" len="med"/>
          </a:ln>
        </p:spPr>
      </p:sp>
      <p:sp>
        <p:nvSpPr>
          <p:cNvPr id="7187" name="Line 19"/>
          <p:cNvSpPr>
            <a:spLocks noChangeAspect="1"/>
          </p:cNvSpPr>
          <p:nvPr/>
        </p:nvSpPr>
        <p:spPr>
          <a:xfrm flipV="1">
            <a:off x="3227388" y="4756150"/>
            <a:ext cx="390525" cy="481013"/>
          </a:xfrm>
          <a:prstGeom prst="line">
            <a:avLst/>
          </a:prstGeom>
          <a:ln w="0" cap="flat" cmpd="sng">
            <a:solidFill>
              <a:srgbClr val="000000"/>
            </a:solidFill>
            <a:prstDash val="solid"/>
            <a:headEnd type="none" w="med" len="med"/>
            <a:tailEnd type="none" w="med" len="med"/>
          </a:ln>
        </p:spPr>
      </p:sp>
      <p:sp>
        <p:nvSpPr>
          <p:cNvPr id="7188" name="Line 20"/>
          <p:cNvSpPr>
            <a:spLocks noChangeAspect="1"/>
          </p:cNvSpPr>
          <p:nvPr/>
        </p:nvSpPr>
        <p:spPr>
          <a:xfrm flipV="1">
            <a:off x="2997200" y="4756150"/>
            <a:ext cx="381000" cy="471488"/>
          </a:xfrm>
          <a:prstGeom prst="line">
            <a:avLst/>
          </a:prstGeom>
          <a:ln w="0" cap="flat" cmpd="sng">
            <a:solidFill>
              <a:srgbClr val="000000"/>
            </a:solidFill>
            <a:prstDash val="solid"/>
            <a:headEnd type="none" w="med" len="med"/>
            <a:tailEnd type="none" w="med" len="med"/>
          </a:ln>
        </p:spPr>
      </p:sp>
      <p:sp>
        <p:nvSpPr>
          <p:cNvPr id="7189" name="Line 21"/>
          <p:cNvSpPr>
            <a:spLocks noChangeAspect="1"/>
          </p:cNvSpPr>
          <p:nvPr/>
        </p:nvSpPr>
        <p:spPr>
          <a:xfrm flipV="1">
            <a:off x="2765425" y="4756150"/>
            <a:ext cx="374650" cy="463550"/>
          </a:xfrm>
          <a:prstGeom prst="line">
            <a:avLst/>
          </a:prstGeom>
          <a:ln w="0" cap="flat" cmpd="sng">
            <a:solidFill>
              <a:srgbClr val="000000"/>
            </a:solidFill>
            <a:prstDash val="solid"/>
            <a:headEnd type="none" w="med" len="med"/>
            <a:tailEnd type="none" w="med" len="med"/>
          </a:ln>
        </p:spPr>
      </p:sp>
      <p:sp>
        <p:nvSpPr>
          <p:cNvPr id="7190" name="Line 22"/>
          <p:cNvSpPr>
            <a:spLocks noChangeAspect="1"/>
          </p:cNvSpPr>
          <p:nvPr/>
        </p:nvSpPr>
        <p:spPr>
          <a:xfrm flipV="1">
            <a:off x="2533650" y="4756150"/>
            <a:ext cx="368300" cy="455613"/>
          </a:xfrm>
          <a:prstGeom prst="line">
            <a:avLst/>
          </a:prstGeom>
          <a:ln w="0" cap="flat" cmpd="sng">
            <a:solidFill>
              <a:srgbClr val="000000"/>
            </a:solidFill>
            <a:prstDash val="solid"/>
            <a:headEnd type="none" w="med" len="med"/>
            <a:tailEnd type="none" w="med" len="med"/>
          </a:ln>
        </p:spPr>
      </p:sp>
      <p:sp>
        <p:nvSpPr>
          <p:cNvPr id="7191" name="Line 23"/>
          <p:cNvSpPr>
            <a:spLocks noChangeAspect="1"/>
          </p:cNvSpPr>
          <p:nvPr/>
        </p:nvSpPr>
        <p:spPr>
          <a:xfrm flipV="1">
            <a:off x="2266950" y="1155700"/>
            <a:ext cx="946150" cy="1176338"/>
          </a:xfrm>
          <a:prstGeom prst="line">
            <a:avLst/>
          </a:prstGeom>
          <a:ln w="0" cap="flat" cmpd="sng">
            <a:solidFill>
              <a:srgbClr val="000000"/>
            </a:solidFill>
            <a:prstDash val="solid"/>
            <a:headEnd type="none" w="med" len="med"/>
            <a:tailEnd type="none" w="med" len="med"/>
          </a:ln>
        </p:spPr>
      </p:sp>
      <p:sp>
        <p:nvSpPr>
          <p:cNvPr id="7192" name="Line 24"/>
          <p:cNvSpPr>
            <a:spLocks noChangeAspect="1"/>
          </p:cNvSpPr>
          <p:nvPr/>
        </p:nvSpPr>
        <p:spPr>
          <a:xfrm flipV="1">
            <a:off x="2189163" y="1282700"/>
            <a:ext cx="196850" cy="242888"/>
          </a:xfrm>
          <a:prstGeom prst="line">
            <a:avLst/>
          </a:prstGeom>
          <a:ln w="0" cap="flat" cmpd="sng">
            <a:solidFill>
              <a:srgbClr val="000000"/>
            </a:solidFill>
            <a:prstDash val="solid"/>
            <a:headEnd type="none" w="med" len="med"/>
            <a:tailEnd type="none" w="med" len="med"/>
          </a:ln>
        </p:spPr>
      </p:sp>
      <p:sp>
        <p:nvSpPr>
          <p:cNvPr id="7193" name="Line 25"/>
          <p:cNvSpPr>
            <a:spLocks noChangeAspect="1"/>
          </p:cNvSpPr>
          <p:nvPr/>
        </p:nvSpPr>
        <p:spPr>
          <a:xfrm flipV="1">
            <a:off x="2214563" y="1277938"/>
            <a:ext cx="531812" cy="657225"/>
          </a:xfrm>
          <a:prstGeom prst="line">
            <a:avLst/>
          </a:prstGeom>
          <a:ln w="0" cap="flat" cmpd="sng">
            <a:solidFill>
              <a:srgbClr val="000000"/>
            </a:solidFill>
            <a:prstDash val="solid"/>
            <a:headEnd type="none" w="med" len="med"/>
            <a:tailEnd type="none" w="med" len="med"/>
          </a:ln>
        </p:spPr>
      </p:sp>
      <p:sp>
        <p:nvSpPr>
          <p:cNvPr id="7194" name="Line 26"/>
          <p:cNvSpPr>
            <a:spLocks noChangeAspect="1"/>
          </p:cNvSpPr>
          <p:nvPr/>
        </p:nvSpPr>
        <p:spPr>
          <a:xfrm flipV="1">
            <a:off x="3395663" y="1897063"/>
            <a:ext cx="350837" cy="434975"/>
          </a:xfrm>
          <a:prstGeom prst="line">
            <a:avLst/>
          </a:prstGeom>
          <a:ln w="0" cap="flat" cmpd="sng">
            <a:solidFill>
              <a:srgbClr val="000000"/>
            </a:solidFill>
            <a:prstDash val="solid"/>
            <a:headEnd type="none" w="med" len="med"/>
            <a:tailEnd type="none" w="med" len="med"/>
          </a:ln>
        </p:spPr>
      </p:sp>
      <p:sp>
        <p:nvSpPr>
          <p:cNvPr id="7195" name="Line 27"/>
          <p:cNvSpPr>
            <a:spLocks noChangeAspect="1"/>
          </p:cNvSpPr>
          <p:nvPr/>
        </p:nvSpPr>
        <p:spPr>
          <a:xfrm flipV="1">
            <a:off x="2982913" y="1384300"/>
            <a:ext cx="762000" cy="947738"/>
          </a:xfrm>
          <a:prstGeom prst="line">
            <a:avLst/>
          </a:prstGeom>
          <a:ln w="0" cap="flat" cmpd="sng">
            <a:solidFill>
              <a:srgbClr val="000000"/>
            </a:solidFill>
            <a:prstDash val="solid"/>
            <a:headEnd type="none" w="med" len="med"/>
            <a:tailEnd type="none" w="med" len="med"/>
          </a:ln>
        </p:spPr>
      </p:sp>
      <p:sp>
        <p:nvSpPr>
          <p:cNvPr id="7196" name="Line 28"/>
          <p:cNvSpPr>
            <a:spLocks noChangeAspect="1"/>
          </p:cNvSpPr>
          <p:nvPr/>
        </p:nvSpPr>
        <p:spPr>
          <a:xfrm flipV="1">
            <a:off x="2628900" y="1235075"/>
            <a:ext cx="885825" cy="1096963"/>
          </a:xfrm>
          <a:prstGeom prst="line">
            <a:avLst/>
          </a:prstGeom>
          <a:ln w="0" cap="flat" cmpd="sng">
            <a:solidFill>
              <a:srgbClr val="000000"/>
            </a:solidFill>
            <a:prstDash val="solid"/>
            <a:headEnd type="none" w="med" len="med"/>
            <a:tailEnd type="none" w="med" len="med"/>
          </a:ln>
        </p:spPr>
      </p:sp>
      <p:sp>
        <p:nvSpPr>
          <p:cNvPr id="7197" name="Line 29"/>
          <p:cNvSpPr>
            <a:spLocks noChangeAspect="1"/>
          </p:cNvSpPr>
          <p:nvPr/>
        </p:nvSpPr>
        <p:spPr>
          <a:xfrm flipV="1">
            <a:off x="3697288" y="2243138"/>
            <a:ext cx="69850" cy="88900"/>
          </a:xfrm>
          <a:prstGeom prst="line">
            <a:avLst/>
          </a:prstGeom>
          <a:ln w="0" cap="flat" cmpd="sng">
            <a:solidFill>
              <a:srgbClr val="000000"/>
            </a:solidFill>
            <a:prstDash val="solid"/>
            <a:headEnd type="none" w="med" len="med"/>
            <a:tailEnd type="none" w="med" len="med"/>
          </a:ln>
        </p:spPr>
      </p:sp>
      <p:sp>
        <p:nvSpPr>
          <p:cNvPr id="7198" name="Line 30"/>
          <p:cNvSpPr>
            <a:spLocks noChangeAspect="1"/>
          </p:cNvSpPr>
          <p:nvPr/>
        </p:nvSpPr>
        <p:spPr>
          <a:xfrm>
            <a:off x="1793875" y="3527425"/>
            <a:ext cx="2417763" cy="0"/>
          </a:xfrm>
          <a:prstGeom prst="line">
            <a:avLst/>
          </a:prstGeom>
          <a:ln w="9525" cap="flat" cmpd="sng">
            <a:solidFill>
              <a:srgbClr val="3333FF"/>
            </a:solidFill>
            <a:prstDash val="lgDashDot"/>
            <a:headEnd type="none" w="sm" len="med"/>
            <a:tailEnd type="none" w="sm" len="med"/>
          </a:ln>
        </p:spPr>
      </p:sp>
      <p:sp>
        <p:nvSpPr>
          <p:cNvPr id="7199" name="Line 31"/>
          <p:cNvSpPr>
            <a:spLocks noChangeAspect="1"/>
          </p:cNvSpPr>
          <p:nvPr/>
        </p:nvSpPr>
        <p:spPr>
          <a:xfrm flipH="1">
            <a:off x="1484313" y="2330450"/>
            <a:ext cx="1116012" cy="0"/>
          </a:xfrm>
          <a:prstGeom prst="line">
            <a:avLst/>
          </a:prstGeom>
          <a:ln w="9525" cap="flat" cmpd="sng">
            <a:solidFill>
              <a:schemeClr val="tx1"/>
            </a:solidFill>
            <a:prstDash val="solid"/>
            <a:headEnd type="none" w="sm" len="med"/>
            <a:tailEnd type="none" w="sm" len="med"/>
          </a:ln>
        </p:spPr>
      </p:sp>
      <p:sp>
        <p:nvSpPr>
          <p:cNvPr id="7200" name="Line 32"/>
          <p:cNvSpPr>
            <a:spLocks noChangeAspect="1"/>
          </p:cNvSpPr>
          <p:nvPr/>
        </p:nvSpPr>
        <p:spPr>
          <a:xfrm>
            <a:off x="1798638" y="2320925"/>
            <a:ext cx="0" cy="2463800"/>
          </a:xfrm>
          <a:prstGeom prst="line">
            <a:avLst/>
          </a:prstGeom>
          <a:ln w="9525" cap="flat" cmpd="sng">
            <a:solidFill>
              <a:schemeClr val="tx1"/>
            </a:solidFill>
            <a:prstDash val="solid"/>
            <a:headEnd type="triangle" w="med" len="med"/>
            <a:tailEnd type="triangle" w="med" len="med"/>
          </a:ln>
        </p:spPr>
      </p:sp>
      <p:sp>
        <p:nvSpPr>
          <p:cNvPr id="7201" name="Line 33"/>
          <p:cNvSpPr>
            <a:spLocks noChangeAspect="1"/>
          </p:cNvSpPr>
          <p:nvPr/>
        </p:nvSpPr>
        <p:spPr>
          <a:xfrm flipH="1">
            <a:off x="382588" y="4781550"/>
            <a:ext cx="1860550" cy="0"/>
          </a:xfrm>
          <a:prstGeom prst="line">
            <a:avLst/>
          </a:prstGeom>
          <a:ln w="9525" cap="flat" cmpd="sng">
            <a:solidFill>
              <a:schemeClr val="tx1"/>
            </a:solidFill>
            <a:prstDash val="solid"/>
            <a:headEnd type="none" w="sm" len="med"/>
            <a:tailEnd type="none" w="sm" len="med"/>
          </a:ln>
        </p:spPr>
      </p:sp>
      <p:sp>
        <p:nvSpPr>
          <p:cNvPr id="7202" name="Rectangle 3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11.1.2 </a:t>
            </a:r>
            <a:r>
              <a:rPr lang="zh-CN" altLang="en-US" i="0" dirty="0">
                <a:solidFill>
                  <a:srgbClr val="000066"/>
                </a:solidFill>
                <a:latin typeface="仿宋_GB2312" pitchFamily="49" charset="-122"/>
                <a:ea typeface="仿宋_GB2312" pitchFamily="49" charset="-122"/>
              </a:rPr>
              <a:t>极限尺寸与公差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基本概念</a:t>
            </a:r>
          </a:p>
        </p:txBody>
      </p:sp>
      <p:sp>
        <p:nvSpPr>
          <p:cNvPr id="537635" name="Rectangle 35"/>
          <p:cNvSpPr>
            <a:spLocks noChangeArrowheads="1"/>
          </p:cNvSpPr>
          <p:nvPr/>
        </p:nvSpPr>
        <p:spPr bwMode="auto">
          <a:xfrm>
            <a:off x="5343525" y="1571625"/>
            <a:ext cx="3732213" cy="3508375"/>
          </a:xfrm>
          <a:prstGeom prst="rect">
            <a:avLst/>
          </a:prstGeom>
          <a:noFill/>
          <a:ln w="4763">
            <a:noFill/>
            <a:miter lim="800000"/>
          </a:ln>
          <a:effectLst/>
        </p:spPr>
        <p:txBody>
          <a:bodyPr>
            <a:spAutoFit/>
          </a:bodyPr>
          <a:lstStyle/>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基本尺寸 </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最小极限尺寸</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min</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下偏差</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EI(ei)=</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A</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m</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in</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-A</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最大极限尺寸</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max</a:t>
            </a: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上偏差</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ES(es)=</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A</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max</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endPar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公差</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δ</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，最大与最小极限尺寸之差 ，或上下偏差之差 </a:t>
            </a:r>
          </a:p>
        </p:txBody>
      </p:sp>
      <p:sp>
        <p:nvSpPr>
          <p:cNvPr id="7204" name="Rectangle 36"/>
          <p:cNvSpPr>
            <a:spLocks noChangeAspect="1"/>
          </p:cNvSpPr>
          <p:nvPr/>
        </p:nvSpPr>
        <p:spPr>
          <a:xfrm>
            <a:off x="2195513" y="2314575"/>
            <a:ext cx="1579562" cy="2540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537637" name="Rectangle 37"/>
          <p:cNvSpPr>
            <a:spLocks noChangeAspect="1"/>
          </p:cNvSpPr>
          <p:nvPr/>
        </p:nvSpPr>
        <p:spPr>
          <a:xfrm>
            <a:off x="2216150" y="1935163"/>
            <a:ext cx="1539875" cy="220662"/>
          </a:xfrm>
          <a:prstGeom prst="rect">
            <a:avLst/>
          </a:prstGeom>
          <a:solidFill>
            <a:srgbClr val="FF00FF">
              <a:alpha val="54901"/>
            </a:srgbClr>
          </a:solidFill>
          <a:ln w="19050" cap="flat" cmpd="sng">
            <a:solidFill>
              <a:srgbClr val="FF00FF"/>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 name="Group 38"/>
          <p:cNvGrpSpPr/>
          <p:nvPr/>
        </p:nvGrpSpPr>
        <p:grpSpPr>
          <a:xfrm>
            <a:off x="777875" y="2154238"/>
            <a:ext cx="1506538" cy="2630487"/>
            <a:chOff x="618" y="1157"/>
            <a:chExt cx="949" cy="1657"/>
          </a:xfrm>
        </p:grpSpPr>
        <p:sp>
          <p:nvSpPr>
            <p:cNvPr id="7222" name="Line 39"/>
            <p:cNvSpPr>
              <a:spLocks noChangeAspect="1"/>
            </p:cNvSpPr>
            <p:nvPr/>
          </p:nvSpPr>
          <p:spPr>
            <a:xfrm>
              <a:off x="908" y="1160"/>
              <a:ext cx="0" cy="1654"/>
            </a:xfrm>
            <a:prstGeom prst="line">
              <a:avLst/>
            </a:prstGeom>
            <a:ln w="9525" cap="flat" cmpd="sng">
              <a:solidFill>
                <a:schemeClr val="tx1"/>
              </a:solidFill>
              <a:prstDash val="solid"/>
              <a:headEnd type="triangle" w="med" len="med"/>
              <a:tailEnd type="triangle" w="med" len="med"/>
            </a:ln>
          </p:spPr>
        </p:sp>
        <p:sp>
          <p:nvSpPr>
            <p:cNvPr id="7223" name="Text Box 40"/>
            <p:cNvSpPr txBox="1">
              <a:spLocks noChangeAspect="1"/>
            </p:cNvSpPr>
            <p:nvPr/>
          </p:nvSpPr>
          <p:spPr>
            <a:xfrm rot="-5400000">
              <a:off x="487" y="1801"/>
              <a:ext cx="550" cy="288"/>
            </a:xfrm>
            <a:prstGeom prst="rect">
              <a:avLst/>
            </a:prstGeom>
            <a:noFill/>
            <a:ln w="9525">
              <a:noFill/>
            </a:ln>
          </p:spPr>
          <p:txBody>
            <a:bodyPr>
              <a:spAutoFit/>
            </a:bodyPr>
            <a:lstStyle/>
            <a:p>
              <a:pPr algn="l">
                <a:spcBef>
                  <a:spcPct val="50000"/>
                </a:spcBef>
              </a:pPr>
              <a:r>
                <a:rPr lang="en-US" altLang="zh-CN" b="0" i="0" dirty="0">
                  <a:latin typeface="Arial" panose="020B0604020202020204" pitchFamily="34" charset="0"/>
                  <a:ea typeface="宋体" panose="02010600030101010101" pitchFamily="2" charset="-122"/>
                </a:rPr>
                <a:t>A</a:t>
              </a:r>
              <a:r>
                <a:rPr lang="en-US" altLang="zh-CN" b="0" i="0" baseline="-25000" dirty="0">
                  <a:latin typeface="Arial" panose="020B0604020202020204" pitchFamily="34" charset="0"/>
                  <a:ea typeface="宋体" panose="02010600030101010101" pitchFamily="2" charset="-122"/>
                </a:rPr>
                <a:t>min</a:t>
              </a:r>
            </a:p>
          </p:txBody>
        </p:sp>
        <p:sp>
          <p:nvSpPr>
            <p:cNvPr id="7224" name="Line 41"/>
            <p:cNvSpPr>
              <a:spLocks noChangeAspect="1"/>
            </p:cNvSpPr>
            <p:nvPr/>
          </p:nvSpPr>
          <p:spPr>
            <a:xfrm flipH="1">
              <a:off x="864" y="1157"/>
              <a:ext cx="703" cy="0"/>
            </a:xfrm>
            <a:prstGeom prst="line">
              <a:avLst/>
            </a:prstGeom>
            <a:ln w="9525" cap="flat" cmpd="sng">
              <a:solidFill>
                <a:schemeClr val="tx1"/>
              </a:solidFill>
              <a:prstDash val="solid"/>
              <a:headEnd type="none" w="sm" len="med"/>
              <a:tailEnd type="none" w="sm" len="med"/>
            </a:ln>
          </p:spPr>
        </p:sp>
      </p:grpSp>
      <p:grpSp>
        <p:nvGrpSpPr>
          <p:cNvPr id="4" name="Group 42"/>
          <p:cNvGrpSpPr/>
          <p:nvPr/>
        </p:nvGrpSpPr>
        <p:grpSpPr>
          <a:xfrm>
            <a:off x="3654425" y="1335088"/>
            <a:ext cx="1508125" cy="1003300"/>
            <a:chOff x="2430" y="641"/>
            <a:chExt cx="950" cy="632"/>
          </a:xfrm>
        </p:grpSpPr>
        <p:sp>
          <p:nvSpPr>
            <p:cNvPr id="7218" name="Line 43"/>
            <p:cNvSpPr>
              <a:spLocks noChangeAspect="1"/>
            </p:cNvSpPr>
            <p:nvPr/>
          </p:nvSpPr>
          <p:spPr>
            <a:xfrm>
              <a:off x="2430" y="1026"/>
              <a:ext cx="950" cy="0"/>
            </a:xfrm>
            <a:prstGeom prst="line">
              <a:avLst/>
            </a:prstGeom>
            <a:ln w="9525" cap="flat" cmpd="sng">
              <a:solidFill>
                <a:schemeClr val="tx1"/>
              </a:solidFill>
              <a:prstDash val="solid"/>
              <a:headEnd type="none" w="sm" len="med"/>
              <a:tailEnd type="none" w="sm" len="med"/>
            </a:ln>
          </p:spPr>
        </p:sp>
        <p:sp>
          <p:nvSpPr>
            <p:cNvPr id="7219" name="Line 44"/>
            <p:cNvSpPr>
              <a:spLocks noChangeAspect="1"/>
            </p:cNvSpPr>
            <p:nvPr/>
          </p:nvSpPr>
          <p:spPr>
            <a:xfrm>
              <a:off x="3243" y="664"/>
              <a:ext cx="0" cy="362"/>
            </a:xfrm>
            <a:prstGeom prst="line">
              <a:avLst/>
            </a:prstGeom>
            <a:ln w="9525" cap="flat" cmpd="sng">
              <a:solidFill>
                <a:schemeClr val="tx1"/>
              </a:solidFill>
              <a:prstDash val="solid"/>
              <a:headEnd type="none" w="sm" len="med"/>
              <a:tailEnd type="triangle" w="med" len="med"/>
            </a:ln>
          </p:spPr>
        </p:sp>
        <p:sp>
          <p:nvSpPr>
            <p:cNvPr id="7220" name="Text Box 45"/>
            <p:cNvSpPr txBox="1">
              <a:spLocks noChangeAspect="1"/>
            </p:cNvSpPr>
            <p:nvPr/>
          </p:nvSpPr>
          <p:spPr>
            <a:xfrm rot="-5400000">
              <a:off x="2969" y="688"/>
              <a:ext cx="343" cy="249"/>
            </a:xfrm>
            <a:prstGeom prst="rect">
              <a:avLst/>
            </a:prstGeom>
            <a:noFill/>
            <a:ln w="9525">
              <a:noFill/>
            </a:ln>
          </p:spPr>
          <p:txBody>
            <a:bodyPr>
              <a:spAutoFit/>
            </a:bodyPr>
            <a:lstStyle/>
            <a:p>
              <a:pPr algn="l">
                <a:spcBef>
                  <a:spcPct val="50000"/>
                </a:spcBef>
              </a:pPr>
              <a:r>
                <a:rPr lang="en-US" altLang="zh-CN" sz="2000" b="0" i="0" dirty="0">
                  <a:latin typeface="Arial" panose="020B0604020202020204" pitchFamily="34" charset="0"/>
                  <a:ea typeface="宋体" panose="02010600030101010101" pitchFamily="2" charset="-122"/>
                </a:rPr>
                <a:t>ES</a:t>
              </a:r>
            </a:p>
          </p:txBody>
        </p:sp>
        <p:sp>
          <p:nvSpPr>
            <p:cNvPr id="7221" name="Line 46"/>
            <p:cNvSpPr>
              <a:spLocks noChangeAspect="1"/>
            </p:cNvSpPr>
            <p:nvPr/>
          </p:nvSpPr>
          <p:spPr>
            <a:xfrm>
              <a:off x="3244" y="1030"/>
              <a:ext cx="0" cy="243"/>
            </a:xfrm>
            <a:prstGeom prst="line">
              <a:avLst/>
            </a:prstGeom>
            <a:ln w="9525" cap="flat" cmpd="sng">
              <a:solidFill>
                <a:schemeClr val="tx1"/>
              </a:solidFill>
              <a:prstDash val="solid"/>
              <a:headEnd type="triangle" w="med" len="med"/>
              <a:tailEnd type="triangle" w="med" len="med"/>
            </a:ln>
          </p:spPr>
        </p:sp>
      </p:grpSp>
      <p:grpSp>
        <p:nvGrpSpPr>
          <p:cNvPr id="5" name="Group 47"/>
          <p:cNvGrpSpPr/>
          <p:nvPr/>
        </p:nvGrpSpPr>
        <p:grpSpPr>
          <a:xfrm>
            <a:off x="3375025" y="2152650"/>
            <a:ext cx="1776413" cy="738188"/>
            <a:chOff x="2254" y="1156"/>
            <a:chExt cx="1119" cy="465"/>
          </a:xfrm>
        </p:grpSpPr>
        <p:sp>
          <p:nvSpPr>
            <p:cNvPr id="7213" name="Line 48"/>
            <p:cNvSpPr>
              <a:spLocks noChangeAspect="1"/>
            </p:cNvSpPr>
            <p:nvPr/>
          </p:nvSpPr>
          <p:spPr>
            <a:xfrm>
              <a:off x="2254" y="1156"/>
              <a:ext cx="907" cy="0"/>
            </a:xfrm>
            <a:prstGeom prst="line">
              <a:avLst/>
            </a:prstGeom>
            <a:ln w="9525" cap="flat" cmpd="sng">
              <a:solidFill>
                <a:schemeClr val="tx1"/>
              </a:solidFill>
              <a:prstDash val="solid"/>
              <a:headEnd type="none" w="sm" len="med"/>
              <a:tailEnd type="none" w="sm" len="med"/>
            </a:ln>
          </p:spPr>
        </p:sp>
        <p:sp>
          <p:nvSpPr>
            <p:cNvPr id="7214" name="Line 49"/>
            <p:cNvSpPr>
              <a:spLocks noChangeAspect="1"/>
            </p:cNvSpPr>
            <p:nvPr/>
          </p:nvSpPr>
          <p:spPr>
            <a:xfrm>
              <a:off x="3091" y="1156"/>
              <a:ext cx="0" cy="106"/>
            </a:xfrm>
            <a:prstGeom prst="line">
              <a:avLst/>
            </a:prstGeom>
            <a:ln w="9525" cap="flat" cmpd="sng">
              <a:solidFill>
                <a:schemeClr val="tx1"/>
              </a:solidFill>
              <a:prstDash val="solid"/>
              <a:headEnd type="oval" w="med" len="med"/>
              <a:tailEnd type="oval" w="med" len="med"/>
            </a:ln>
          </p:spPr>
        </p:sp>
        <p:sp>
          <p:nvSpPr>
            <p:cNvPr id="7215" name="Text Box 50"/>
            <p:cNvSpPr txBox="1">
              <a:spLocks noChangeAspect="1"/>
            </p:cNvSpPr>
            <p:nvPr/>
          </p:nvSpPr>
          <p:spPr>
            <a:xfrm rot="-5400000">
              <a:off x="2844" y="1314"/>
              <a:ext cx="279" cy="250"/>
            </a:xfrm>
            <a:prstGeom prst="rect">
              <a:avLst/>
            </a:prstGeom>
            <a:noFill/>
            <a:ln w="9525">
              <a:noFill/>
            </a:ln>
          </p:spPr>
          <p:txBody>
            <a:bodyPr>
              <a:spAutoFit/>
            </a:bodyPr>
            <a:lstStyle/>
            <a:p>
              <a:pPr algn="l">
                <a:spcBef>
                  <a:spcPct val="50000"/>
                </a:spcBef>
              </a:pPr>
              <a:r>
                <a:rPr lang="en-US" altLang="zh-CN" sz="2000" b="0" i="0" dirty="0">
                  <a:latin typeface="Arial" panose="020B0604020202020204" pitchFamily="34" charset="0"/>
                  <a:ea typeface="宋体" panose="02010600030101010101" pitchFamily="2" charset="-122"/>
                </a:rPr>
                <a:t>EI</a:t>
              </a:r>
            </a:p>
          </p:txBody>
        </p:sp>
        <p:sp>
          <p:nvSpPr>
            <p:cNvPr id="7216" name="Line 51"/>
            <p:cNvSpPr>
              <a:spLocks noChangeAspect="1"/>
            </p:cNvSpPr>
            <p:nvPr/>
          </p:nvSpPr>
          <p:spPr>
            <a:xfrm>
              <a:off x="3084" y="1261"/>
              <a:ext cx="0" cy="360"/>
            </a:xfrm>
            <a:prstGeom prst="line">
              <a:avLst/>
            </a:prstGeom>
            <a:ln w="9525" cap="flat" cmpd="sng">
              <a:solidFill>
                <a:schemeClr val="tx1"/>
              </a:solidFill>
              <a:prstDash val="solid"/>
              <a:headEnd type="triangle" w="med" len="med"/>
              <a:tailEnd type="none" w="med" len="med"/>
            </a:ln>
          </p:spPr>
        </p:sp>
        <p:sp>
          <p:nvSpPr>
            <p:cNvPr id="7217" name="Line 52"/>
            <p:cNvSpPr>
              <a:spLocks noChangeAspect="1"/>
            </p:cNvSpPr>
            <p:nvPr/>
          </p:nvSpPr>
          <p:spPr>
            <a:xfrm>
              <a:off x="2423" y="1267"/>
              <a:ext cx="950" cy="0"/>
            </a:xfrm>
            <a:prstGeom prst="line">
              <a:avLst/>
            </a:prstGeom>
            <a:ln w="9525" cap="flat" cmpd="sng">
              <a:solidFill>
                <a:schemeClr val="tx1"/>
              </a:solidFill>
              <a:prstDash val="solid"/>
              <a:headEnd type="none" w="sm" len="med"/>
              <a:tailEnd type="none" w="sm" len="med"/>
            </a:ln>
          </p:spPr>
        </p:sp>
      </p:grpSp>
      <p:grpSp>
        <p:nvGrpSpPr>
          <p:cNvPr id="6" name="Group 53"/>
          <p:cNvGrpSpPr/>
          <p:nvPr/>
        </p:nvGrpSpPr>
        <p:grpSpPr>
          <a:xfrm>
            <a:off x="3781425" y="1322388"/>
            <a:ext cx="519113" cy="842962"/>
            <a:chOff x="2510" y="633"/>
            <a:chExt cx="327" cy="531"/>
          </a:xfrm>
        </p:grpSpPr>
        <p:sp>
          <p:nvSpPr>
            <p:cNvPr id="537654" name="Text Box 54"/>
            <p:cNvSpPr txBox="1">
              <a:spLocks noChangeAspect="1" noChangeArrowheads="1"/>
            </p:cNvSpPr>
            <p:nvPr/>
          </p:nvSpPr>
          <p:spPr bwMode="auto">
            <a:xfrm rot="16200000">
              <a:off x="2469" y="674"/>
              <a:ext cx="409" cy="327"/>
            </a:xfrm>
            <a:prstGeom prst="rect">
              <a:avLst/>
            </a:prstGeom>
            <a:no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en-US" altLang="zh-CN" sz="2800" i="0"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δ</a:t>
              </a:r>
              <a:endParaRPr kumimoji="0" lang="en-US" altLang="zh-CN" sz="2800" i="0" kern="1200" cap="none" spc="0" normalizeH="0" baseline="-2500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7211" name="Line 55"/>
            <p:cNvSpPr>
              <a:spLocks noChangeAspect="1"/>
            </p:cNvSpPr>
            <p:nvPr/>
          </p:nvSpPr>
          <p:spPr>
            <a:xfrm>
              <a:off x="2788" y="665"/>
              <a:ext cx="0" cy="362"/>
            </a:xfrm>
            <a:prstGeom prst="line">
              <a:avLst/>
            </a:prstGeom>
            <a:ln w="9525" cap="flat" cmpd="sng">
              <a:solidFill>
                <a:schemeClr val="tx1"/>
              </a:solidFill>
              <a:prstDash val="solid"/>
              <a:headEnd type="none" w="sm" len="med"/>
              <a:tailEnd type="triangle" w="med" len="med"/>
            </a:ln>
          </p:spPr>
        </p:sp>
        <p:sp>
          <p:nvSpPr>
            <p:cNvPr id="7212" name="Line 56"/>
            <p:cNvSpPr>
              <a:spLocks noChangeAspect="1"/>
            </p:cNvSpPr>
            <p:nvPr/>
          </p:nvSpPr>
          <p:spPr>
            <a:xfrm>
              <a:off x="2789" y="1031"/>
              <a:ext cx="0" cy="133"/>
            </a:xfrm>
            <a:prstGeom prst="line">
              <a:avLst/>
            </a:prstGeom>
            <a:ln w="9525" cap="flat" cmpd="sng">
              <a:solidFill>
                <a:schemeClr val="tx1"/>
              </a:solidFill>
              <a:prstDash val="solid"/>
              <a:headEnd type="triangle" w="med" len="med"/>
              <a:tailEnd type="triangle" w="med" len="med"/>
            </a:ln>
          </p:spPr>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7637"/>
                                        </p:tgtEl>
                                        <p:attrNameLst>
                                          <p:attrName>style.visibility</p:attrName>
                                        </p:attrNameLst>
                                      </p:cBhvr>
                                      <p:to>
                                        <p:strVal val="visible"/>
                                      </p:to>
                                    </p:set>
                                    <p:animEffect transition="in" filter="blinds(horizontal)">
                                      <p:cBhvr>
                                        <p:cTn id="7" dur="500"/>
                                        <p:tgtEl>
                                          <p:spTgt spid="5376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7635">
                                            <p:txEl>
                                              <p:pRg st="1" end="1"/>
                                            </p:txEl>
                                          </p:spTgt>
                                        </p:tgtEl>
                                        <p:attrNameLst>
                                          <p:attrName>style.visibility</p:attrName>
                                        </p:attrNameLst>
                                      </p:cBhvr>
                                      <p:to>
                                        <p:strVal val="visible"/>
                                      </p:to>
                                    </p:set>
                                    <p:animEffect transition="in" filter="blinds(horizontal)">
                                      <p:cBhvr>
                                        <p:cTn id="17" dur="500"/>
                                        <p:tgtEl>
                                          <p:spTgt spid="53763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37635">
                                            <p:txEl>
                                              <p:pRg st="2" end="2"/>
                                            </p:txEl>
                                          </p:spTgt>
                                        </p:tgtEl>
                                        <p:attrNameLst>
                                          <p:attrName>style.visibility</p:attrName>
                                        </p:attrNameLst>
                                      </p:cBhvr>
                                      <p:to>
                                        <p:strVal val="visible"/>
                                      </p:to>
                                    </p:set>
                                    <p:animEffect transition="in" filter="blinds(horizontal)">
                                      <p:cBhvr>
                                        <p:cTn id="22" dur="500"/>
                                        <p:tgtEl>
                                          <p:spTgt spid="53763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37635">
                                            <p:txEl>
                                              <p:pRg st="3" end="3"/>
                                            </p:txEl>
                                          </p:spTgt>
                                        </p:tgtEl>
                                        <p:attrNameLst>
                                          <p:attrName>style.visibility</p:attrName>
                                        </p:attrNameLst>
                                      </p:cBhvr>
                                      <p:to>
                                        <p:strVal val="visible"/>
                                      </p:to>
                                    </p:set>
                                    <p:animEffect transition="in" filter="blinds(horizontal)">
                                      <p:cBhvr>
                                        <p:cTn id="37" dur="500"/>
                                        <p:tgtEl>
                                          <p:spTgt spid="537635">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37635">
                                            <p:txEl>
                                              <p:pRg st="4" end="4"/>
                                            </p:txEl>
                                          </p:spTgt>
                                        </p:tgtEl>
                                        <p:attrNameLst>
                                          <p:attrName>style.visibility</p:attrName>
                                        </p:attrNameLst>
                                      </p:cBhvr>
                                      <p:to>
                                        <p:strVal val="visible"/>
                                      </p:to>
                                    </p:set>
                                    <p:animEffect transition="in" filter="blinds(horizontal)">
                                      <p:cBhvr>
                                        <p:cTn id="42" dur="500"/>
                                        <p:tgtEl>
                                          <p:spTgt spid="537635">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down)">
                                      <p:cBhvr>
                                        <p:cTn id="47" dur="5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37635">
                                            <p:txEl>
                                              <p:pRg st="5" end="5"/>
                                            </p:txEl>
                                          </p:spTgt>
                                        </p:tgtEl>
                                        <p:attrNameLst>
                                          <p:attrName>style.visibility</p:attrName>
                                        </p:attrNameLst>
                                      </p:cBhvr>
                                      <p:to>
                                        <p:strVal val="visible"/>
                                      </p:to>
                                    </p:set>
                                    <p:animEffect transition="in" filter="blinds(horizontal)">
                                      <p:cBhvr>
                                        <p:cTn id="52" dur="500"/>
                                        <p:tgtEl>
                                          <p:spTgt spid="537635">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76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AEFD74A-1A9B-4822-B9FF-CCC6436E2B0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1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30</a:t>
            </a:fld>
            <a:endParaRPr lang="en-US" altLang="zh-CN" sz="1400" b="0" i="0" dirty="0">
              <a:ea typeface="宋体" panose="02010600030101010101" pitchFamily="2" charset="-122"/>
            </a:endParaRPr>
          </a:p>
        </p:txBody>
      </p:sp>
      <p:grpSp>
        <p:nvGrpSpPr>
          <p:cNvPr id="35845" name="Group 2"/>
          <p:cNvGrpSpPr/>
          <p:nvPr/>
        </p:nvGrpSpPr>
        <p:grpSpPr>
          <a:xfrm>
            <a:off x="1042988" y="685800"/>
            <a:ext cx="6911975" cy="5622925"/>
            <a:chOff x="884" y="527"/>
            <a:chExt cx="4354" cy="3542"/>
          </a:xfrm>
        </p:grpSpPr>
        <p:grpSp>
          <p:nvGrpSpPr>
            <p:cNvPr id="35853" name="Group 3"/>
            <p:cNvGrpSpPr/>
            <p:nvPr/>
          </p:nvGrpSpPr>
          <p:grpSpPr>
            <a:xfrm>
              <a:off x="1466" y="935"/>
              <a:ext cx="2684" cy="2813"/>
              <a:chOff x="703" y="436"/>
              <a:chExt cx="3356" cy="3811"/>
            </a:xfrm>
          </p:grpSpPr>
          <p:grpSp>
            <p:nvGrpSpPr>
              <p:cNvPr id="35934" name="Group 4"/>
              <p:cNvGrpSpPr/>
              <p:nvPr/>
            </p:nvGrpSpPr>
            <p:grpSpPr>
              <a:xfrm flipV="1">
                <a:off x="930" y="2342"/>
                <a:ext cx="2812" cy="1905"/>
                <a:chOff x="930" y="436"/>
                <a:chExt cx="2812" cy="1905"/>
              </a:xfrm>
            </p:grpSpPr>
            <p:sp>
              <p:nvSpPr>
                <p:cNvPr id="35951" name="Freeform 5" descr="浅色上对角线"/>
                <p:cNvSpPr/>
                <p:nvPr/>
              </p:nvSpPr>
              <p:spPr>
                <a:xfrm>
                  <a:off x="930" y="436"/>
                  <a:ext cx="2812" cy="1905"/>
                </a:xfrm>
                <a:custGeom>
                  <a:avLst/>
                  <a:gdLst>
                    <a:gd name="txL" fmla="*/ 0 w 2812"/>
                    <a:gd name="txT" fmla="*/ 0 h 1905"/>
                    <a:gd name="txR" fmla="*/ 2812 w 2812"/>
                    <a:gd name="txB" fmla="*/ 1905 h 1905"/>
                  </a:gdLst>
                  <a:ahLst/>
                  <a:cxnLst>
                    <a:cxn ang="0">
                      <a:pos x="0" y="1905"/>
                    </a:cxn>
                    <a:cxn ang="0">
                      <a:pos x="0" y="1225"/>
                    </a:cxn>
                    <a:cxn ang="0">
                      <a:pos x="90" y="1089"/>
                    </a:cxn>
                    <a:cxn ang="0">
                      <a:pos x="952" y="1089"/>
                    </a:cxn>
                    <a:cxn ang="0">
                      <a:pos x="952" y="908"/>
                    </a:cxn>
                    <a:cxn ang="0">
                      <a:pos x="1224" y="908"/>
                    </a:cxn>
                    <a:cxn ang="0">
                      <a:pos x="1224" y="0"/>
                    </a:cxn>
                    <a:cxn ang="0">
                      <a:pos x="1587" y="0"/>
                    </a:cxn>
                    <a:cxn ang="0">
                      <a:pos x="1587" y="771"/>
                    </a:cxn>
                    <a:cxn ang="0">
                      <a:pos x="2676" y="771"/>
                    </a:cxn>
                    <a:cxn ang="0">
                      <a:pos x="2812" y="908"/>
                    </a:cxn>
                    <a:cxn ang="0">
                      <a:pos x="2812" y="1905"/>
                    </a:cxn>
                    <a:cxn ang="0">
                      <a:pos x="0" y="1905"/>
                    </a:cxn>
                  </a:cxnLst>
                  <a:rect l="txL" t="txT" r="txR" b="txB"/>
                  <a:pathLst>
                    <a:path w="2812" h="1905">
                      <a:moveTo>
                        <a:pt x="0" y="1905"/>
                      </a:moveTo>
                      <a:lnTo>
                        <a:pt x="0" y="1225"/>
                      </a:lnTo>
                      <a:lnTo>
                        <a:pt x="90" y="1089"/>
                      </a:lnTo>
                      <a:lnTo>
                        <a:pt x="952" y="1089"/>
                      </a:lnTo>
                      <a:lnTo>
                        <a:pt x="952" y="908"/>
                      </a:lnTo>
                      <a:lnTo>
                        <a:pt x="1224" y="908"/>
                      </a:lnTo>
                      <a:lnTo>
                        <a:pt x="1224" y="0"/>
                      </a:lnTo>
                      <a:lnTo>
                        <a:pt x="1587" y="0"/>
                      </a:lnTo>
                      <a:lnTo>
                        <a:pt x="1587" y="771"/>
                      </a:lnTo>
                      <a:lnTo>
                        <a:pt x="2676" y="771"/>
                      </a:lnTo>
                      <a:lnTo>
                        <a:pt x="2812" y="908"/>
                      </a:lnTo>
                      <a:lnTo>
                        <a:pt x="2812" y="1905"/>
                      </a:lnTo>
                      <a:lnTo>
                        <a:pt x="0" y="1905"/>
                      </a:lnTo>
                      <a:close/>
                    </a:path>
                  </a:pathLst>
                </a:custGeom>
                <a:pattFill prst="ltUpDiag">
                  <a:fgClr>
                    <a:srgbClr val="000099">
                      <a:alpha val="100000"/>
                    </a:srgbClr>
                  </a:fgClr>
                  <a:bgClr>
                    <a:schemeClr val="bg1">
                      <a:alpha val="100000"/>
                    </a:schemeClr>
                  </a:bgClr>
                </a:pattFill>
                <a:ln w="28575" cap="flat" cmpd="sng">
                  <a:solidFill>
                    <a:srgbClr val="000066">
                      <a:alpha val="100000"/>
                    </a:srgbClr>
                  </a:solidFill>
                  <a:prstDash val="solid"/>
                  <a:round/>
                  <a:headEnd type="none" w="sm" len="med"/>
                  <a:tailEnd type="none" w="sm" len="med"/>
                </a:ln>
              </p:spPr>
              <p:txBody>
                <a:bodyPr/>
                <a:lstStyle/>
                <a:p>
                  <a:endParaRPr lang="zh-CN" altLang="en-US"/>
                </a:p>
              </p:txBody>
            </p:sp>
            <p:grpSp>
              <p:nvGrpSpPr>
                <p:cNvPr id="35952" name="Group 6"/>
                <p:cNvGrpSpPr/>
                <p:nvPr/>
              </p:nvGrpSpPr>
              <p:grpSpPr>
                <a:xfrm>
                  <a:off x="2018" y="683"/>
                  <a:ext cx="635" cy="227"/>
                  <a:chOff x="2018" y="683"/>
                  <a:chExt cx="635" cy="227"/>
                </a:xfrm>
              </p:grpSpPr>
              <p:sp>
                <p:nvSpPr>
                  <p:cNvPr id="35953" name="Rectangle 7"/>
                  <p:cNvSpPr/>
                  <p:nvPr/>
                </p:nvSpPr>
                <p:spPr>
                  <a:xfrm>
                    <a:off x="2154" y="683"/>
                    <a:ext cx="363" cy="227"/>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54" name="Line 8"/>
                  <p:cNvSpPr/>
                  <p:nvPr/>
                </p:nvSpPr>
                <p:spPr>
                  <a:xfrm>
                    <a:off x="2018" y="799"/>
                    <a:ext cx="635" cy="0"/>
                  </a:xfrm>
                  <a:prstGeom prst="line">
                    <a:avLst/>
                  </a:prstGeom>
                  <a:ln w="9525" cap="flat" cmpd="sng">
                    <a:solidFill>
                      <a:schemeClr val="tx1"/>
                    </a:solidFill>
                    <a:prstDash val="lgDashDot"/>
                    <a:headEnd type="none" w="sm" len="med"/>
                    <a:tailEnd type="none" w="sm" len="med"/>
                  </a:ln>
                </p:spPr>
              </p:sp>
            </p:grpSp>
          </p:grpSp>
          <p:grpSp>
            <p:nvGrpSpPr>
              <p:cNvPr id="35935" name="Group 9"/>
              <p:cNvGrpSpPr/>
              <p:nvPr/>
            </p:nvGrpSpPr>
            <p:grpSpPr>
              <a:xfrm>
                <a:off x="703" y="436"/>
                <a:ext cx="3356" cy="2702"/>
                <a:chOff x="703" y="436"/>
                <a:chExt cx="3356" cy="2702"/>
              </a:xfrm>
            </p:grpSpPr>
            <p:grpSp>
              <p:nvGrpSpPr>
                <p:cNvPr id="35936" name="Group 10"/>
                <p:cNvGrpSpPr/>
                <p:nvPr/>
              </p:nvGrpSpPr>
              <p:grpSpPr>
                <a:xfrm>
                  <a:off x="930" y="436"/>
                  <a:ext cx="2812" cy="2702"/>
                  <a:chOff x="930" y="436"/>
                  <a:chExt cx="2812" cy="2702"/>
                </a:xfrm>
              </p:grpSpPr>
              <p:grpSp>
                <p:nvGrpSpPr>
                  <p:cNvPr id="35938" name="Group 11"/>
                  <p:cNvGrpSpPr/>
                  <p:nvPr/>
                </p:nvGrpSpPr>
                <p:grpSpPr>
                  <a:xfrm>
                    <a:off x="930" y="436"/>
                    <a:ext cx="2812" cy="1905"/>
                    <a:chOff x="930" y="436"/>
                    <a:chExt cx="2812" cy="1905"/>
                  </a:xfrm>
                </p:grpSpPr>
                <p:sp>
                  <p:nvSpPr>
                    <p:cNvPr id="35947" name="Freeform 12" descr="浅色上对角线"/>
                    <p:cNvSpPr/>
                    <p:nvPr/>
                  </p:nvSpPr>
                  <p:spPr>
                    <a:xfrm>
                      <a:off x="930" y="436"/>
                      <a:ext cx="2812" cy="1905"/>
                    </a:xfrm>
                    <a:custGeom>
                      <a:avLst/>
                      <a:gdLst>
                        <a:gd name="txL" fmla="*/ 0 w 2812"/>
                        <a:gd name="txT" fmla="*/ 0 h 1905"/>
                        <a:gd name="txR" fmla="*/ 2812 w 2812"/>
                        <a:gd name="txB" fmla="*/ 1905 h 1905"/>
                      </a:gdLst>
                      <a:ahLst/>
                      <a:cxnLst>
                        <a:cxn ang="0">
                          <a:pos x="0" y="1905"/>
                        </a:cxn>
                        <a:cxn ang="0">
                          <a:pos x="0" y="1225"/>
                        </a:cxn>
                        <a:cxn ang="0">
                          <a:pos x="90" y="1089"/>
                        </a:cxn>
                        <a:cxn ang="0">
                          <a:pos x="952" y="1089"/>
                        </a:cxn>
                        <a:cxn ang="0">
                          <a:pos x="952" y="908"/>
                        </a:cxn>
                        <a:cxn ang="0">
                          <a:pos x="1224" y="908"/>
                        </a:cxn>
                        <a:cxn ang="0">
                          <a:pos x="1224" y="0"/>
                        </a:cxn>
                        <a:cxn ang="0">
                          <a:pos x="1587" y="0"/>
                        </a:cxn>
                        <a:cxn ang="0">
                          <a:pos x="1587" y="771"/>
                        </a:cxn>
                        <a:cxn ang="0">
                          <a:pos x="2676" y="771"/>
                        </a:cxn>
                        <a:cxn ang="0">
                          <a:pos x="2812" y="908"/>
                        </a:cxn>
                        <a:cxn ang="0">
                          <a:pos x="2812" y="1905"/>
                        </a:cxn>
                        <a:cxn ang="0">
                          <a:pos x="0" y="1905"/>
                        </a:cxn>
                      </a:cxnLst>
                      <a:rect l="txL" t="txT" r="txR" b="txB"/>
                      <a:pathLst>
                        <a:path w="2812" h="1905">
                          <a:moveTo>
                            <a:pt x="0" y="1905"/>
                          </a:moveTo>
                          <a:lnTo>
                            <a:pt x="0" y="1225"/>
                          </a:lnTo>
                          <a:lnTo>
                            <a:pt x="90" y="1089"/>
                          </a:lnTo>
                          <a:lnTo>
                            <a:pt x="952" y="1089"/>
                          </a:lnTo>
                          <a:lnTo>
                            <a:pt x="952" y="908"/>
                          </a:lnTo>
                          <a:lnTo>
                            <a:pt x="1224" y="908"/>
                          </a:lnTo>
                          <a:lnTo>
                            <a:pt x="1224" y="0"/>
                          </a:lnTo>
                          <a:lnTo>
                            <a:pt x="1587" y="0"/>
                          </a:lnTo>
                          <a:lnTo>
                            <a:pt x="1587" y="771"/>
                          </a:lnTo>
                          <a:lnTo>
                            <a:pt x="2676" y="771"/>
                          </a:lnTo>
                          <a:lnTo>
                            <a:pt x="2812" y="908"/>
                          </a:lnTo>
                          <a:lnTo>
                            <a:pt x="2812" y="1905"/>
                          </a:lnTo>
                          <a:lnTo>
                            <a:pt x="0" y="1905"/>
                          </a:lnTo>
                          <a:close/>
                        </a:path>
                      </a:pathLst>
                    </a:custGeom>
                    <a:pattFill prst="ltUpDiag">
                      <a:fgClr>
                        <a:srgbClr val="000099">
                          <a:alpha val="100000"/>
                        </a:srgbClr>
                      </a:fgClr>
                      <a:bgClr>
                        <a:schemeClr val="bg1">
                          <a:alpha val="100000"/>
                        </a:schemeClr>
                      </a:bgClr>
                    </a:pattFill>
                    <a:ln w="28575" cap="flat" cmpd="sng">
                      <a:solidFill>
                        <a:srgbClr val="000066">
                          <a:alpha val="100000"/>
                        </a:srgbClr>
                      </a:solidFill>
                      <a:prstDash val="solid"/>
                      <a:round/>
                      <a:headEnd type="none" w="sm" len="med"/>
                      <a:tailEnd type="none" w="sm" len="med"/>
                    </a:ln>
                  </p:spPr>
                  <p:txBody>
                    <a:bodyPr/>
                    <a:lstStyle/>
                    <a:p>
                      <a:endParaRPr lang="zh-CN" altLang="en-US"/>
                    </a:p>
                  </p:txBody>
                </p:sp>
                <p:grpSp>
                  <p:nvGrpSpPr>
                    <p:cNvPr id="35948" name="Group 13"/>
                    <p:cNvGrpSpPr/>
                    <p:nvPr/>
                  </p:nvGrpSpPr>
                  <p:grpSpPr>
                    <a:xfrm>
                      <a:off x="2018" y="683"/>
                      <a:ext cx="635" cy="227"/>
                      <a:chOff x="2018" y="683"/>
                      <a:chExt cx="635" cy="227"/>
                    </a:xfrm>
                  </p:grpSpPr>
                  <p:sp>
                    <p:nvSpPr>
                      <p:cNvPr id="35949" name="Rectangle 14"/>
                      <p:cNvSpPr/>
                      <p:nvPr/>
                    </p:nvSpPr>
                    <p:spPr>
                      <a:xfrm>
                        <a:off x="2154" y="683"/>
                        <a:ext cx="363" cy="227"/>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50" name="Line 15"/>
                      <p:cNvSpPr/>
                      <p:nvPr/>
                    </p:nvSpPr>
                    <p:spPr>
                      <a:xfrm>
                        <a:off x="2018" y="799"/>
                        <a:ext cx="635" cy="0"/>
                      </a:xfrm>
                      <a:prstGeom prst="line">
                        <a:avLst/>
                      </a:prstGeom>
                      <a:ln w="9525" cap="flat" cmpd="sng">
                        <a:solidFill>
                          <a:schemeClr val="tx1"/>
                        </a:solidFill>
                        <a:prstDash val="lgDashDot"/>
                        <a:headEnd type="none" w="sm" len="med"/>
                        <a:tailEnd type="none" w="sm" len="med"/>
                      </a:ln>
                    </p:spPr>
                  </p:sp>
                </p:grpSp>
              </p:grpSp>
              <p:sp>
                <p:nvSpPr>
                  <p:cNvPr id="35939" name="Rectangle 16"/>
                  <p:cNvSpPr/>
                  <p:nvPr/>
                </p:nvSpPr>
                <p:spPr>
                  <a:xfrm>
                    <a:off x="930" y="1777"/>
                    <a:ext cx="90" cy="1134"/>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0" name="Rectangle 17"/>
                  <p:cNvSpPr/>
                  <p:nvPr/>
                </p:nvSpPr>
                <p:spPr>
                  <a:xfrm>
                    <a:off x="1020" y="1661"/>
                    <a:ext cx="46" cy="1361"/>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1" name="Rectangle 18"/>
                  <p:cNvSpPr/>
                  <p:nvPr/>
                </p:nvSpPr>
                <p:spPr>
                  <a:xfrm>
                    <a:off x="1066" y="1706"/>
                    <a:ext cx="363" cy="1270"/>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2" name="Rectangle 19"/>
                  <p:cNvSpPr/>
                  <p:nvPr/>
                </p:nvSpPr>
                <p:spPr>
                  <a:xfrm>
                    <a:off x="1429" y="1661"/>
                    <a:ext cx="317" cy="1361"/>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3" name="Rectangle 20"/>
                  <p:cNvSpPr/>
                  <p:nvPr/>
                </p:nvSpPr>
                <p:spPr>
                  <a:xfrm>
                    <a:off x="1746" y="1706"/>
                    <a:ext cx="272" cy="1270"/>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4" name="Rectangle 21"/>
                  <p:cNvSpPr/>
                  <p:nvPr/>
                </p:nvSpPr>
                <p:spPr>
                  <a:xfrm>
                    <a:off x="2018" y="1616"/>
                    <a:ext cx="91" cy="1451"/>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5" name="Rectangle 22"/>
                  <p:cNvSpPr/>
                  <p:nvPr/>
                </p:nvSpPr>
                <p:spPr>
                  <a:xfrm>
                    <a:off x="2109" y="1706"/>
                    <a:ext cx="136" cy="1270"/>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46" name="Rectangle 23"/>
                  <p:cNvSpPr/>
                  <p:nvPr/>
                </p:nvSpPr>
                <p:spPr>
                  <a:xfrm>
                    <a:off x="2245" y="1550"/>
                    <a:ext cx="1497" cy="1588"/>
                  </a:xfrm>
                  <a:prstGeom prst="rect">
                    <a:avLst/>
                  </a:prstGeom>
                  <a:solidFill>
                    <a:schemeClr val="bg1"/>
                  </a:solidFill>
                  <a:ln w="28575" cap="flat" cmpd="sng">
                    <a:solidFill>
                      <a:srgbClr val="000066"/>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35937" name="Line 24"/>
                <p:cNvSpPr/>
                <p:nvPr/>
              </p:nvSpPr>
              <p:spPr>
                <a:xfrm>
                  <a:off x="703" y="2341"/>
                  <a:ext cx="3356" cy="0"/>
                </a:xfrm>
                <a:prstGeom prst="line">
                  <a:avLst/>
                </a:prstGeom>
                <a:ln w="9525" cap="flat" cmpd="sng">
                  <a:solidFill>
                    <a:schemeClr val="tx1"/>
                  </a:solidFill>
                  <a:prstDash val="lgDashDot"/>
                  <a:headEnd type="none" w="sm" len="med"/>
                  <a:tailEnd type="none" w="sm" len="med"/>
                </a:ln>
              </p:spPr>
            </p:sp>
          </p:grpSp>
        </p:grpSp>
        <p:sp>
          <p:nvSpPr>
            <p:cNvPr id="35854" name="Line 25"/>
            <p:cNvSpPr/>
            <p:nvPr/>
          </p:nvSpPr>
          <p:spPr>
            <a:xfrm flipH="1">
              <a:off x="2285" y="1122"/>
              <a:ext cx="408" cy="0"/>
            </a:xfrm>
            <a:prstGeom prst="line">
              <a:avLst/>
            </a:prstGeom>
            <a:ln w="9525" cap="flat" cmpd="sng">
              <a:solidFill>
                <a:schemeClr val="tx1"/>
              </a:solidFill>
              <a:prstDash val="solid"/>
              <a:headEnd type="none" w="sm" len="med"/>
              <a:tailEnd type="none" w="sm" len="med"/>
            </a:ln>
          </p:spPr>
        </p:sp>
        <p:sp>
          <p:nvSpPr>
            <p:cNvPr id="35855" name="Line 26"/>
            <p:cNvSpPr/>
            <p:nvPr/>
          </p:nvSpPr>
          <p:spPr>
            <a:xfrm flipH="1">
              <a:off x="2275" y="1288"/>
              <a:ext cx="408" cy="0"/>
            </a:xfrm>
            <a:prstGeom prst="line">
              <a:avLst/>
            </a:prstGeom>
            <a:ln w="9525" cap="flat" cmpd="sng">
              <a:solidFill>
                <a:schemeClr val="tx1"/>
              </a:solidFill>
              <a:prstDash val="solid"/>
              <a:headEnd type="none" w="sm" len="med"/>
              <a:tailEnd type="none" w="sm" len="med"/>
            </a:ln>
          </p:spPr>
        </p:sp>
        <p:sp>
          <p:nvSpPr>
            <p:cNvPr id="35856" name="Line 27"/>
            <p:cNvSpPr/>
            <p:nvPr/>
          </p:nvSpPr>
          <p:spPr>
            <a:xfrm>
              <a:off x="2426" y="799"/>
              <a:ext cx="0" cy="318"/>
            </a:xfrm>
            <a:prstGeom prst="line">
              <a:avLst/>
            </a:prstGeom>
            <a:ln w="9525" cap="flat" cmpd="sng">
              <a:solidFill>
                <a:schemeClr val="tx1"/>
              </a:solidFill>
              <a:prstDash val="solid"/>
              <a:headEnd type="none" w="sm" len="med"/>
              <a:tailEnd type="triangle" w="sm" len="med"/>
            </a:ln>
          </p:spPr>
        </p:sp>
        <p:sp>
          <p:nvSpPr>
            <p:cNvPr id="35857" name="Line 28"/>
            <p:cNvSpPr/>
            <p:nvPr/>
          </p:nvSpPr>
          <p:spPr>
            <a:xfrm>
              <a:off x="2426" y="1298"/>
              <a:ext cx="0" cy="136"/>
            </a:xfrm>
            <a:prstGeom prst="line">
              <a:avLst/>
            </a:prstGeom>
            <a:ln w="9525" cap="flat" cmpd="sng">
              <a:solidFill>
                <a:schemeClr val="tx1"/>
              </a:solidFill>
              <a:prstDash val="solid"/>
              <a:headEnd type="triangle" w="med" len="med"/>
              <a:tailEnd type="none" w="sm" len="med"/>
            </a:ln>
          </p:spPr>
        </p:sp>
        <p:sp>
          <p:nvSpPr>
            <p:cNvPr id="35858" name="Line 29"/>
            <p:cNvSpPr/>
            <p:nvPr/>
          </p:nvSpPr>
          <p:spPr>
            <a:xfrm>
              <a:off x="2426" y="1117"/>
              <a:ext cx="0" cy="181"/>
            </a:xfrm>
            <a:prstGeom prst="line">
              <a:avLst/>
            </a:prstGeom>
            <a:ln w="9525" cap="flat" cmpd="sng">
              <a:solidFill>
                <a:schemeClr val="tx1"/>
              </a:solidFill>
              <a:prstDash val="solid"/>
              <a:headEnd type="none" w="sm" len="med"/>
              <a:tailEnd type="none" w="sm" len="med"/>
            </a:ln>
          </p:spPr>
        </p:sp>
        <p:grpSp>
          <p:nvGrpSpPr>
            <p:cNvPr id="35859" name="Group 30"/>
            <p:cNvGrpSpPr/>
            <p:nvPr/>
          </p:nvGrpSpPr>
          <p:grpSpPr>
            <a:xfrm>
              <a:off x="1610" y="799"/>
              <a:ext cx="816" cy="182"/>
              <a:chOff x="1565" y="799"/>
              <a:chExt cx="816" cy="136"/>
            </a:xfrm>
          </p:grpSpPr>
          <p:sp>
            <p:nvSpPr>
              <p:cNvPr id="35927" name="Rectangle 31"/>
              <p:cNvSpPr/>
              <p:nvPr/>
            </p:nvSpPr>
            <p:spPr>
              <a:xfrm>
                <a:off x="1565" y="799"/>
                <a:ext cx="816" cy="136"/>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Φ0.125  C</a:t>
                </a:r>
              </a:p>
            </p:txBody>
          </p:sp>
          <p:grpSp>
            <p:nvGrpSpPr>
              <p:cNvPr id="35928" name="Group 32"/>
              <p:cNvGrpSpPr/>
              <p:nvPr/>
            </p:nvGrpSpPr>
            <p:grpSpPr>
              <a:xfrm>
                <a:off x="1579" y="827"/>
                <a:ext cx="91" cy="90"/>
                <a:chOff x="1908" y="737"/>
                <a:chExt cx="91" cy="90"/>
              </a:xfrm>
            </p:grpSpPr>
            <p:sp>
              <p:nvSpPr>
                <p:cNvPr id="35931" name="Oval 33"/>
                <p:cNvSpPr/>
                <p:nvPr/>
              </p:nvSpPr>
              <p:spPr>
                <a:xfrm>
                  <a:off x="1916" y="748"/>
                  <a:ext cx="68" cy="68"/>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32" name="Line 34"/>
                <p:cNvSpPr/>
                <p:nvPr/>
              </p:nvSpPr>
              <p:spPr>
                <a:xfrm>
                  <a:off x="1908" y="783"/>
                  <a:ext cx="91" cy="0"/>
                </a:xfrm>
                <a:prstGeom prst="line">
                  <a:avLst/>
                </a:prstGeom>
                <a:ln w="9525" cap="flat" cmpd="sng">
                  <a:solidFill>
                    <a:schemeClr val="tx1"/>
                  </a:solidFill>
                  <a:prstDash val="solid"/>
                  <a:headEnd type="none" w="sm" len="med"/>
                  <a:tailEnd type="none" w="sm" len="med"/>
                </a:ln>
              </p:spPr>
            </p:sp>
            <p:sp>
              <p:nvSpPr>
                <p:cNvPr id="35933" name="Line 35"/>
                <p:cNvSpPr/>
                <p:nvPr/>
              </p:nvSpPr>
              <p:spPr>
                <a:xfrm>
                  <a:off x="1951" y="737"/>
                  <a:ext cx="0" cy="90"/>
                </a:xfrm>
                <a:prstGeom prst="line">
                  <a:avLst/>
                </a:prstGeom>
                <a:ln w="9525" cap="flat" cmpd="sng">
                  <a:solidFill>
                    <a:schemeClr val="tx1"/>
                  </a:solidFill>
                  <a:prstDash val="solid"/>
                  <a:headEnd type="none" w="sm" len="med"/>
                  <a:tailEnd type="none" w="sm" len="med"/>
                </a:ln>
              </p:spPr>
            </p:sp>
          </p:grpSp>
          <p:sp>
            <p:nvSpPr>
              <p:cNvPr id="35929" name="Line 36"/>
              <p:cNvSpPr/>
              <p:nvPr/>
            </p:nvSpPr>
            <p:spPr>
              <a:xfrm>
                <a:off x="1683" y="799"/>
                <a:ext cx="0" cy="136"/>
              </a:xfrm>
              <a:prstGeom prst="line">
                <a:avLst/>
              </a:prstGeom>
              <a:ln w="9525" cap="flat" cmpd="sng">
                <a:solidFill>
                  <a:schemeClr val="tx1"/>
                </a:solidFill>
                <a:prstDash val="solid"/>
                <a:headEnd type="none" w="sm" len="med"/>
                <a:tailEnd type="none" w="sm" len="med"/>
              </a:ln>
            </p:spPr>
          </p:sp>
          <p:sp>
            <p:nvSpPr>
              <p:cNvPr id="35930" name="Line 37"/>
              <p:cNvSpPr/>
              <p:nvPr/>
            </p:nvSpPr>
            <p:spPr>
              <a:xfrm>
                <a:off x="2200" y="799"/>
                <a:ext cx="0" cy="136"/>
              </a:xfrm>
              <a:prstGeom prst="line">
                <a:avLst/>
              </a:prstGeom>
              <a:ln w="9525" cap="flat" cmpd="sng">
                <a:solidFill>
                  <a:schemeClr val="tx1"/>
                </a:solidFill>
                <a:prstDash val="solid"/>
                <a:headEnd type="none" w="sm" len="med"/>
                <a:tailEnd type="none" w="sm" len="med"/>
              </a:ln>
            </p:spPr>
          </p:sp>
        </p:grpSp>
        <p:sp>
          <p:nvSpPr>
            <p:cNvPr id="35860" name="Text Box 38"/>
            <p:cNvSpPr txBox="1"/>
            <p:nvPr/>
          </p:nvSpPr>
          <p:spPr>
            <a:xfrm>
              <a:off x="1619" y="527"/>
              <a:ext cx="807" cy="192"/>
            </a:xfrm>
            <a:prstGeom prst="rect">
              <a:avLst/>
            </a:prstGeom>
            <a:noFill/>
            <a:ln w="9525">
              <a:noFill/>
            </a:ln>
          </p:spPr>
          <p:txBody>
            <a:bodyPr>
              <a:spAutoFit/>
            </a:bodyPr>
            <a:lstStyle/>
            <a:p>
              <a:pPr algn="l">
                <a:spcBef>
                  <a:spcPct val="50000"/>
                </a:spcBef>
              </a:pPr>
              <a:r>
                <a:rPr lang="en-US" altLang="zh-CN" sz="1400" i="0" dirty="0">
                  <a:solidFill>
                    <a:srgbClr val="FF3300"/>
                  </a:solidFill>
                  <a:latin typeface="仿宋_GB2312" pitchFamily="49" charset="-122"/>
                  <a:ea typeface="仿宋_GB2312" pitchFamily="49" charset="-122"/>
                </a:rPr>
                <a:t>5×Φ21</a:t>
              </a:r>
              <a:r>
                <a:rPr lang="zh-CN" altLang="en-US" sz="1400" i="0" dirty="0">
                  <a:solidFill>
                    <a:srgbClr val="FF3300"/>
                  </a:solidFill>
                  <a:latin typeface="仿宋_GB2312" pitchFamily="49" charset="-122"/>
                  <a:ea typeface="仿宋_GB2312" pitchFamily="49" charset="-122"/>
                </a:rPr>
                <a:t>均布</a:t>
              </a:r>
            </a:p>
          </p:txBody>
        </p:sp>
        <p:sp>
          <p:nvSpPr>
            <p:cNvPr id="35861" name="Line 39"/>
            <p:cNvSpPr/>
            <p:nvPr/>
          </p:nvSpPr>
          <p:spPr>
            <a:xfrm flipH="1">
              <a:off x="1202" y="1604"/>
              <a:ext cx="1315" cy="0"/>
            </a:xfrm>
            <a:prstGeom prst="line">
              <a:avLst/>
            </a:prstGeom>
            <a:ln w="9525" cap="flat" cmpd="sng">
              <a:solidFill>
                <a:schemeClr val="tx1"/>
              </a:solidFill>
              <a:prstDash val="solid"/>
              <a:headEnd type="none" w="sm" len="med"/>
              <a:tailEnd type="none" w="sm" len="med"/>
            </a:ln>
          </p:spPr>
        </p:sp>
        <p:sp>
          <p:nvSpPr>
            <p:cNvPr id="35862" name="Line 40"/>
            <p:cNvSpPr/>
            <p:nvPr/>
          </p:nvSpPr>
          <p:spPr>
            <a:xfrm flipH="1">
              <a:off x="1202" y="3083"/>
              <a:ext cx="1270" cy="0"/>
            </a:xfrm>
            <a:prstGeom prst="line">
              <a:avLst/>
            </a:prstGeom>
            <a:ln w="9525" cap="flat" cmpd="sng">
              <a:solidFill>
                <a:schemeClr val="tx1"/>
              </a:solidFill>
              <a:prstDash val="solid"/>
              <a:headEnd type="none" w="sm" len="med"/>
              <a:tailEnd type="none" w="sm" len="med"/>
            </a:ln>
          </p:spPr>
        </p:sp>
        <p:sp>
          <p:nvSpPr>
            <p:cNvPr id="35863" name="Line 41"/>
            <p:cNvSpPr/>
            <p:nvPr/>
          </p:nvSpPr>
          <p:spPr>
            <a:xfrm>
              <a:off x="1338" y="1604"/>
              <a:ext cx="0" cy="1474"/>
            </a:xfrm>
            <a:prstGeom prst="line">
              <a:avLst/>
            </a:prstGeom>
            <a:ln w="9525" cap="flat" cmpd="sng">
              <a:solidFill>
                <a:schemeClr val="tx1"/>
              </a:solidFill>
              <a:prstDash val="solid"/>
              <a:headEnd type="triangle" w="med" len="med"/>
              <a:tailEnd type="triangle" w="med" len="med"/>
            </a:ln>
          </p:spPr>
        </p:sp>
        <p:grpSp>
          <p:nvGrpSpPr>
            <p:cNvPr id="35864" name="Group 42"/>
            <p:cNvGrpSpPr/>
            <p:nvPr/>
          </p:nvGrpSpPr>
          <p:grpSpPr>
            <a:xfrm rot="-5400000">
              <a:off x="709" y="2223"/>
              <a:ext cx="907" cy="326"/>
              <a:chOff x="249" y="3067"/>
              <a:chExt cx="907" cy="326"/>
            </a:xfrm>
          </p:grpSpPr>
          <p:sp>
            <p:nvSpPr>
              <p:cNvPr id="35925" name="Text Box 43"/>
              <p:cNvSpPr txBox="1"/>
              <p:nvPr/>
            </p:nvSpPr>
            <p:spPr>
              <a:xfrm>
                <a:off x="249" y="3158"/>
                <a:ext cx="499"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φ150</a:t>
                </a:r>
              </a:p>
            </p:txBody>
          </p:sp>
          <p:sp>
            <p:nvSpPr>
              <p:cNvPr id="35926" name="Text Box 44"/>
              <p:cNvSpPr txBox="1"/>
              <p:nvPr/>
            </p:nvSpPr>
            <p:spPr>
              <a:xfrm>
                <a:off x="617" y="3067"/>
                <a:ext cx="539" cy="326"/>
              </a:xfrm>
              <a:prstGeom prst="rect">
                <a:avLst/>
              </a:prstGeom>
              <a:noFill/>
              <a:ln w="9525">
                <a:noFill/>
              </a:ln>
            </p:spPr>
            <p:txBody>
              <a:bodyPr>
                <a:spAutoFit/>
              </a:bodyPr>
              <a:lstStyle/>
              <a:p>
                <a:pPr algn="l"/>
                <a:r>
                  <a:rPr lang="en-US" altLang="zh-CN" sz="1400" i="0" dirty="0">
                    <a:solidFill>
                      <a:srgbClr val="FF3300"/>
                    </a:solidFill>
                    <a:latin typeface="Arial" panose="020B0604020202020204" pitchFamily="34" charset="0"/>
                    <a:ea typeface="宋体" panose="02010600030101010101" pitchFamily="2" charset="-122"/>
                  </a:rPr>
                  <a:t>-0.043</a:t>
                </a:r>
              </a:p>
              <a:p>
                <a:pPr algn="l"/>
                <a:r>
                  <a:rPr lang="en-US" altLang="zh-CN" sz="1400" i="0" dirty="0">
                    <a:solidFill>
                      <a:srgbClr val="FF3300"/>
                    </a:solidFill>
                    <a:latin typeface="Arial" panose="020B0604020202020204" pitchFamily="34" charset="0"/>
                    <a:ea typeface="宋体" panose="02010600030101010101" pitchFamily="2" charset="-122"/>
                  </a:rPr>
                  <a:t>-0.068</a:t>
                </a:r>
              </a:p>
            </p:txBody>
          </p:sp>
        </p:grpSp>
        <p:sp>
          <p:nvSpPr>
            <p:cNvPr id="35865" name="Line 45"/>
            <p:cNvSpPr/>
            <p:nvPr/>
          </p:nvSpPr>
          <p:spPr>
            <a:xfrm>
              <a:off x="1837" y="3082"/>
              <a:ext cx="0" cy="363"/>
            </a:xfrm>
            <a:prstGeom prst="line">
              <a:avLst/>
            </a:prstGeom>
            <a:ln w="9525" cap="flat" cmpd="sng">
              <a:solidFill>
                <a:schemeClr val="tx1"/>
              </a:solidFill>
              <a:prstDash val="solid"/>
              <a:headEnd type="triangle" w="med" len="med"/>
              <a:tailEnd type="none" w="med" len="med"/>
            </a:ln>
          </p:spPr>
        </p:sp>
        <p:sp>
          <p:nvSpPr>
            <p:cNvPr id="35866" name="Line 46"/>
            <p:cNvSpPr/>
            <p:nvPr/>
          </p:nvSpPr>
          <p:spPr>
            <a:xfrm flipH="1">
              <a:off x="1519" y="3444"/>
              <a:ext cx="317" cy="0"/>
            </a:xfrm>
            <a:prstGeom prst="line">
              <a:avLst/>
            </a:prstGeom>
            <a:ln w="9525" cap="flat" cmpd="sng">
              <a:solidFill>
                <a:schemeClr val="tx1"/>
              </a:solidFill>
              <a:prstDash val="solid"/>
              <a:headEnd type="none" w="sm" len="med"/>
              <a:tailEnd type="none" w="sm" len="med"/>
            </a:ln>
          </p:spPr>
        </p:sp>
        <p:grpSp>
          <p:nvGrpSpPr>
            <p:cNvPr id="35867" name="Group 47"/>
            <p:cNvGrpSpPr/>
            <p:nvPr/>
          </p:nvGrpSpPr>
          <p:grpSpPr>
            <a:xfrm>
              <a:off x="884" y="3379"/>
              <a:ext cx="635" cy="187"/>
              <a:chOff x="975" y="3385"/>
              <a:chExt cx="635" cy="136"/>
            </a:xfrm>
          </p:grpSpPr>
          <p:sp>
            <p:nvSpPr>
              <p:cNvPr id="35921" name="Rectangle 48"/>
              <p:cNvSpPr/>
              <p:nvPr/>
            </p:nvSpPr>
            <p:spPr>
              <a:xfrm>
                <a:off x="975" y="3385"/>
                <a:ext cx="635" cy="136"/>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0.02  A</a:t>
                </a:r>
              </a:p>
            </p:txBody>
          </p:sp>
          <p:sp>
            <p:nvSpPr>
              <p:cNvPr id="35922" name="Line 49"/>
              <p:cNvSpPr/>
              <p:nvPr/>
            </p:nvSpPr>
            <p:spPr>
              <a:xfrm>
                <a:off x="1100" y="3385"/>
                <a:ext cx="0" cy="136"/>
              </a:xfrm>
              <a:prstGeom prst="line">
                <a:avLst/>
              </a:prstGeom>
              <a:ln w="9525" cap="flat" cmpd="sng">
                <a:solidFill>
                  <a:schemeClr val="tx1"/>
                </a:solidFill>
                <a:prstDash val="solid"/>
                <a:headEnd type="none" w="sm" len="med"/>
                <a:tailEnd type="none" w="sm" len="med"/>
              </a:ln>
            </p:spPr>
          </p:sp>
          <p:sp>
            <p:nvSpPr>
              <p:cNvPr id="35923" name="Line 50"/>
              <p:cNvSpPr/>
              <p:nvPr/>
            </p:nvSpPr>
            <p:spPr>
              <a:xfrm flipV="1">
                <a:off x="987" y="3409"/>
                <a:ext cx="91" cy="90"/>
              </a:xfrm>
              <a:prstGeom prst="line">
                <a:avLst/>
              </a:prstGeom>
              <a:ln w="9525" cap="flat" cmpd="sng">
                <a:solidFill>
                  <a:schemeClr val="tx1"/>
                </a:solidFill>
                <a:prstDash val="solid"/>
                <a:headEnd type="none" w="sm" len="med"/>
                <a:tailEnd type="triangle" w="sm" len="med"/>
              </a:ln>
            </p:spPr>
          </p:sp>
          <p:sp>
            <p:nvSpPr>
              <p:cNvPr id="35924" name="Line 51"/>
              <p:cNvSpPr/>
              <p:nvPr/>
            </p:nvSpPr>
            <p:spPr>
              <a:xfrm>
                <a:off x="1429" y="3385"/>
                <a:ext cx="0" cy="136"/>
              </a:xfrm>
              <a:prstGeom prst="line">
                <a:avLst/>
              </a:prstGeom>
              <a:ln w="9525" cap="flat" cmpd="sng">
                <a:solidFill>
                  <a:schemeClr val="tx1"/>
                </a:solidFill>
                <a:prstDash val="solid"/>
                <a:headEnd type="none" w="sm" len="med"/>
                <a:tailEnd type="none" w="sm" len="med"/>
              </a:ln>
            </p:spPr>
          </p:sp>
        </p:grpSp>
        <p:sp>
          <p:nvSpPr>
            <p:cNvPr id="35868" name="Line 52"/>
            <p:cNvSpPr/>
            <p:nvPr/>
          </p:nvSpPr>
          <p:spPr>
            <a:xfrm>
              <a:off x="2971" y="3483"/>
              <a:ext cx="2267" cy="0"/>
            </a:xfrm>
            <a:prstGeom prst="line">
              <a:avLst/>
            </a:prstGeom>
            <a:ln w="9525" cap="flat" cmpd="sng">
              <a:solidFill>
                <a:schemeClr val="tx1"/>
              </a:solidFill>
              <a:prstDash val="solid"/>
              <a:headEnd type="none" w="sm" len="med"/>
              <a:tailEnd type="none" w="sm" len="med"/>
            </a:ln>
          </p:spPr>
        </p:sp>
        <p:sp>
          <p:nvSpPr>
            <p:cNvPr id="35869" name="Line 53"/>
            <p:cNvSpPr/>
            <p:nvPr/>
          </p:nvSpPr>
          <p:spPr>
            <a:xfrm>
              <a:off x="2971" y="1207"/>
              <a:ext cx="2267" cy="0"/>
            </a:xfrm>
            <a:prstGeom prst="line">
              <a:avLst/>
            </a:prstGeom>
            <a:ln w="9525" cap="flat" cmpd="sng">
              <a:solidFill>
                <a:schemeClr val="tx1"/>
              </a:solidFill>
              <a:prstDash val="solid"/>
              <a:headEnd type="none" w="sm" len="med"/>
              <a:tailEnd type="none" w="sm" len="med"/>
            </a:ln>
          </p:spPr>
        </p:sp>
        <p:sp>
          <p:nvSpPr>
            <p:cNvPr id="35870" name="Line 54"/>
            <p:cNvSpPr/>
            <p:nvPr/>
          </p:nvSpPr>
          <p:spPr>
            <a:xfrm>
              <a:off x="5193" y="1207"/>
              <a:ext cx="0" cy="2268"/>
            </a:xfrm>
            <a:prstGeom prst="line">
              <a:avLst/>
            </a:prstGeom>
            <a:ln w="9525" cap="flat" cmpd="sng">
              <a:solidFill>
                <a:schemeClr val="tx1"/>
              </a:solidFill>
              <a:prstDash val="solid"/>
              <a:headEnd type="triangle" w="med" len="med"/>
              <a:tailEnd type="triangle" w="med" len="med"/>
            </a:ln>
          </p:spPr>
        </p:sp>
        <p:sp>
          <p:nvSpPr>
            <p:cNvPr id="35871" name="Text Box 55"/>
            <p:cNvSpPr txBox="1"/>
            <p:nvPr/>
          </p:nvSpPr>
          <p:spPr>
            <a:xfrm rot="-5400000">
              <a:off x="4823" y="2233"/>
              <a:ext cx="499" cy="218"/>
            </a:xfrm>
            <a:prstGeom prst="rect">
              <a:avLst/>
            </a:prstGeom>
            <a:noFill/>
            <a:ln w="9525" cap="flat" cmpd="sng">
              <a:solidFill>
                <a:schemeClr val="tx1"/>
              </a:solidFill>
              <a:prstDash val="solid"/>
              <a:miter/>
              <a:headEnd type="none" w="sm" len="med"/>
              <a:tailEnd type="none" w="sm" len="med"/>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φ210</a:t>
              </a:r>
            </a:p>
          </p:txBody>
        </p:sp>
        <p:sp>
          <p:nvSpPr>
            <p:cNvPr id="35872" name="Line 56"/>
            <p:cNvSpPr/>
            <p:nvPr/>
          </p:nvSpPr>
          <p:spPr>
            <a:xfrm>
              <a:off x="3425" y="1496"/>
              <a:ext cx="1587" cy="0"/>
            </a:xfrm>
            <a:prstGeom prst="line">
              <a:avLst/>
            </a:prstGeom>
            <a:ln w="9525" cap="flat" cmpd="sng">
              <a:solidFill>
                <a:schemeClr val="tx1"/>
              </a:solidFill>
              <a:prstDash val="solid"/>
              <a:headEnd type="none" w="sm" len="med"/>
              <a:tailEnd type="none" w="sm" len="med"/>
            </a:ln>
          </p:spPr>
        </p:sp>
        <p:sp>
          <p:nvSpPr>
            <p:cNvPr id="35873" name="Line 57"/>
            <p:cNvSpPr/>
            <p:nvPr/>
          </p:nvSpPr>
          <p:spPr>
            <a:xfrm>
              <a:off x="3425" y="3179"/>
              <a:ext cx="1587" cy="0"/>
            </a:xfrm>
            <a:prstGeom prst="line">
              <a:avLst/>
            </a:prstGeom>
            <a:ln w="9525" cap="flat" cmpd="sng">
              <a:solidFill>
                <a:schemeClr val="tx1"/>
              </a:solidFill>
              <a:prstDash val="solid"/>
              <a:headEnd type="none" w="sm" len="med"/>
              <a:tailEnd type="none" w="sm" len="med"/>
            </a:ln>
          </p:spPr>
        </p:sp>
        <p:sp>
          <p:nvSpPr>
            <p:cNvPr id="35874" name="Line 58"/>
            <p:cNvSpPr/>
            <p:nvPr/>
          </p:nvSpPr>
          <p:spPr>
            <a:xfrm>
              <a:off x="4921" y="1496"/>
              <a:ext cx="0" cy="1678"/>
            </a:xfrm>
            <a:prstGeom prst="line">
              <a:avLst/>
            </a:prstGeom>
            <a:ln w="9525" cap="flat" cmpd="sng">
              <a:solidFill>
                <a:schemeClr val="tx1"/>
              </a:solidFill>
              <a:prstDash val="solid"/>
              <a:headEnd type="triangle" w="med" len="med"/>
              <a:tailEnd type="triangle" w="med" len="med"/>
            </a:ln>
          </p:spPr>
        </p:sp>
        <p:grpSp>
          <p:nvGrpSpPr>
            <p:cNvPr id="35875" name="Group 59"/>
            <p:cNvGrpSpPr/>
            <p:nvPr/>
          </p:nvGrpSpPr>
          <p:grpSpPr>
            <a:xfrm>
              <a:off x="4593" y="1896"/>
              <a:ext cx="326" cy="883"/>
              <a:chOff x="4414" y="1706"/>
              <a:chExt cx="326" cy="883"/>
            </a:xfrm>
          </p:grpSpPr>
          <p:sp>
            <p:nvSpPr>
              <p:cNvPr id="35919" name="Text Box 60"/>
              <p:cNvSpPr txBox="1"/>
              <p:nvPr/>
            </p:nvSpPr>
            <p:spPr>
              <a:xfrm rot="-5400000">
                <a:off x="4371" y="2226"/>
                <a:ext cx="514"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Φ160</a:t>
                </a:r>
              </a:p>
            </p:txBody>
          </p:sp>
          <p:sp>
            <p:nvSpPr>
              <p:cNvPr id="35920" name="Text Box 61"/>
              <p:cNvSpPr txBox="1"/>
              <p:nvPr/>
            </p:nvSpPr>
            <p:spPr>
              <a:xfrm rot="-5400000">
                <a:off x="4327" y="1792"/>
                <a:ext cx="499" cy="326"/>
              </a:xfrm>
              <a:prstGeom prst="rect">
                <a:avLst/>
              </a:prstGeom>
              <a:noFill/>
              <a:ln w="9525">
                <a:noFill/>
              </a:ln>
            </p:spPr>
            <p:txBody>
              <a:bodyPr>
                <a:spAutoFit/>
              </a:bodyPr>
              <a:lstStyle/>
              <a:p>
                <a:pPr algn="l"/>
                <a:r>
                  <a:rPr lang="en-US" altLang="zh-CN" sz="1400" i="0" dirty="0">
                    <a:solidFill>
                      <a:srgbClr val="FF3300"/>
                    </a:solidFill>
                    <a:latin typeface="Arial" panose="020B0604020202020204" pitchFamily="34" charset="0"/>
                    <a:ea typeface="宋体" panose="02010600030101010101" pitchFamily="2" charset="-122"/>
                  </a:rPr>
                  <a:t>-0.043</a:t>
                </a:r>
              </a:p>
              <a:p>
                <a:pPr algn="l"/>
                <a:r>
                  <a:rPr lang="en-US" altLang="zh-CN" sz="1400" i="0" dirty="0">
                    <a:solidFill>
                      <a:srgbClr val="FF3300"/>
                    </a:solidFill>
                    <a:latin typeface="Arial" panose="020B0604020202020204" pitchFamily="34" charset="0"/>
                    <a:ea typeface="宋体" panose="02010600030101010101" pitchFamily="2" charset="-122"/>
                  </a:rPr>
                  <a:t>-0.068</a:t>
                </a:r>
              </a:p>
            </p:txBody>
          </p:sp>
        </p:grpSp>
        <p:sp>
          <p:nvSpPr>
            <p:cNvPr id="35876" name="Line 62"/>
            <p:cNvSpPr/>
            <p:nvPr/>
          </p:nvSpPr>
          <p:spPr>
            <a:xfrm>
              <a:off x="3334" y="1752"/>
              <a:ext cx="1315" cy="0"/>
            </a:xfrm>
            <a:prstGeom prst="line">
              <a:avLst/>
            </a:prstGeom>
            <a:ln w="9525" cap="flat" cmpd="sng">
              <a:solidFill>
                <a:schemeClr val="tx1"/>
              </a:solidFill>
              <a:prstDash val="solid"/>
              <a:headEnd type="none" w="sm" len="med"/>
              <a:tailEnd type="none" w="sm" len="med"/>
            </a:ln>
          </p:spPr>
        </p:sp>
        <p:sp>
          <p:nvSpPr>
            <p:cNvPr id="35877" name="Line 63"/>
            <p:cNvSpPr/>
            <p:nvPr/>
          </p:nvSpPr>
          <p:spPr>
            <a:xfrm>
              <a:off x="3334" y="2931"/>
              <a:ext cx="1315" cy="0"/>
            </a:xfrm>
            <a:prstGeom prst="line">
              <a:avLst/>
            </a:prstGeom>
            <a:ln w="9525" cap="flat" cmpd="sng">
              <a:solidFill>
                <a:schemeClr val="tx1"/>
              </a:solidFill>
              <a:prstDash val="solid"/>
              <a:headEnd type="none" w="sm" len="med"/>
              <a:tailEnd type="none" w="sm" len="med"/>
            </a:ln>
          </p:spPr>
        </p:sp>
        <p:sp>
          <p:nvSpPr>
            <p:cNvPr id="35878" name="Line 64"/>
            <p:cNvSpPr/>
            <p:nvPr/>
          </p:nvSpPr>
          <p:spPr>
            <a:xfrm>
              <a:off x="4536" y="1752"/>
              <a:ext cx="0" cy="1179"/>
            </a:xfrm>
            <a:prstGeom prst="line">
              <a:avLst/>
            </a:prstGeom>
            <a:ln w="9525" cap="flat" cmpd="sng">
              <a:solidFill>
                <a:schemeClr val="tx1"/>
              </a:solidFill>
              <a:prstDash val="solid"/>
              <a:headEnd type="triangle" w="med" len="med"/>
              <a:tailEnd type="triangle" w="med" len="med"/>
            </a:ln>
          </p:spPr>
        </p:sp>
        <p:grpSp>
          <p:nvGrpSpPr>
            <p:cNvPr id="35879" name="Group 65"/>
            <p:cNvGrpSpPr/>
            <p:nvPr/>
          </p:nvGrpSpPr>
          <p:grpSpPr>
            <a:xfrm>
              <a:off x="4232" y="1896"/>
              <a:ext cx="326" cy="883"/>
              <a:chOff x="4414" y="1706"/>
              <a:chExt cx="326" cy="883"/>
            </a:xfrm>
          </p:grpSpPr>
          <p:sp>
            <p:nvSpPr>
              <p:cNvPr id="35917" name="Text Box 66"/>
              <p:cNvSpPr txBox="1"/>
              <p:nvPr/>
            </p:nvSpPr>
            <p:spPr>
              <a:xfrm rot="-5400000">
                <a:off x="4371" y="2226"/>
                <a:ext cx="514"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Φ125</a:t>
                </a:r>
              </a:p>
            </p:txBody>
          </p:sp>
          <p:sp>
            <p:nvSpPr>
              <p:cNvPr id="35918" name="Text Box 67"/>
              <p:cNvSpPr txBox="1"/>
              <p:nvPr/>
            </p:nvSpPr>
            <p:spPr>
              <a:xfrm rot="-5400000">
                <a:off x="4327" y="1792"/>
                <a:ext cx="499" cy="326"/>
              </a:xfrm>
              <a:prstGeom prst="rect">
                <a:avLst/>
              </a:prstGeom>
              <a:noFill/>
              <a:ln w="9525">
                <a:noFill/>
              </a:ln>
            </p:spPr>
            <p:txBody>
              <a:bodyPr>
                <a:spAutoFit/>
              </a:bodyPr>
              <a:lstStyle/>
              <a:p>
                <a:pPr algn="l"/>
                <a:r>
                  <a:rPr lang="en-US" altLang="zh-CN" sz="1400" i="0" dirty="0">
                    <a:solidFill>
                      <a:srgbClr val="FF3300"/>
                    </a:solidFill>
                    <a:latin typeface="Arial" panose="020B0604020202020204" pitchFamily="34" charset="0"/>
                    <a:ea typeface="宋体" panose="02010600030101010101" pitchFamily="2" charset="-122"/>
                  </a:rPr>
                  <a:t>+0.025</a:t>
                </a:r>
              </a:p>
              <a:p>
                <a:pPr algn="l"/>
                <a:r>
                  <a:rPr lang="en-US" altLang="zh-CN" sz="1400" i="0" dirty="0">
                    <a:solidFill>
                      <a:srgbClr val="FF3300"/>
                    </a:solidFill>
                    <a:latin typeface="Arial" panose="020B0604020202020204" pitchFamily="34" charset="0"/>
                    <a:ea typeface="宋体" panose="02010600030101010101" pitchFamily="2" charset="-122"/>
                  </a:rPr>
                  <a:t>  0</a:t>
                </a:r>
              </a:p>
            </p:txBody>
          </p:sp>
        </p:grpSp>
        <p:sp>
          <p:nvSpPr>
            <p:cNvPr id="35880" name="Line 68"/>
            <p:cNvSpPr/>
            <p:nvPr/>
          </p:nvSpPr>
          <p:spPr>
            <a:xfrm>
              <a:off x="2014" y="1872"/>
              <a:ext cx="2267" cy="0"/>
            </a:xfrm>
            <a:prstGeom prst="line">
              <a:avLst/>
            </a:prstGeom>
            <a:ln w="9525" cap="flat" cmpd="sng">
              <a:solidFill>
                <a:schemeClr val="tx1"/>
              </a:solidFill>
              <a:prstDash val="solid"/>
              <a:headEnd type="none" w="sm" len="med"/>
              <a:tailEnd type="none" w="sm" len="med"/>
            </a:ln>
          </p:spPr>
        </p:sp>
        <p:sp>
          <p:nvSpPr>
            <p:cNvPr id="35881" name="Line 69"/>
            <p:cNvSpPr/>
            <p:nvPr/>
          </p:nvSpPr>
          <p:spPr>
            <a:xfrm>
              <a:off x="1973" y="2803"/>
              <a:ext cx="2267" cy="0"/>
            </a:xfrm>
            <a:prstGeom prst="line">
              <a:avLst/>
            </a:prstGeom>
            <a:ln w="9525" cap="flat" cmpd="sng">
              <a:solidFill>
                <a:schemeClr val="tx1"/>
              </a:solidFill>
              <a:prstDash val="solid"/>
              <a:headEnd type="none" w="sm" len="med"/>
              <a:tailEnd type="none" w="sm" len="med"/>
            </a:ln>
          </p:spPr>
        </p:sp>
        <p:sp>
          <p:nvSpPr>
            <p:cNvPr id="35882" name="Line 70"/>
            <p:cNvSpPr/>
            <p:nvPr/>
          </p:nvSpPr>
          <p:spPr>
            <a:xfrm>
              <a:off x="4204" y="1872"/>
              <a:ext cx="0" cy="929"/>
            </a:xfrm>
            <a:prstGeom prst="line">
              <a:avLst/>
            </a:prstGeom>
            <a:ln w="9525" cap="flat" cmpd="sng">
              <a:solidFill>
                <a:schemeClr val="tx1"/>
              </a:solidFill>
              <a:prstDash val="solid"/>
              <a:headEnd type="triangle" w="med" len="med"/>
              <a:tailEnd type="triangle" w="med" len="med"/>
            </a:ln>
          </p:spPr>
        </p:sp>
        <p:grpSp>
          <p:nvGrpSpPr>
            <p:cNvPr id="35883" name="Group 71"/>
            <p:cNvGrpSpPr/>
            <p:nvPr/>
          </p:nvGrpSpPr>
          <p:grpSpPr>
            <a:xfrm>
              <a:off x="3915" y="1896"/>
              <a:ext cx="326" cy="882"/>
              <a:chOff x="4414" y="1706"/>
              <a:chExt cx="326" cy="882"/>
            </a:xfrm>
          </p:grpSpPr>
          <p:sp>
            <p:nvSpPr>
              <p:cNvPr id="35915" name="Text Box 72"/>
              <p:cNvSpPr txBox="1"/>
              <p:nvPr/>
            </p:nvSpPr>
            <p:spPr>
              <a:xfrm rot="-5400000">
                <a:off x="4371" y="2225"/>
                <a:ext cx="514"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Φ85</a:t>
                </a:r>
              </a:p>
            </p:txBody>
          </p:sp>
          <p:sp>
            <p:nvSpPr>
              <p:cNvPr id="35916" name="Text Box 73"/>
              <p:cNvSpPr txBox="1"/>
              <p:nvPr/>
            </p:nvSpPr>
            <p:spPr>
              <a:xfrm rot="-5400000">
                <a:off x="4327" y="1792"/>
                <a:ext cx="499" cy="326"/>
              </a:xfrm>
              <a:prstGeom prst="rect">
                <a:avLst/>
              </a:prstGeom>
              <a:noFill/>
              <a:ln w="9525">
                <a:noFill/>
              </a:ln>
            </p:spPr>
            <p:txBody>
              <a:bodyPr>
                <a:spAutoFit/>
              </a:bodyPr>
              <a:lstStyle/>
              <a:p>
                <a:pPr algn="l"/>
                <a:r>
                  <a:rPr lang="en-US" altLang="zh-CN" sz="1400" i="0" dirty="0">
                    <a:solidFill>
                      <a:srgbClr val="FF3300"/>
                    </a:solidFill>
                    <a:latin typeface="Arial" panose="020B0604020202020204" pitchFamily="34" charset="0"/>
                    <a:ea typeface="宋体" panose="02010600030101010101" pitchFamily="2" charset="-122"/>
                  </a:rPr>
                  <a:t>+0.010</a:t>
                </a:r>
              </a:p>
              <a:p>
                <a:pPr algn="l"/>
                <a:r>
                  <a:rPr lang="en-US" altLang="zh-CN" sz="1400" i="0" dirty="0">
                    <a:solidFill>
                      <a:srgbClr val="FF3300"/>
                    </a:solidFill>
                    <a:latin typeface="Arial" panose="020B0604020202020204" pitchFamily="34" charset="0"/>
                    <a:ea typeface="宋体" panose="02010600030101010101" pitchFamily="2" charset="-122"/>
                  </a:rPr>
                  <a:t>-.0.250</a:t>
                </a:r>
              </a:p>
            </p:txBody>
          </p:sp>
        </p:grpSp>
        <p:sp>
          <p:nvSpPr>
            <p:cNvPr id="35884" name="Line 75"/>
            <p:cNvSpPr/>
            <p:nvPr/>
          </p:nvSpPr>
          <p:spPr>
            <a:xfrm flipV="1">
              <a:off x="4200" y="1475"/>
              <a:ext cx="0" cy="362"/>
            </a:xfrm>
            <a:prstGeom prst="line">
              <a:avLst/>
            </a:prstGeom>
            <a:ln w="9525" cap="flat" cmpd="sng">
              <a:solidFill>
                <a:schemeClr val="tx1"/>
              </a:solidFill>
              <a:prstDash val="solid"/>
              <a:headEnd type="none" w="sm" len="med"/>
              <a:tailEnd type="none" w="sm" len="med"/>
            </a:ln>
          </p:spPr>
        </p:sp>
        <p:sp>
          <p:nvSpPr>
            <p:cNvPr id="35885" name="Line 78"/>
            <p:cNvSpPr/>
            <p:nvPr/>
          </p:nvSpPr>
          <p:spPr>
            <a:xfrm flipV="1">
              <a:off x="4920" y="1172"/>
              <a:ext cx="0" cy="272"/>
            </a:xfrm>
            <a:prstGeom prst="line">
              <a:avLst/>
            </a:prstGeom>
            <a:ln w="9525" cap="flat" cmpd="sng">
              <a:solidFill>
                <a:schemeClr val="tx1"/>
              </a:solidFill>
              <a:prstDash val="solid"/>
              <a:headEnd type="none" w="sm" len="med"/>
              <a:tailEnd type="none" w="sm" len="med"/>
            </a:ln>
          </p:spPr>
        </p:sp>
        <p:sp>
          <p:nvSpPr>
            <p:cNvPr id="35886" name="Line 80"/>
            <p:cNvSpPr/>
            <p:nvPr/>
          </p:nvSpPr>
          <p:spPr>
            <a:xfrm flipV="1">
              <a:off x="4538" y="845"/>
              <a:ext cx="0" cy="907"/>
            </a:xfrm>
            <a:prstGeom prst="line">
              <a:avLst/>
            </a:prstGeom>
            <a:ln w="9525" cap="flat" cmpd="sng">
              <a:solidFill>
                <a:schemeClr val="tx1"/>
              </a:solidFill>
              <a:prstDash val="solid"/>
              <a:headEnd type="triangle" w="med" len="med"/>
              <a:tailEnd type="none" w="sm" len="med"/>
            </a:ln>
          </p:spPr>
        </p:sp>
        <p:sp>
          <p:nvSpPr>
            <p:cNvPr id="35887" name="Rectangle 81"/>
            <p:cNvSpPr/>
            <p:nvPr/>
          </p:nvSpPr>
          <p:spPr>
            <a:xfrm>
              <a:off x="3839" y="799"/>
              <a:ext cx="698" cy="186"/>
            </a:xfrm>
            <a:prstGeom prst="rect">
              <a:avLst/>
            </a:prstGeom>
            <a:noFill/>
            <a:ln w="9525" cap="flat" cmpd="sng">
              <a:solidFill>
                <a:schemeClr val="tx1"/>
              </a:solidFill>
              <a:prstDash val="solid"/>
              <a:miter/>
              <a:headEnd type="none" w="sm" len="med"/>
              <a:tailEnd type="none" w="sm" len="med"/>
            </a:ln>
          </p:spPr>
          <p:txBody>
            <a:bodyPr wrap="none" anchor="ctr" anchorCtr="0"/>
            <a:lstStyle/>
            <a:p>
              <a:r>
                <a:rPr lang="en-US" altLang="zh-CN" sz="1600" i="0" dirty="0">
                  <a:solidFill>
                    <a:srgbClr val="FF3300"/>
                  </a:solidFill>
                  <a:latin typeface="Arial" panose="020B0604020202020204" pitchFamily="34" charset="0"/>
                  <a:ea typeface="宋体" panose="02010600030101010101" pitchFamily="2" charset="-122"/>
                </a:rPr>
                <a:t>  φ0.05  A </a:t>
              </a:r>
            </a:p>
          </p:txBody>
        </p:sp>
        <p:sp>
          <p:nvSpPr>
            <p:cNvPr id="35888" name="Line 82"/>
            <p:cNvSpPr/>
            <p:nvPr/>
          </p:nvSpPr>
          <p:spPr>
            <a:xfrm>
              <a:off x="3949" y="849"/>
              <a:ext cx="0" cy="136"/>
            </a:xfrm>
            <a:prstGeom prst="line">
              <a:avLst/>
            </a:prstGeom>
            <a:ln w="9525" cap="flat" cmpd="sng">
              <a:solidFill>
                <a:schemeClr val="tx1"/>
              </a:solidFill>
              <a:prstDash val="solid"/>
              <a:headEnd type="none" w="sm" len="med"/>
              <a:tailEnd type="none" w="sm" len="med"/>
            </a:ln>
          </p:spPr>
        </p:sp>
        <p:grpSp>
          <p:nvGrpSpPr>
            <p:cNvPr id="35889" name="Group 83"/>
            <p:cNvGrpSpPr>
              <a:grpSpLocks noChangeAspect="1"/>
            </p:cNvGrpSpPr>
            <p:nvPr/>
          </p:nvGrpSpPr>
          <p:grpSpPr>
            <a:xfrm>
              <a:off x="3861" y="880"/>
              <a:ext cx="68" cy="67"/>
              <a:chOff x="4241" y="981"/>
              <a:chExt cx="91" cy="90"/>
            </a:xfrm>
          </p:grpSpPr>
          <p:sp>
            <p:nvSpPr>
              <p:cNvPr id="35913" name="Oval 84"/>
              <p:cNvSpPr>
                <a:spLocks noChangeAspect="1"/>
              </p:cNvSpPr>
              <p:nvPr/>
            </p:nvSpPr>
            <p:spPr>
              <a:xfrm>
                <a:off x="4241" y="981"/>
                <a:ext cx="91" cy="90"/>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5914" name="Oval 85"/>
              <p:cNvSpPr>
                <a:spLocks noChangeAspect="1"/>
              </p:cNvSpPr>
              <p:nvPr/>
            </p:nvSpPr>
            <p:spPr>
              <a:xfrm>
                <a:off x="4257" y="997"/>
                <a:ext cx="57" cy="57"/>
              </a:xfrm>
              <a:prstGeom prst="ellipse">
                <a:avLst/>
              </a:prstGeom>
              <a:no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35890" name="Line 86"/>
            <p:cNvSpPr/>
            <p:nvPr/>
          </p:nvSpPr>
          <p:spPr>
            <a:xfrm>
              <a:off x="4372" y="849"/>
              <a:ext cx="0" cy="136"/>
            </a:xfrm>
            <a:prstGeom prst="line">
              <a:avLst/>
            </a:prstGeom>
            <a:ln w="9525" cap="flat" cmpd="sng">
              <a:solidFill>
                <a:schemeClr val="tx1"/>
              </a:solidFill>
              <a:prstDash val="solid"/>
              <a:headEnd type="none" w="sm" len="med"/>
              <a:tailEnd type="none" w="sm" len="med"/>
            </a:ln>
          </p:spPr>
        </p:sp>
        <p:sp>
          <p:nvSpPr>
            <p:cNvPr id="35891" name="Line 87"/>
            <p:cNvSpPr/>
            <p:nvPr/>
          </p:nvSpPr>
          <p:spPr>
            <a:xfrm>
              <a:off x="4332" y="3180"/>
              <a:ext cx="0" cy="567"/>
            </a:xfrm>
            <a:prstGeom prst="line">
              <a:avLst/>
            </a:prstGeom>
            <a:ln w="9525" cap="flat" cmpd="sng">
              <a:solidFill>
                <a:schemeClr val="tx1"/>
              </a:solidFill>
              <a:prstDash val="solid"/>
              <a:headEnd type="triangle" w="med" len="med"/>
              <a:tailEnd type="none" w="sm" len="med"/>
            </a:ln>
          </p:spPr>
        </p:sp>
        <p:sp>
          <p:nvSpPr>
            <p:cNvPr id="35892" name="Line 88"/>
            <p:cNvSpPr/>
            <p:nvPr/>
          </p:nvSpPr>
          <p:spPr>
            <a:xfrm>
              <a:off x="4332" y="3745"/>
              <a:ext cx="159" cy="0"/>
            </a:xfrm>
            <a:prstGeom prst="line">
              <a:avLst/>
            </a:prstGeom>
            <a:ln w="9525" cap="flat" cmpd="sng">
              <a:solidFill>
                <a:schemeClr val="tx1"/>
              </a:solidFill>
              <a:prstDash val="solid"/>
              <a:headEnd type="none" w="sm" len="med"/>
              <a:tailEnd type="none" w="sm" len="med"/>
            </a:ln>
          </p:spPr>
        </p:sp>
        <p:sp>
          <p:nvSpPr>
            <p:cNvPr id="35893" name="Rectangle 89"/>
            <p:cNvSpPr/>
            <p:nvPr/>
          </p:nvSpPr>
          <p:spPr>
            <a:xfrm>
              <a:off x="4497" y="3653"/>
              <a:ext cx="725"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0.03  A</a:t>
              </a:r>
            </a:p>
          </p:txBody>
        </p:sp>
        <p:sp>
          <p:nvSpPr>
            <p:cNvPr id="35894" name="Line 90"/>
            <p:cNvSpPr/>
            <p:nvPr/>
          </p:nvSpPr>
          <p:spPr>
            <a:xfrm>
              <a:off x="4694" y="3657"/>
              <a:ext cx="0" cy="181"/>
            </a:xfrm>
            <a:prstGeom prst="line">
              <a:avLst/>
            </a:prstGeom>
            <a:ln w="9525" cap="flat" cmpd="sng">
              <a:solidFill>
                <a:schemeClr val="tx1"/>
              </a:solidFill>
              <a:prstDash val="solid"/>
              <a:headEnd type="none" w="sm" len="med"/>
              <a:tailEnd type="none" w="sm" len="med"/>
            </a:ln>
          </p:spPr>
        </p:sp>
        <p:sp>
          <p:nvSpPr>
            <p:cNvPr id="35895" name="Line 91"/>
            <p:cNvSpPr/>
            <p:nvPr/>
          </p:nvSpPr>
          <p:spPr>
            <a:xfrm flipV="1">
              <a:off x="4541" y="3702"/>
              <a:ext cx="91" cy="91"/>
            </a:xfrm>
            <a:prstGeom prst="line">
              <a:avLst/>
            </a:prstGeom>
            <a:ln w="9525" cap="flat" cmpd="sng">
              <a:solidFill>
                <a:schemeClr val="tx1"/>
              </a:solidFill>
              <a:prstDash val="solid"/>
              <a:headEnd type="none" w="sm" len="med"/>
              <a:tailEnd type="triangle" w="sm" len="med"/>
            </a:ln>
          </p:spPr>
        </p:sp>
        <p:sp>
          <p:nvSpPr>
            <p:cNvPr id="35896" name="Line 92"/>
            <p:cNvSpPr/>
            <p:nvPr/>
          </p:nvSpPr>
          <p:spPr>
            <a:xfrm>
              <a:off x="2624" y="3680"/>
              <a:ext cx="0" cy="317"/>
            </a:xfrm>
            <a:prstGeom prst="line">
              <a:avLst/>
            </a:prstGeom>
            <a:ln w="9525" cap="flat" cmpd="sng">
              <a:solidFill>
                <a:schemeClr val="tx1"/>
              </a:solidFill>
              <a:prstDash val="solid"/>
              <a:headEnd type="none" w="sm" len="med"/>
              <a:tailEnd type="none" w="sm" len="med"/>
            </a:ln>
          </p:spPr>
        </p:sp>
        <p:sp>
          <p:nvSpPr>
            <p:cNvPr id="35897" name="Line 93"/>
            <p:cNvSpPr/>
            <p:nvPr/>
          </p:nvSpPr>
          <p:spPr>
            <a:xfrm>
              <a:off x="2917" y="3689"/>
              <a:ext cx="0" cy="317"/>
            </a:xfrm>
            <a:prstGeom prst="line">
              <a:avLst/>
            </a:prstGeom>
            <a:ln w="9525" cap="flat" cmpd="sng">
              <a:solidFill>
                <a:schemeClr val="tx1"/>
              </a:solidFill>
              <a:prstDash val="solid"/>
              <a:headEnd type="none" w="sm" len="med"/>
              <a:tailEnd type="none" w="sm" len="med"/>
            </a:ln>
          </p:spPr>
        </p:sp>
        <p:sp>
          <p:nvSpPr>
            <p:cNvPr id="35898" name="Line 94"/>
            <p:cNvSpPr/>
            <p:nvPr/>
          </p:nvSpPr>
          <p:spPr>
            <a:xfrm>
              <a:off x="2621" y="3929"/>
              <a:ext cx="295" cy="0"/>
            </a:xfrm>
            <a:prstGeom prst="line">
              <a:avLst/>
            </a:prstGeom>
            <a:ln w="9525" cap="flat" cmpd="sng">
              <a:solidFill>
                <a:schemeClr val="tx1"/>
              </a:solidFill>
              <a:prstDash val="solid"/>
              <a:headEnd type="triangle" w="med" len="med"/>
              <a:tailEnd type="triangle" w="med" len="med"/>
            </a:ln>
          </p:spPr>
        </p:sp>
        <p:sp>
          <p:nvSpPr>
            <p:cNvPr id="35899" name="Text Box 95"/>
            <p:cNvSpPr txBox="1"/>
            <p:nvPr/>
          </p:nvSpPr>
          <p:spPr>
            <a:xfrm>
              <a:off x="2639" y="3748"/>
              <a:ext cx="272" cy="212"/>
            </a:xfrm>
            <a:prstGeom prst="rect">
              <a:avLst/>
            </a:prstGeom>
            <a:noFill/>
            <a:ln w="9525">
              <a:noFill/>
            </a:ln>
          </p:spPr>
          <p:txBody>
            <a:bodyPr>
              <a:spAutoFit/>
            </a:bodyPr>
            <a:lstStyle/>
            <a:p>
              <a:pPr algn="l">
                <a:spcBef>
                  <a:spcPct val="50000"/>
                </a:spcBef>
              </a:pPr>
              <a:r>
                <a:rPr lang="en-US" altLang="zh-CN" sz="1600" i="0" dirty="0">
                  <a:solidFill>
                    <a:srgbClr val="FF3300"/>
                  </a:solidFill>
                  <a:latin typeface="Arial" panose="020B0604020202020204" pitchFamily="34" charset="0"/>
                  <a:ea typeface="宋体" panose="02010600030101010101" pitchFamily="2" charset="-122"/>
                </a:rPr>
                <a:t>20</a:t>
              </a:r>
            </a:p>
          </p:txBody>
        </p:sp>
        <p:sp>
          <p:nvSpPr>
            <p:cNvPr id="35900" name="Line 96"/>
            <p:cNvSpPr/>
            <p:nvPr/>
          </p:nvSpPr>
          <p:spPr>
            <a:xfrm>
              <a:off x="2922" y="3972"/>
              <a:ext cx="159" cy="0"/>
            </a:xfrm>
            <a:prstGeom prst="line">
              <a:avLst/>
            </a:prstGeom>
            <a:ln w="9525" cap="flat" cmpd="sng">
              <a:solidFill>
                <a:schemeClr val="tx1"/>
              </a:solidFill>
              <a:prstDash val="solid"/>
              <a:headEnd type="triangle" w="med" len="med"/>
              <a:tailEnd type="none" w="sm" len="med"/>
            </a:ln>
          </p:spPr>
        </p:sp>
        <p:sp>
          <p:nvSpPr>
            <p:cNvPr id="35901" name="Rectangle 97"/>
            <p:cNvSpPr/>
            <p:nvPr/>
          </p:nvSpPr>
          <p:spPr>
            <a:xfrm>
              <a:off x="3093" y="3880"/>
              <a:ext cx="725"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0.03  C</a:t>
              </a:r>
            </a:p>
          </p:txBody>
        </p:sp>
        <p:sp>
          <p:nvSpPr>
            <p:cNvPr id="35902" name="Line 98"/>
            <p:cNvSpPr/>
            <p:nvPr/>
          </p:nvSpPr>
          <p:spPr>
            <a:xfrm>
              <a:off x="3290" y="3884"/>
              <a:ext cx="0" cy="181"/>
            </a:xfrm>
            <a:prstGeom prst="line">
              <a:avLst/>
            </a:prstGeom>
            <a:ln w="9525" cap="flat" cmpd="sng">
              <a:solidFill>
                <a:schemeClr val="tx1"/>
              </a:solidFill>
              <a:prstDash val="solid"/>
              <a:headEnd type="none" w="sm" len="med"/>
              <a:tailEnd type="none" w="sm" len="med"/>
            </a:ln>
          </p:spPr>
        </p:sp>
        <p:sp>
          <p:nvSpPr>
            <p:cNvPr id="35903" name="Line 99"/>
            <p:cNvSpPr/>
            <p:nvPr/>
          </p:nvSpPr>
          <p:spPr>
            <a:xfrm>
              <a:off x="3198" y="3929"/>
              <a:ext cx="0" cy="91"/>
            </a:xfrm>
            <a:prstGeom prst="line">
              <a:avLst/>
            </a:prstGeom>
            <a:ln w="9525" cap="flat" cmpd="sng">
              <a:solidFill>
                <a:schemeClr val="tx1"/>
              </a:solidFill>
              <a:prstDash val="solid"/>
              <a:headEnd type="none" w="sm" len="med"/>
              <a:tailEnd type="none" w="sm" len="med"/>
            </a:ln>
          </p:spPr>
        </p:sp>
        <p:sp>
          <p:nvSpPr>
            <p:cNvPr id="35904" name="Line 100"/>
            <p:cNvSpPr/>
            <p:nvPr/>
          </p:nvSpPr>
          <p:spPr>
            <a:xfrm>
              <a:off x="3152" y="4020"/>
              <a:ext cx="91" cy="0"/>
            </a:xfrm>
            <a:prstGeom prst="line">
              <a:avLst/>
            </a:prstGeom>
            <a:ln w="9525" cap="flat" cmpd="sng">
              <a:solidFill>
                <a:schemeClr val="tx1"/>
              </a:solidFill>
              <a:prstDash val="solid"/>
              <a:headEnd type="none" w="sm" len="med"/>
              <a:tailEnd type="none" w="sm" len="med"/>
            </a:ln>
          </p:spPr>
        </p:sp>
        <p:sp>
          <p:nvSpPr>
            <p:cNvPr id="35905" name="Line 101"/>
            <p:cNvSpPr/>
            <p:nvPr/>
          </p:nvSpPr>
          <p:spPr>
            <a:xfrm>
              <a:off x="3648" y="3884"/>
              <a:ext cx="0" cy="181"/>
            </a:xfrm>
            <a:prstGeom prst="line">
              <a:avLst/>
            </a:prstGeom>
            <a:ln w="9525" cap="flat" cmpd="sng">
              <a:solidFill>
                <a:schemeClr val="tx1"/>
              </a:solidFill>
              <a:prstDash val="solid"/>
              <a:headEnd type="none" w="sm" len="med"/>
              <a:tailEnd type="none" w="sm" len="med"/>
            </a:ln>
          </p:spPr>
        </p:sp>
        <p:sp>
          <p:nvSpPr>
            <p:cNvPr id="35906" name="Line 102"/>
            <p:cNvSpPr/>
            <p:nvPr/>
          </p:nvSpPr>
          <p:spPr>
            <a:xfrm>
              <a:off x="2462" y="3976"/>
              <a:ext cx="159" cy="0"/>
            </a:xfrm>
            <a:prstGeom prst="line">
              <a:avLst/>
            </a:prstGeom>
            <a:ln w="9525" cap="flat" cmpd="sng">
              <a:solidFill>
                <a:schemeClr val="tx1"/>
              </a:solidFill>
              <a:prstDash val="solid"/>
              <a:headEnd type="none" w="med" len="med"/>
              <a:tailEnd type="triangle" w="med" len="med"/>
            </a:ln>
          </p:spPr>
        </p:sp>
        <p:sp>
          <p:nvSpPr>
            <p:cNvPr id="35907" name="Rectangle 103"/>
            <p:cNvSpPr/>
            <p:nvPr/>
          </p:nvSpPr>
          <p:spPr>
            <a:xfrm>
              <a:off x="1749" y="3884"/>
              <a:ext cx="725" cy="181"/>
            </a:xfrm>
            <a:prstGeom prst="rect">
              <a:avLst/>
            </a:prstGeom>
            <a:noFill/>
            <a:ln w="9525" cap="flat" cmpd="sng">
              <a:solidFill>
                <a:schemeClr val="tx1"/>
              </a:solidFill>
              <a:prstDash val="solid"/>
              <a:miter/>
              <a:headEnd type="none" w="sm" len="med"/>
              <a:tailEnd type="none" w="sm" len="med"/>
            </a:ln>
          </p:spPr>
          <p:txBody>
            <a:bodyPr wrap="none" anchor="ctr" anchorCtr="0"/>
            <a:lstStyle/>
            <a:p>
              <a:pPr algn="r"/>
              <a:r>
                <a:rPr lang="en-US" altLang="zh-CN" sz="1600" i="0" dirty="0">
                  <a:solidFill>
                    <a:srgbClr val="FF3300"/>
                  </a:solidFill>
                  <a:latin typeface="Arial" panose="020B0604020202020204" pitchFamily="34" charset="0"/>
                  <a:ea typeface="宋体" panose="02010600030101010101" pitchFamily="2" charset="-122"/>
                </a:rPr>
                <a:t>0.03  B</a:t>
              </a:r>
            </a:p>
          </p:txBody>
        </p:sp>
        <p:sp>
          <p:nvSpPr>
            <p:cNvPr id="35908" name="Line 104"/>
            <p:cNvSpPr/>
            <p:nvPr/>
          </p:nvSpPr>
          <p:spPr>
            <a:xfrm>
              <a:off x="1946" y="3888"/>
              <a:ext cx="0" cy="181"/>
            </a:xfrm>
            <a:prstGeom prst="line">
              <a:avLst/>
            </a:prstGeom>
            <a:ln w="9525" cap="flat" cmpd="sng">
              <a:solidFill>
                <a:schemeClr val="tx1"/>
              </a:solidFill>
              <a:prstDash val="solid"/>
              <a:headEnd type="none" w="sm" len="med"/>
              <a:tailEnd type="none" w="sm" len="med"/>
            </a:ln>
          </p:spPr>
        </p:sp>
        <p:sp>
          <p:nvSpPr>
            <p:cNvPr id="35909" name="Line 105"/>
            <p:cNvSpPr/>
            <p:nvPr/>
          </p:nvSpPr>
          <p:spPr>
            <a:xfrm>
              <a:off x="1854" y="3933"/>
              <a:ext cx="0" cy="91"/>
            </a:xfrm>
            <a:prstGeom prst="line">
              <a:avLst/>
            </a:prstGeom>
            <a:ln w="9525" cap="flat" cmpd="sng">
              <a:solidFill>
                <a:schemeClr val="tx1"/>
              </a:solidFill>
              <a:prstDash val="solid"/>
              <a:headEnd type="none" w="sm" len="med"/>
              <a:tailEnd type="none" w="sm" len="med"/>
            </a:ln>
          </p:spPr>
        </p:sp>
        <p:sp>
          <p:nvSpPr>
            <p:cNvPr id="35910" name="Line 106"/>
            <p:cNvSpPr/>
            <p:nvPr/>
          </p:nvSpPr>
          <p:spPr>
            <a:xfrm>
              <a:off x="1808" y="4024"/>
              <a:ext cx="91" cy="0"/>
            </a:xfrm>
            <a:prstGeom prst="line">
              <a:avLst/>
            </a:prstGeom>
            <a:ln w="9525" cap="flat" cmpd="sng">
              <a:solidFill>
                <a:schemeClr val="tx1"/>
              </a:solidFill>
              <a:prstDash val="solid"/>
              <a:headEnd type="none" w="sm" len="med"/>
              <a:tailEnd type="none" w="sm" len="med"/>
            </a:ln>
          </p:spPr>
        </p:sp>
        <p:sp>
          <p:nvSpPr>
            <p:cNvPr id="35911" name="Line 107"/>
            <p:cNvSpPr/>
            <p:nvPr/>
          </p:nvSpPr>
          <p:spPr>
            <a:xfrm>
              <a:off x="2304" y="3888"/>
              <a:ext cx="0" cy="181"/>
            </a:xfrm>
            <a:prstGeom prst="line">
              <a:avLst/>
            </a:prstGeom>
            <a:ln w="9525" cap="flat" cmpd="sng">
              <a:solidFill>
                <a:schemeClr val="tx1"/>
              </a:solidFill>
              <a:prstDash val="solid"/>
              <a:headEnd type="none" w="sm" len="med"/>
              <a:tailEnd type="none" w="sm" len="med"/>
            </a:ln>
          </p:spPr>
        </p:sp>
        <p:sp>
          <p:nvSpPr>
            <p:cNvPr id="35912" name="Line 109"/>
            <p:cNvSpPr/>
            <p:nvPr/>
          </p:nvSpPr>
          <p:spPr>
            <a:xfrm flipV="1">
              <a:off x="1335" y="1281"/>
              <a:ext cx="0" cy="272"/>
            </a:xfrm>
            <a:prstGeom prst="line">
              <a:avLst/>
            </a:prstGeom>
            <a:ln w="9525" cap="flat" cmpd="sng">
              <a:solidFill>
                <a:schemeClr val="tx1"/>
              </a:solidFill>
              <a:prstDash val="solid"/>
              <a:headEnd type="none" w="sm" len="med"/>
              <a:tailEnd type="none" w="sm" len="med"/>
            </a:ln>
          </p:spPr>
        </p:sp>
      </p:grpSp>
      <p:sp>
        <p:nvSpPr>
          <p:cNvPr id="35846" name="Rectangle 11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11.2.3 </a:t>
            </a:r>
            <a:r>
              <a:rPr lang="zh-CN" altLang="en-US" i="0" dirty="0">
                <a:solidFill>
                  <a:srgbClr val="000066"/>
                </a:solidFill>
                <a:latin typeface="仿宋_GB2312" pitchFamily="49" charset="-122"/>
                <a:ea typeface="仿宋_GB2312" pitchFamily="49" charset="-122"/>
              </a:rPr>
              <a:t>几何公差的标注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标注的简化方法</a:t>
            </a:r>
          </a:p>
        </p:txBody>
      </p:sp>
      <p:sp>
        <p:nvSpPr>
          <p:cNvPr id="35847" name="等腰三角形 114"/>
          <p:cNvSpPr/>
          <p:nvPr/>
        </p:nvSpPr>
        <p:spPr>
          <a:xfrm>
            <a:off x="1693863" y="2354265"/>
            <a:ext cx="130175" cy="4603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5848" name="等腰三角形 115"/>
          <p:cNvSpPr/>
          <p:nvPr/>
        </p:nvSpPr>
        <p:spPr>
          <a:xfrm>
            <a:off x="6240463" y="2771248"/>
            <a:ext cx="130175" cy="4603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5849" name="等腰三角形 116"/>
          <p:cNvSpPr/>
          <p:nvPr/>
        </p:nvSpPr>
        <p:spPr>
          <a:xfrm>
            <a:off x="7377113" y="2172232"/>
            <a:ext cx="130175" cy="46037"/>
          </a:xfrm>
          <a:prstGeom prst="triangle">
            <a:avLst>
              <a:gd name="adj" fmla="val 50000"/>
            </a:avLst>
          </a:prstGeom>
          <a:solidFill>
            <a:schemeClr val="tx2"/>
          </a:solidFill>
          <a:ln w="4763" cap="flat" cmpd="sng">
            <a:solidFill>
              <a:schemeClr val="tx1"/>
            </a:solidFill>
            <a:prstDash val="solid"/>
            <a:round/>
            <a:headEnd type="none" w="med" len="med"/>
            <a:tailEnd type="none" w="med" len="med"/>
          </a:ln>
        </p:spPr>
        <p:txBody>
          <a:bodyPr/>
          <a:lstStyle/>
          <a:p>
            <a:endParaRPr lang="zh-CN" altLang="en-US" dirty="0">
              <a:latin typeface="Times New Roman" panose="02020603050405020304" pitchFamily="18" charset="0"/>
            </a:endParaRPr>
          </a:p>
        </p:txBody>
      </p:sp>
      <p:sp>
        <p:nvSpPr>
          <p:cNvPr id="35850" name="矩形 117"/>
          <p:cNvSpPr/>
          <p:nvPr/>
        </p:nvSpPr>
        <p:spPr>
          <a:xfrm>
            <a:off x="1630363" y="1625602"/>
            <a:ext cx="287337" cy="2984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B</a:t>
            </a:r>
          </a:p>
          <a:p>
            <a:endParaRPr lang="zh-CN" altLang="en-US" dirty="0">
              <a:latin typeface="Times New Roman" panose="02020603050405020304" pitchFamily="18" charset="0"/>
            </a:endParaRPr>
          </a:p>
        </p:txBody>
      </p:sp>
      <p:sp>
        <p:nvSpPr>
          <p:cNvPr id="35851" name="矩形 118"/>
          <p:cNvSpPr/>
          <p:nvPr/>
        </p:nvSpPr>
        <p:spPr>
          <a:xfrm>
            <a:off x="6156325" y="1913998"/>
            <a:ext cx="287338" cy="296862"/>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A</a:t>
            </a:r>
          </a:p>
          <a:p>
            <a:endParaRPr lang="zh-CN" altLang="en-US" dirty="0">
              <a:latin typeface="Times New Roman" panose="02020603050405020304" pitchFamily="18" charset="0"/>
            </a:endParaRPr>
          </a:p>
        </p:txBody>
      </p:sp>
      <p:sp>
        <p:nvSpPr>
          <p:cNvPr id="35852" name="矩形 119"/>
          <p:cNvSpPr/>
          <p:nvPr/>
        </p:nvSpPr>
        <p:spPr>
          <a:xfrm>
            <a:off x="7302500" y="1445157"/>
            <a:ext cx="285750" cy="298450"/>
          </a:xfrm>
          <a:prstGeom prst="rect">
            <a:avLst/>
          </a:prstGeom>
          <a:noFill/>
          <a:ln w="4763" cap="flat" cmpd="sng">
            <a:solidFill>
              <a:schemeClr val="tx1"/>
            </a:solidFill>
            <a:prstDash val="solid"/>
            <a:round/>
            <a:headEnd type="none" w="med" len="med"/>
            <a:tailEnd type="none" w="med" len="med"/>
          </a:ln>
        </p:spPr>
        <p:txBody>
          <a:bodyPr/>
          <a:lstStyle/>
          <a:p>
            <a:r>
              <a:rPr lang="en-US" altLang="zh-CN" sz="1600" i="0" dirty="0">
                <a:solidFill>
                  <a:srgbClr val="FF3300"/>
                </a:solidFill>
                <a:latin typeface="Arial" panose="020B0604020202020204" pitchFamily="34" charset="0"/>
                <a:ea typeface="宋体" panose="02010600030101010101" pitchFamily="2" charset="-122"/>
              </a:rPr>
              <a:t>C</a:t>
            </a:r>
          </a:p>
          <a:p>
            <a:endParaRPr lang="zh-CN" altLang="en-US" dirty="0">
              <a:latin typeface="Times New Roman" panose="02020603050405020304" pitchFamily="18" charset="0"/>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4EC32C8-4B62-45EF-A064-25AD5CCC121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a:t>
            </a:fld>
            <a:endParaRPr lang="en-US" altLang="zh-CN" sz="1400" b="0" i="0" dirty="0">
              <a:ea typeface="宋体" panose="02010600030101010101" pitchFamily="2" charset="-122"/>
            </a:endParaRPr>
          </a:p>
        </p:txBody>
      </p:sp>
      <p:grpSp>
        <p:nvGrpSpPr>
          <p:cNvPr id="8197" name="Group 2"/>
          <p:cNvGrpSpPr/>
          <p:nvPr/>
        </p:nvGrpSpPr>
        <p:grpSpPr>
          <a:xfrm>
            <a:off x="1214438" y="798513"/>
            <a:ext cx="6100762" cy="4792662"/>
            <a:chOff x="1316" y="1202"/>
            <a:chExt cx="1709" cy="1618"/>
          </a:xfrm>
        </p:grpSpPr>
        <p:grpSp>
          <p:nvGrpSpPr>
            <p:cNvPr id="8199" name="Group 3"/>
            <p:cNvGrpSpPr/>
            <p:nvPr/>
          </p:nvGrpSpPr>
          <p:grpSpPr>
            <a:xfrm>
              <a:off x="2023" y="1705"/>
              <a:ext cx="811" cy="846"/>
              <a:chOff x="2023" y="1705"/>
              <a:chExt cx="811" cy="846"/>
            </a:xfrm>
          </p:grpSpPr>
          <p:sp>
            <p:nvSpPr>
              <p:cNvPr id="8224" name="Rectangle 4"/>
              <p:cNvSpPr/>
              <p:nvPr/>
            </p:nvSpPr>
            <p:spPr>
              <a:xfrm>
                <a:off x="2025" y="2541"/>
                <a:ext cx="635" cy="10"/>
              </a:xfrm>
              <a:prstGeom prst="rect">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nvGrpSpPr>
              <p:cNvPr id="8225" name="Group 5"/>
              <p:cNvGrpSpPr/>
              <p:nvPr/>
            </p:nvGrpSpPr>
            <p:grpSpPr>
              <a:xfrm>
                <a:off x="2023" y="1705"/>
                <a:ext cx="811" cy="842"/>
                <a:chOff x="2023" y="1705"/>
                <a:chExt cx="811" cy="842"/>
              </a:xfrm>
            </p:grpSpPr>
            <p:sp>
              <p:nvSpPr>
                <p:cNvPr id="8226" name="Freeform 6"/>
                <p:cNvSpPr/>
                <p:nvPr/>
              </p:nvSpPr>
              <p:spPr>
                <a:xfrm>
                  <a:off x="2023" y="1711"/>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8227" name="Freeform 7"/>
                <p:cNvSpPr/>
                <p:nvPr/>
              </p:nvSpPr>
              <p:spPr>
                <a:xfrm>
                  <a:off x="2023" y="1711"/>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8228" name="Rectangle 8"/>
                <p:cNvSpPr/>
                <p:nvPr/>
              </p:nvSpPr>
              <p:spPr>
                <a:xfrm>
                  <a:off x="2023" y="1711"/>
                  <a:ext cx="10" cy="83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8229" name="Freeform 9"/>
                <p:cNvSpPr/>
                <p:nvPr/>
              </p:nvSpPr>
              <p:spPr>
                <a:xfrm>
                  <a:off x="2600" y="1711"/>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8230" name="Freeform 10"/>
                <p:cNvSpPr/>
                <p:nvPr/>
              </p:nvSpPr>
              <p:spPr>
                <a:xfrm>
                  <a:off x="2656" y="1711"/>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8231" name="Freeform 11"/>
                <p:cNvSpPr/>
                <p:nvPr/>
              </p:nvSpPr>
              <p:spPr>
                <a:xfrm>
                  <a:off x="2655" y="2128"/>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8232" name="Line 12"/>
                <p:cNvSpPr/>
                <p:nvPr/>
              </p:nvSpPr>
              <p:spPr>
                <a:xfrm>
                  <a:off x="2833" y="2546"/>
                  <a:ext cx="1" cy="1"/>
                </a:xfrm>
                <a:prstGeom prst="line">
                  <a:avLst/>
                </a:prstGeom>
                <a:ln w="0" cap="flat" cmpd="sng">
                  <a:solidFill>
                    <a:srgbClr val="000000"/>
                  </a:solidFill>
                  <a:prstDash val="solid"/>
                  <a:headEnd type="none" w="med" len="med"/>
                  <a:tailEnd type="none" w="med" len="med"/>
                </a:ln>
              </p:spPr>
            </p:sp>
            <p:sp>
              <p:nvSpPr>
                <p:cNvPr id="8233" name="Freeform 13"/>
                <p:cNvSpPr/>
                <p:nvPr/>
              </p:nvSpPr>
              <p:spPr>
                <a:xfrm>
                  <a:off x="2028" y="1705"/>
                  <a:ext cx="623" cy="11"/>
                </a:xfrm>
                <a:custGeom>
                  <a:avLst/>
                  <a:gdLst>
                    <a:gd name="txL" fmla="*/ 0 w 4022"/>
                    <a:gd name="txT" fmla="*/ 0 h 52"/>
                    <a:gd name="txR" fmla="*/ 4022 w 4022"/>
                    <a:gd name="txB" fmla="*/ 52 h 52"/>
                  </a:gdLst>
                  <a:ahLst/>
                  <a:cxnLst>
                    <a:cxn ang="0">
                      <a:pos x="0" y="0"/>
                    </a:cxn>
                    <a:cxn ang="0">
                      <a:pos x="0" y="11"/>
                    </a:cxn>
                    <a:cxn ang="0">
                      <a:pos x="623"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8234" name="Freeform 14"/>
                <p:cNvSpPr/>
                <p:nvPr/>
              </p:nvSpPr>
              <p:spPr>
                <a:xfrm>
                  <a:off x="2028" y="1705"/>
                  <a:ext cx="623" cy="11"/>
                </a:xfrm>
                <a:custGeom>
                  <a:avLst/>
                  <a:gdLst>
                    <a:gd name="txL" fmla="*/ 0 w 4022"/>
                    <a:gd name="txT" fmla="*/ 0 h 52"/>
                    <a:gd name="txR" fmla="*/ 4022 w 4022"/>
                    <a:gd name="txB" fmla="*/ 52 h 52"/>
                  </a:gdLst>
                  <a:ahLst/>
                  <a:cxnLst>
                    <a:cxn ang="0">
                      <a:pos x="0" y="11"/>
                    </a:cxn>
                    <a:cxn ang="0">
                      <a:pos x="623" y="0"/>
                    </a:cxn>
                    <a:cxn ang="0">
                      <a:pos x="623"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8235" name="Rectangle 15"/>
                <p:cNvSpPr/>
                <p:nvPr/>
              </p:nvSpPr>
              <p:spPr>
                <a:xfrm>
                  <a:off x="2028" y="1705"/>
                  <a:ext cx="623" cy="11"/>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8236" name="Line 16"/>
                <p:cNvSpPr/>
                <p:nvPr/>
              </p:nvSpPr>
              <p:spPr>
                <a:xfrm flipH="1" flipV="1">
                  <a:off x="2028" y="1843"/>
                  <a:ext cx="23" cy="23"/>
                </a:xfrm>
                <a:prstGeom prst="line">
                  <a:avLst/>
                </a:prstGeom>
                <a:ln w="0" cap="flat" cmpd="sng">
                  <a:solidFill>
                    <a:srgbClr val="000000"/>
                  </a:solidFill>
                  <a:prstDash val="solid"/>
                  <a:headEnd type="none" w="med" len="med"/>
                  <a:tailEnd type="none" w="med" len="med"/>
                </a:ln>
              </p:spPr>
            </p:sp>
            <p:sp>
              <p:nvSpPr>
                <p:cNvPr id="8237" name="Line 17"/>
                <p:cNvSpPr/>
                <p:nvPr/>
              </p:nvSpPr>
              <p:spPr>
                <a:xfrm flipH="1" flipV="1">
                  <a:off x="2028" y="1727"/>
                  <a:ext cx="139" cy="139"/>
                </a:xfrm>
                <a:prstGeom prst="line">
                  <a:avLst/>
                </a:prstGeom>
                <a:ln w="0" cap="flat" cmpd="sng">
                  <a:solidFill>
                    <a:srgbClr val="000000"/>
                  </a:solidFill>
                  <a:prstDash val="solid"/>
                  <a:headEnd type="none" w="med" len="med"/>
                  <a:tailEnd type="none" w="med" len="med"/>
                </a:ln>
              </p:spPr>
            </p:sp>
            <p:sp>
              <p:nvSpPr>
                <p:cNvPr id="8238" name="Line 18"/>
                <p:cNvSpPr/>
                <p:nvPr/>
              </p:nvSpPr>
              <p:spPr>
                <a:xfrm flipH="1" flipV="1">
                  <a:off x="2128" y="1711"/>
                  <a:ext cx="156" cy="155"/>
                </a:xfrm>
                <a:prstGeom prst="line">
                  <a:avLst/>
                </a:prstGeom>
                <a:ln w="0" cap="flat" cmpd="sng">
                  <a:solidFill>
                    <a:srgbClr val="000000"/>
                  </a:solidFill>
                  <a:prstDash val="solid"/>
                  <a:headEnd type="none" w="med" len="med"/>
                  <a:tailEnd type="none" w="med" len="med"/>
                </a:ln>
              </p:spPr>
            </p:sp>
            <p:sp>
              <p:nvSpPr>
                <p:cNvPr id="8239" name="Line 19"/>
                <p:cNvSpPr/>
                <p:nvPr/>
              </p:nvSpPr>
              <p:spPr>
                <a:xfrm flipH="1" flipV="1">
                  <a:off x="2245" y="1711"/>
                  <a:ext cx="155" cy="155"/>
                </a:xfrm>
                <a:prstGeom prst="line">
                  <a:avLst/>
                </a:prstGeom>
                <a:ln w="0" cap="flat" cmpd="sng">
                  <a:solidFill>
                    <a:srgbClr val="000000"/>
                  </a:solidFill>
                  <a:prstDash val="solid"/>
                  <a:headEnd type="none" w="med" len="med"/>
                  <a:tailEnd type="none" w="med" len="med"/>
                </a:ln>
              </p:spPr>
            </p:sp>
            <p:sp>
              <p:nvSpPr>
                <p:cNvPr id="8240" name="Line 20"/>
                <p:cNvSpPr/>
                <p:nvPr/>
              </p:nvSpPr>
              <p:spPr>
                <a:xfrm flipH="1" flipV="1">
                  <a:off x="2361" y="1711"/>
                  <a:ext cx="155" cy="155"/>
                </a:xfrm>
                <a:prstGeom prst="line">
                  <a:avLst/>
                </a:prstGeom>
                <a:ln w="0" cap="flat" cmpd="sng">
                  <a:solidFill>
                    <a:srgbClr val="000000"/>
                  </a:solidFill>
                  <a:prstDash val="solid"/>
                  <a:headEnd type="none" w="med" len="med"/>
                  <a:tailEnd type="none" w="med" len="med"/>
                </a:ln>
              </p:spPr>
            </p:sp>
            <p:sp>
              <p:nvSpPr>
                <p:cNvPr id="8241" name="Line 21"/>
                <p:cNvSpPr/>
                <p:nvPr/>
              </p:nvSpPr>
              <p:spPr>
                <a:xfrm flipH="1" flipV="1">
                  <a:off x="2613" y="2023"/>
                  <a:ext cx="63" cy="64"/>
                </a:xfrm>
                <a:prstGeom prst="line">
                  <a:avLst/>
                </a:prstGeom>
                <a:ln w="0" cap="flat" cmpd="sng">
                  <a:solidFill>
                    <a:srgbClr val="000000"/>
                  </a:solidFill>
                  <a:prstDash val="solid"/>
                  <a:headEnd type="none" w="med" len="med"/>
                  <a:tailEnd type="none" w="med" len="med"/>
                </a:ln>
              </p:spPr>
            </p:sp>
            <p:sp>
              <p:nvSpPr>
                <p:cNvPr id="8242" name="Line 22"/>
                <p:cNvSpPr/>
                <p:nvPr/>
              </p:nvSpPr>
              <p:spPr>
                <a:xfrm flipH="1" flipV="1">
                  <a:off x="2478" y="1711"/>
                  <a:ext cx="155" cy="155"/>
                </a:xfrm>
                <a:prstGeom prst="line">
                  <a:avLst/>
                </a:prstGeom>
                <a:ln w="0" cap="flat" cmpd="sng">
                  <a:solidFill>
                    <a:srgbClr val="000000"/>
                  </a:solidFill>
                  <a:prstDash val="solid"/>
                  <a:headEnd type="none" w="med" len="med"/>
                  <a:tailEnd type="none" w="med" len="med"/>
                </a:ln>
              </p:spPr>
            </p:sp>
            <p:sp>
              <p:nvSpPr>
                <p:cNvPr id="8243" name="Line 23"/>
                <p:cNvSpPr/>
                <p:nvPr/>
              </p:nvSpPr>
              <p:spPr>
                <a:xfrm flipH="1" flipV="1">
                  <a:off x="2600" y="1894"/>
                  <a:ext cx="104" cy="104"/>
                </a:xfrm>
                <a:prstGeom prst="line">
                  <a:avLst/>
                </a:prstGeom>
                <a:ln w="0" cap="flat" cmpd="sng">
                  <a:solidFill>
                    <a:srgbClr val="000000"/>
                  </a:solidFill>
                  <a:prstDash val="solid"/>
                  <a:headEnd type="none" w="med" len="med"/>
                  <a:tailEnd type="none" w="med" len="med"/>
                </a:ln>
              </p:spPr>
            </p:sp>
            <p:sp>
              <p:nvSpPr>
                <p:cNvPr id="8244" name="Freeform 24"/>
                <p:cNvSpPr/>
                <p:nvPr/>
              </p:nvSpPr>
              <p:spPr>
                <a:xfrm>
                  <a:off x="2650" y="1711"/>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8245" name="Freeform 25"/>
                <p:cNvSpPr/>
                <p:nvPr/>
              </p:nvSpPr>
              <p:spPr>
                <a:xfrm>
                  <a:off x="2028" y="1861"/>
                  <a:ext cx="571" cy="10"/>
                </a:xfrm>
                <a:custGeom>
                  <a:avLst/>
                  <a:gdLst>
                    <a:gd name="txL" fmla="*/ 0 w 3760"/>
                    <a:gd name="txT" fmla="*/ 0 h 51"/>
                    <a:gd name="txR" fmla="*/ 3760 w 3760"/>
                    <a:gd name="txB" fmla="*/ 51 h 51"/>
                  </a:gdLst>
                  <a:ahLst/>
                  <a:cxnLst>
                    <a:cxn ang="0">
                      <a:pos x="0" y="0"/>
                    </a:cxn>
                    <a:cxn ang="0">
                      <a:pos x="0" y="10"/>
                    </a:cxn>
                    <a:cxn ang="0">
                      <a:pos x="571"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8246" name="Freeform 26"/>
                <p:cNvSpPr/>
                <p:nvPr/>
              </p:nvSpPr>
              <p:spPr>
                <a:xfrm>
                  <a:off x="2028" y="1861"/>
                  <a:ext cx="571" cy="10"/>
                </a:xfrm>
                <a:custGeom>
                  <a:avLst/>
                  <a:gdLst>
                    <a:gd name="txL" fmla="*/ 0 w 3760"/>
                    <a:gd name="txT" fmla="*/ 0 h 51"/>
                    <a:gd name="txR" fmla="*/ 3760 w 3760"/>
                    <a:gd name="txB" fmla="*/ 51 h 51"/>
                  </a:gdLst>
                  <a:ahLst/>
                  <a:cxnLst>
                    <a:cxn ang="0">
                      <a:pos x="0" y="10"/>
                    </a:cxn>
                    <a:cxn ang="0">
                      <a:pos x="571" y="0"/>
                    </a:cxn>
                    <a:cxn ang="0">
                      <a:pos x="571"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8247" name="Rectangle 27"/>
                <p:cNvSpPr/>
                <p:nvPr/>
              </p:nvSpPr>
              <p:spPr>
                <a:xfrm>
                  <a:off x="2028" y="1861"/>
                  <a:ext cx="571" cy="10"/>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8248" name="Line 28"/>
                <p:cNvSpPr/>
                <p:nvPr/>
              </p:nvSpPr>
              <p:spPr>
                <a:xfrm>
                  <a:off x="2603" y="1866"/>
                  <a:ext cx="1" cy="1"/>
                </a:xfrm>
                <a:prstGeom prst="line">
                  <a:avLst/>
                </a:prstGeom>
                <a:ln w="0" cap="flat" cmpd="sng">
                  <a:solidFill>
                    <a:srgbClr val="000000"/>
                  </a:solidFill>
                  <a:prstDash val="solid"/>
                  <a:headEnd type="none" w="med" len="med"/>
                  <a:tailEnd type="none" w="med" len="med"/>
                </a:ln>
              </p:spPr>
            </p:sp>
            <p:sp>
              <p:nvSpPr>
                <p:cNvPr id="8249" name="Line 29"/>
                <p:cNvSpPr/>
                <p:nvPr/>
              </p:nvSpPr>
              <p:spPr>
                <a:xfrm>
                  <a:off x="2656" y="1711"/>
                  <a:ext cx="1" cy="1"/>
                </a:xfrm>
                <a:prstGeom prst="line">
                  <a:avLst/>
                </a:prstGeom>
                <a:ln w="0" cap="flat" cmpd="sng">
                  <a:solidFill>
                    <a:srgbClr val="000000"/>
                  </a:solidFill>
                  <a:prstDash val="solid"/>
                  <a:headEnd type="none" w="med" len="med"/>
                  <a:tailEnd type="none" w="med" len="med"/>
                </a:ln>
              </p:spPr>
            </p:sp>
          </p:grpSp>
        </p:grpSp>
        <p:sp>
          <p:nvSpPr>
            <p:cNvPr id="8200" name="Line 30"/>
            <p:cNvSpPr/>
            <p:nvPr/>
          </p:nvSpPr>
          <p:spPr>
            <a:xfrm flipH="1">
              <a:off x="1796" y="1867"/>
              <a:ext cx="363" cy="0"/>
            </a:xfrm>
            <a:prstGeom prst="line">
              <a:avLst/>
            </a:prstGeom>
            <a:ln w="9525" cap="flat" cmpd="sng">
              <a:solidFill>
                <a:schemeClr val="tx1"/>
              </a:solidFill>
              <a:prstDash val="solid"/>
              <a:headEnd type="none" w="sm" len="med"/>
              <a:tailEnd type="none" w="sm" len="med"/>
            </a:ln>
          </p:spPr>
        </p:sp>
        <p:sp>
          <p:nvSpPr>
            <p:cNvPr id="8201" name="Line 31"/>
            <p:cNvSpPr/>
            <p:nvPr/>
          </p:nvSpPr>
          <p:spPr>
            <a:xfrm flipH="1">
              <a:off x="1530" y="1715"/>
              <a:ext cx="499" cy="0"/>
            </a:xfrm>
            <a:prstGeom prst="line">
              <a:avLst/>
            </a:prstGeom>
            <a:ln w="9525" cap="flat" cmpd="sng">
              <a:solidFill>
                <a:schemeClr val="tx1"/>
              </a:solidFill>
              <a:prstDash val="solid"/>
              <a:headEnd type="none" w="sm" len="med"/>
              <a:tailEnd type="none" w="sm" len="med"/>
            </a:ln>
          </p:spPr>
        </p:sp>
        <p:sp>
          <p:nvSpPr>
            <p:cNvPr id="8202" name="Line 32"/>
            <p:cNvSpPr/>
            <p:nvPr/>
          </p:nvSpPr>
          <p:spPr>
            <a:xfrm>
              <a:off x="1393" y="1615"/>
              <a:ext cx="1632" cy="0"/>
            </a:xfrm>
            <a:prstGeom prst="line">
              <a:avLst/>
            </a:prstGeom>
            <a:ln w="9525" cap="flat" cmpd="sng">
              <a:solidFill>
                <a:schemeClr val="tx1"/>
              </a:solidFill>
              <a:prstDash val="solid"/>
              <a:headEnd type="none" w="sm" len="med"/>
              <a:tailEnd type="none" w="sm" len="med"/>
            </a:ln>
          </p:spPr>
        </p:sp>
        <p:sp>
          <p:nvSpPr>
            <p:cNvPr id="8203" name="Line 33"/>
            <p:cNvSpPr/>
            <p:nvPr/>
          </p:nvSpPr>
          <p:spPr>
            <a:xfrm flipH="1">
              <a:off x="1388" y="2547"/>
              <a:ext cx="816" cy="0"/>
            </a:xfrm>
            <a:prstGeom prst="line">
              <a:avLst/>
            </a:prstGeom>
            <a:ln w="9525" cap="flat" cmpd="sng">
              <a:solidFill>
                <a:schemeClr val="tx1"/>
              </a:solidFill>
              <a:prstDash val="solid"/>
              <a:headEnd type="none" w="sm" len="med"/>
              <a:tailEnd type="none" w="sm" len="med"/>
            </a:ln>
          </p:spPr>
        </p:sp>
        <p:sp>
          <p:nvSpPr>
            <p:cNvPr id="8204" name="Line 34"/>
            <p:cNvSpPr/>
            <p:nvPr/>
          </p:nvSpPr>
          <p:spPr>
            <a:xfrm>
              <a:off x="1894" y="1875"/>
              <a:ext cx="0" cy="657"/>
            </a:xfrm>
            <a:prstGeom prst="line">
              <a:avLst/>
            </a:prstGeom>
            <a:ln w="9525" cap="flat" cmpd="sng">
              <a:solidFill>
                <a:schemeClr val="tx1"/>
              </a:solidFill>
              <a:prstDash val="solid"/>
              <a:headEnd type="triangle" w="med" len="med"/>
              <a:tailEnd type="triangle" w="med" len="med"/>
            </a:ln>
          </p:spPr>
        </p:sp>
        <p:sp>
          <p:nvSpPr>
            <p:cNvPr id="8205" name="Line 35"/>
            <p:cNvSpPr>
              <a:spLocks noChangeAspect="1"/>
            </p:cNvSpPr>
            <p:nvPr/>
          </p:nvSpPr>
          <p:spPr>
            <a:xfrm>
              <a:off x="1988" y="2123"/>
              <a:ext cx="893" cy="0"/>
            </a:xfrm>
            <a:prstGeom prst="line">
              <a:avLst/>
            </a:prstGeom>
            <a:ln w="9525" cap="flat" cmpd="sng">
              <a:solidFill>
                <a:srgbClr val="3333FF"/>
              </a:solidFill>
              <a:prstDash val="lgDashDot"/>
              <a:headEnd type="none" w="sm" len="med"/>
              <a:tailEnd type="none" w="sm" len="med"/>
            </a:ln>
          </p:spPr>
        </p:sp>
        <p:sp>
          <p:nvSpPr>
            <p:cNvPr id="8206" name="Line 36"/>
            <p:cNvSpPr/>
            <p:nvPr/>
          </p:nvSpPr>
          <p:spPr>
            <a:xfrm>
              <a:off x="1516" y="1620"/>
              <a:ext cx="2" cy="929"/>
            </a:xfrm>
            <a:prstGeom prst="line">
              <a:avLst/>
            </a:prstGeom>
            <a:ln w="9525" cap="flat" cmpd="sng">
              <a:solidFill>
                <a:schemeClr val="tx1"/>
              </a:solidFill>
              <a:prstDash val="solid"/>
              <a:headEnd type="triangle" w="med" len="med"/>
              <a:tailEnd type="triangle" w="med" len="med"/>
            </a:ln>
          </p:spPr>
        </p:sp>
        <p:sp>
          <p:nvSpPr>
            <p:cNvPr id="8207" name="Text Box 37"/>
            <p:cNvSpPr txBox="1">
              <a:spLocks noChangeAspect="1"/>
            </p:cNvSpPr>
            <p:nvPr/>
          </p:nvSpPr>
          <p:spPr>
            <a:xfrm rot="-5400000">
              <a:off x="1366" y="2016"/>
              <a:ext cx="422" cy="145"/>
            </a:xfrm>
            <a:prstGeom prst="rect">
              <a:avLst/>
            </a:prstGeom>
            <a:noFill/>
            <a:ln w="9525">
              <a:noFill/>
            </a:ln>
          </p:spPr>
          <p:txBody>
            <a:bodyPr>
              <a:spAutoFit/>
            </a:bodyPr>
            <a:lstStyle/>
            <a:p>
              <a:pPr algn="l">
                <a:spcBef>
                  <a:spcPct val="50000"/>
                </a:spcBef>
              </a:pPr>
              <a:r>
                <a:rPr lang="en-US" altLang="zh-CN" sz="2800" b="0" i="0" dirty="0">
                  <a:latin typeface="Arial" panose="020B0604020202020204" pitchFamily="34" charset="0"/>
                  <a:ea typeface="宋体" panose="02010600030101010101" pitchFamily="2" charset="-122"/>
                </a:rPr>
                <a:t>A</a:t>
              </a:r>
              <a:r>
                <a:rPr lang="en-US" altLang="zh-CN" sz="2800" b="0" i="0" baseline="-25000" dirty="0">
                  <a:latin typeface="Arial" panose="020B0604020202020204" pitchFamily="34" charset="0"/>
                  <a:ea typeface="宋体" panose="02010600030101010101" pitchFamily="2" charset="-122"/>
                </a:rPr>
                <a:t>max</a:t>
              </a:r>
            </a:p>
          </p:txBody>
        </p:sp>
        <p:sp>
          <p:nvSpPr>
            <p:cNvPr id="8208" name="Line 38"/>
            <p:cNvSpPr>
              <a:spLocks noChangeAspect="1"/>
            </p:cNvSpPr>
            <p:nvPr/>
          </p:nvSpPr>
          <p:spPr>
            <a:xfrm>
              <a:off x="1717" y="1713"/>
              <a:ext cx="1" cy="839"/>
            </a:xfrm>
            <a:prstGeom prst="line">
              <a:avLst/>
            </a:prstGeom>
            <a:ln w="9525" cap="flat" cmpd="sng">
              <a:solidFill>
                <a:schemeClr val="tx1"/>
              </a:solidFill>
              <a:prstDash val="solid"/>
              <a:headEnd type="triangle" w="med" len="med"/>
              <a:tailEnd type="triangle" w="med" len="med"/>
            </a:ln>
          </p:spPr>
        </p:sp>
        <p:sp>
          <p:nvSpPr>
            <p:cNvPr id="8209" name="Line 39"/>
            <p:cNvSpPr>
              <a:spLocks noChangeAspect="1"/>
            </p:cNvSpPr>
            <p:nvPr/>
          </p:nvSpPr>
          <p:spPr>
            <a:xfrm>
              <a:off x="1898" y="1512"/>
              <a:ext cx="0" cy="206"/>
            </a:xfrm>
            <a:prstGeom prst="line">
              <a:avLst/>
            </a:prstGeom>
            <a:ln w="9525" cap="flat" cmpd="sng">
              <a:solidFill>
                <a:schemeClr val="tx1"/>
              </a:solidFill>
              <a:prstDash val="solid"/>
              <a:headEnd type="none" w="sm" len="med"/>
              <a:tailEnd type="triangle" w="sm" len="med"/>
            </a:ln>
          </p:spPr>
        </p:sp>
        <p:sp>
          <p:nvSpPr>
            <p:cNvPr id="8210" name="Text Box 40"/>
            <p:cNvSpPr txBox="1">
              <a:spLocks noChangeAspect="1"/>
            </p:cNvSpPr>
            <p:nvPr/>
          </p:nvSpPr>
          <p:spPr>
            <a:xfrm rot="-5400000">
              <a:off x="1696" y="1728"/>
              <a:ext cx="194" cy="146"/>
            </a:xfrm>
            <a:prstGeom prst="rect">
              <a:avLst/>
            </a:prstGeom>
            <a:noFill/>
            <a:ln w="9525">
              <a:noFill/>
            </a:ln>
          </p:spPr>
          <p:txBody>
            <a:bodyPr>
              <a:spAutoFit/>
            </a:bodyPr>
            <a:lstStyle/>
            <a:p>
              <a:pPr algn="l">
                <a:spcBef>
                  <a:spcPct val="50000"/>
                </a:spcBef>
              </a:pPr>
              <a:r>
                <a:rPr lang="en-US" altLang="zh-CN" sz="2800" b="0" i="0" dirty="0">
                  <a:latin typeface="Arial" panose="020B0604020202020204" pitchFamily="34" charset="0"/>
                  <a:ea typeface="宋体" panose="02010600030101010101" pitchFamily="2" charset="-122"/>
                </a:rPr>
                <a:t>δ</a:t>
              </a:r>
              <a:endParaRPr lang="en-US" altLang="zh-CN" sz="2800" b="0" i="0" baseline="-25000" dirty="0">
                <a:latin typeface="Arial" panose="020B0604020202020204" pitchFamily="34" charset="0"/>
                <a:ea typeface="宋体" panose="02010600030101010101" pitchFamily="2" charset="-122"/>
              </a:endParaRPr>
            </a:p>
          </p:txBody>
        </p:sp>
        <p:sp>
          <p:nvSpPr>
            <p:cNvPr id="8211" name="Text Box 41"/>
            <p:cNvSpPr txBox="1">
              <a:spLocks noChangeAspect="1"/>
            </p:cNvSpPr>
            <p:nvPr/>
          </p:nvSpPr>
          <p:spPr>
            <a:xfrm rot="-5400000">
              <a:off x="1258" y="2035"/>
              <a:ext cx="261" cy="146"/>
            </a:xfrm>
            <a:prstGeom prst="rect">
              <a:avLst/>
            </a:prstGeom>
            <a:noFill/>
            <a:ln w="9525">
              <a:noFill/>
            </a:ln>
          </p:spPr>
          <p:txBody>
            <a:bodyPr>
              <a:spAutoFit/>
            </a:bodyPr>
            <a:lstStyle/>
            <a:p>
              <a:pPr>
                <a:spcBef>
                  <a:spcPct val="50000"/>
                </a:spcBef>
              </a:pPr>
              <a:r>
                <a:rPr lang="en-US" altLang="zh-CN" sz="2800" b="0" i="0" dirty="0">
                  <a:latin typeface="Arial" panose="020B0604020202020204" pitchFamily="34" charset="0"/>
                  <a:ea typeface="宋体" panose="02010600030101010101" pitchFamily="2" charset="-122"/>
                </a:rPr>
                <a:t>A</a:t>
              </a:r>
              <a:endParaRPr lang="en-US" altLang="zh-CN" sz="2800" b="0" i="0" baseline="-25000" dirty="0">
                <a:latin typeface="Arial" panose="020B0604020202020204" pitchFamily="34" charset="0"/>
                <a:ea typeface="宋体" panose="02010600030101010101" pitchFamily="2" charset="-122"/>
              </a:endParaRPr>
            </a:p>
          </p:txBody>
        </p:sp>
        <p:sp>
          <p:nvSpPr>
            <p:cNvPr id="8212" name="Line 42"/>
            <p:cNvSpPr>
              <a:spLocks noChangeAspect="1"/>
            </p:cNvSpPr>
            <p:nvPr/>
          </p:nvSpPr>
          <p:spPr>
            <a:xfrm>
              <a:off x="2562" y="1865"/>
              <a:ext cx="453" cy="1"/>
            </a:xfrm>
            <a:prstGeom prst="line">
              <a:avLst/>
            </a:prstGeom>
            <a:ln w="9525" cap="flat" cmpd="sng">
              <a:solidFill>
                <a:schemeClr val="tx1"/>
              </a:solidFill>
              <a:prstDash val="solid"/>
              <a:headEnd type="none" w="sm" len="med"/>
              <a:tailEnd type="none" w="sm" len="med"/>
            </a:ln>
          </p:spPr>
        </p:sp>
        <p:sp>
          <p:nvSpPr>
            <p:cNvPr id="8213" name="Line 43"/>
            <p:cNvSpPr>
              <a:spLocks noChangeAspect="1"/>
            </p:cNvSpPr>
            <p:nvPr/>
          </p:nvSpPr>
          <p:spPr>
            <a:xfrm>
              <a:off x="2634" y="1708"/>
              <a:ext cx="343" cy="0"/>
            </a:xfrm>
            <a:prstGeom prst="line">
              <a:avLst/>
            </a:prstGeom>
            <a:ln w="9525" cap="flat" cmpd="sng">
              <a:solidFill>
                <a:schemeClr val="tx1"/>
              </a:solidFill>
              <a:prstDash val="solid"/>
              <a:headEnd type="none" w="sm" len="med"/>
              <a:tailEnd type="none" w="sm" len="med"/>
            </a:ln>
          </p:spPr>
        </p:sp>
        <p:sp>
          <p:nvSpPr>
            <p:cNvPr id="8214" name="Line 44"/>
            <p:cNvSpPr>
              <a:spLocks noChangeAspect="1"/>
            </p:cNvSpPr>
            <p:nvPr/>
          </p:nvSpPr>
          <p:spPr>
            <a:xfrm>
              <a:off x="2909" y="1433"/>
              <a:ext cx="0" cy="172"/>
            </a:xfrm>
            <a:prstGeom prst="line">
              <a:avLst/>
            </a:prstGeom>
            <a:ln w="9525" cap="flat" cmpd="sng">
              <a:solidFill>
                <a:schemeClr val="tx1"/>
              </a:solidFill>
              <a:prstDash val="solid"/>
              <a:headEnd type="none" w="sm" len="med"/>
              <a:tailEnd type="triangle" w="med" len="med"/>
            </a:ln>
          </p:spPr>
        </p:sp>
        <p:sp>
          <p:nvSpPr>
            <p:cNvPr id="8215" name="Line 45"/>
            <p:cNvSpPr>
              <a:spLocks noChangeAspect="1"/>
            </p:cNvSpPr>
            <p:nvPr/>
          </p:nvSpPr>
          <p:spPr>
            <a:xfrm>
              <a:off x="2909" y="1867"/>
              <a:ext cx="0" cy="171"/>
            </a:xfrm>
            <a:prstGeom prst="line">
              <a:avLst/>
            </a:prstGeom>
            <a:ln w="9525" cap="flat" cmpd="sng">
              <a:solidFill>
                <a:schemeClr val="tx1"/>
              </a:solidFill>
              <a:prstDash val="solid"/>
              <a:headEnd type="triangle" w="med" len="med"/>
              <a:tailEnd type="none" w="med" len="med"/>
            </a:ln>
          </p:spPr>
        </p:sp>
        <p:sp>
          <p:nvSpPr>
            <p:cNvPr id="8216" name="Text Box 46"/>
            <p:cNvSpPr txBox="1">
              <a:spLocks noChangeAspect="1"/>
            </p:cNvSpPr>
            <p:nvPr/>
          </p:nvSpPr>
          <p:spPr>
            <a:xfrm rot="-5400000">
              <a:off x="2569" y="1352"/>
              <a:ext cx="428" cy="128"/>
            </a:xfrm>
            <a:prstGeom prst="rect">
              <a:avLst/>
            </a:prstGeom>
            <a:noFill/>
            <a:ln w="9525">
              <a:noFill/>
            </a:ln>
          </p:spPr>
          <p:txBody>
            <a:bodyPr>
              <a:spAutoFit/>
            </a:bodyPr>
            <a:lstStyle/>
            <a:p>
              <a:pPr algn="l">
                <a:spcBef>
                  <a:spcPct val="50000"/>
                </a:spcBef>
              </a:pPr>
              <a:r>
                <a:rPr lang="zh-CN" altLang="en-US" b="0" i="0" dirty="0">
                  <a:latin typeface="Arial" panose="020B0604020202020204" pitchFamily="34" charset="0"/>
                  <a:ea typeface="宋体" panose="02010600030101010101" pitchFamily="2" charset="-122"/>
                </a:rPr>
                <a:t>上偏差</a:t>
              </a:r>
            </a:p>
          </p:txBody>
        </p:sp>
        <p:sp>
          <p:nvSpPr>
            <p:cNvPr id="8217" name="Text Box 47"/>
            <p:cNvSpPr txBox="1">
              <a:spLocks noChangeAspect="1"/>
            </p:cNvSpPr>
            <p:nvPr/>
          </p:nvSpPr>
          <p:spPr>
            <a:xfrm rot="-5400000">
              <a:off x="2507" y="1924"/>
              <a:ext cx="546" cy="128"/>
            </a:xfrm>
            <a:prstGeom prst="rect">
              <a:avLst/>
            </a:prstGeom>
            <a:noFill/>
            <a:ln w="9525">
              <a:noFill/>
            </a:ln>
          </p:spPr>
          <p:txBody>
            <a:bodyPr>
              <a:spAutoFit/>
            </a:bodyPr>
            <a:lstStyle/>
            <a:p>
              <a:pPr algn="l">
                <a:spcBef>
                  <a:spcPct val="50000"/>
                </a:spcBef>
              </a:pPr>
              <a:r>
                <a:rPr lang="zh-CN" altLang="en-US" b="0" i="0" dirty="0">
                  <a:latin typeface="Arial" panose="020B0604020202020204" pitchFamily="34" charset="0"/>
                  <a:ea typeface="宋体" panose="02010600030101010101" pitchFamily="2" charset="-122"/>
                </a:rPr>
                <a:t>下偏差</a:t>
              </a:r>
            </a:p>
          </p:txBody>
        </p:sp>
        <p:grpSp>
          <p:nvGrpSpPr>
            <p:cNvPr id="8218" name="Group 48"/>
            <p:cNvGrpSpPr/>
            <p:nvPr/>
          </p:nvGrpSpPr>
          <p:grpSpPr>
            <a:xfrm>
              <a:off x="1540" y="2657"/>
              <a:ext cx="1390" cy="163"/>
              <a:chOff x="2715" y="2335"/>
              <a:chExt cx="1390" cy="163"/>
            </a:xfrm>
          </p:grpSpPr>
          <p:sp>
            <p:nvSpPr>
              <p:cNvPr id="8222" name="Text Box 49"/>
              <p:cNvSpPr txBox="1">
                <a:spLocks noChangeAspect="1"/>
              </p:cNvSpPr>
              <p:nvPr/>
            </p:nvSpPr>
            <p:spPr>
              <a:xfrm>
                <a:off x="2715" y="2344"/>
                <a:ext cx="1390" cy="154"/>
              </a:xfrm>
              <a:prstGeom prst="rect">
                <a:avLst/>
              </a:prstGeom>
              <a:noFill/>
              <a:ln w="9525">
                <a:noFill/>
              </a:ln>
            </p:spPr>
            <p:txBody>
              <a:bodyPr>
                <a:spAutoFit/>
              </a:bodyPr>
              <a:lstStyle/>
              <a:p>
                <a:pPr algn="l"/>
                <a:endParaRPr lang="zh-CN" altLang="zh-CN" b="0" i="0" dirty="0">
                  <a:latin typeface="Arial" panose="020B0604020202020204" pitchFamily="34" charset="0"/>
                  <a:ea typeface="宋体" panose="02010600030101010101" pitchFamily="2" charset="-122"/>
                </a:endParaRPr>
              </a:p>
            </p:txBody>
          </p:sp>
          <p:sp>
            <p:nvSpPr>
              <p:cNvPr id="8223" name="Text Box 50"/>
              <p:cNvSpPr txBox="1">
                <a:spLocks noChangeAspect="1"/>
              </p:cNvSpPr>
              <p:nvPr/>
            </p:nvSpPr>
            <p:spPr>
              <a:xfrm>
                <a:off x="3500" y="2335"/>
                <a:ext cx="378" cy="135"/>
              </a:xfrm>
              <a:prstGeom prst="rect">
                <a:avLst/>
              </a:prstGeom>
              <a:noFill/>
              <a:ln w="9525">
                <a:noFill/>
              </a:ln>
            </p:spPr>
            <p:txBody>
              <a:bodyPr>
                <a:spAutoFit/>
              </a:bodyPr>
              <a:lstStyle/>
              <a:p>
                <a:pPr algn="l"/>
                <a:endParaRPr lang="zh-CN" altLang="zh-CN" sz="2000" b="0" i="0" dirty="0">
                  <a:latin typeface="Arial" panose="020B0604020202020204" pitchFamily="34" charset="0"/>
                  <a:ea typeface="宋体" panose="02010600030101010101" pitchFamily="2" charset="-122"/>
                </a:endParaRPr>
              </a:p>
            </p:txBody>
          </p:sp>
        </p:grpSp>
        <p:sp>
          <p:nvSpPr>
            <p:cNvPr id="8219" name="Text Box 51"/>
            <p:cNvSpPr txBox="1">
              <a:spLocks noChangeAspect="1"/>
            </p:cNvSpPr>
            <p:nvPr/>
          </p:nvSpPr>
          <p:spPr>
            <a:xfrm rot="-5400000">
              <a:off x="1531" y="2155"/>
              <a:ext cx="498" cy="146"/>
            </a:xfrm>
            <a:prstGeom prst="rect">
              <a:avLst/>
            </a:prstGeom>
            <a:noFill/>
            <a:ln w="9525">
              <a:noFill/>
            </a:ln>
          </p:spPr>
          <p:txBody>
            <a:bodyPr>
              <a:spAutoFit/>
            </a:bodyPr>
            <a:lstStyle/>
            <a:p>
              <a:pPr>
                <a:spcBef>
                  <a:spcPct val="50000"/>
                </a:spcBef>
              </a:pPr>
              <a:r>
                <a:rPr lang="en-US" altLang="zh-CN" sz="2800" b="0" i="0" dirty="0">
                  <a:latin typeface="Arial" panose="020B0604020202020204" pitchFamily="34" charset="0"/>
                  <a:ea typeface="宋体" panose="02010600030101010101" pitchFamily="2" charset="-122"/>
                </a:rPr>
                <a:t>A</a:t>
              </a:r>
              <a:r>
                <a:rPr lang="en-US" altLang="zh-CN" sz="2800" b="0" i="0" baseline="-25000" dirty="0">
                  <a:latin typeface="Arial" panose="020B0604020202020204" pitchFamily="34" charset="0"/>
                  <a:ea typeface="宋体" panose="02010600030101010101" pitchFamily="2" charset="-122"/>
                </a:rPr>
                <a:t>min</a:t>
              </a:r>
            </a:p>
          </p:txBody>
        </p:sp>
        <p:sp>
          <p:nvSpPr>
            <p:cNvPr id="8220" name="Line 52"/>
            <p:cNvSpPr/>
            <p:nvPr/>
          </p:nvSpPr>
          <p:spPr>
            <a:xfrm>
              <a:off x="2910" y="1566"/>
              <a:ext cx="0" cy="318"/>
            </a:xfrm>
            <a:prstGeom prst="line">
              <a:avLst/>
            </a:prstGeom>
            <a:ln w="9525" cap="flat" cmpd="sng">
              <a:solidFill>
                <a:schemeClr val="tx1"/>
              </a:solidFill>
              <a:prstDash val="solid"/>
              <a:headEnd type="none" w="sm" len="med"/>
              <a:tailEnd type="none" w="sm" len="med"/>
            </a:ln>
          </p:spPr>
        </p:sp>
        <p:sp>
          <p:nvSpPr>
            <p:cNvPr id="8221" name="Oval 53"/>
            <p:cNvSpPr/>
            <p:nvPr/>
          </p:nvSpPr>
          <p:spPr>
            <a:xfrm>
              <a:off x="2864" y="1657"/>
              <a:ext cx="90" cy="91"/>
            </a:xfrm>
            <a:prstGeom prst="ellipse">
              <a:avLst/>
            </a:prstGeom>
            <a:solidFill>
              <a:schemeClr val="accent1"/>
            </a:solidFill>
            <a:ln w="9525" cap="flat" cmpd="sng">
              <a:solidFill>
                <a:schemeClr val="tx1"/>
              </a:solidFill>
              <a:prstDash val="solid"/>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8198" name="Rectangle 5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11.1.2 </a:t>
            </a:r>
            <a:r>
              <a:rPr lang="zh-CN" altLang="en-US" i="0" dirty="0">
                <a:solidFill>
                  <a:srgbClr val="000066"/>
                </a:solidFill>
                <a:latin typeface="仿宋_GB2312" pitchFamily="49" charset="-122"/>
                <a:ea typeface="仿宋_GB2312" pitchFamily="49" charset="-122"/>
              </a:rPr>
              <a:t>极限尺寸与公差</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基本概念</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3EA5DFB-1141-462D-84F4-187F10C30320}"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8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5</a:t>
            </a:fld>
            <a:endParaRPr lang="en-US" altLang="zh-CN" sz="1400" b="0" i="0" dirty="0">
              <a:ea typeface="宋体" panose="02010600030101010101" pitchFamily="2" charset="-122"/>
            </a:endParaRPr>
          </a:p>
        </p:txBody>
      </p:sp>
      <p:sp>
        <p:nvSpPr>
          <p:cNvPr id="539650" name="Text Box 2"/>
          <p:cNvSpPr txBox="1"/>
          <p:nvPr/>
        </p:nvSpPr>
        <p:spPr>
          <a:xfrm>
            <a:off x="1558925" y="471488"/>
            <a:ext cx="7296150" cy="457200"/>
          </a:xfrm>
          <a:prstGeom prst="rect">
            <a:avLst/>
          </a:prstGeom>
          <a:noFill/>
          <a:ln w="9525">
            <a:noFill/>
          </a:ln>
        </p:spPr>
        <p:txBody>
          <a:bodyPr>
            <a:spAutoFit/>
          </a:bodyPr>
          <a:lstStyle/>
          <a:p>
            <a:pPr algn="l">
              <a:spcBef>
                <a:spcPct val="50000"/>
              </a:spcBef>
            </a:pPr>
            <a:r>
              <a:rPr lang="zh-CN" altLang="en-US" i="0" dirty="0">
                <a:latin typeface="Arial" panose="020B0604020202020204" pitchFamily="34" charset="0"/>
                <a:ea typeface="仿宋_GB2312" pitchFamily="49" charset="-122"/>
              </a:rPr>
              <a:t>由代表上、下偏差的两条线所定的区域称为公差带。</a:t>
            </a:r>
          </a:p>
        </p:txBody>
      </p:sp>
      <p:grpSp>
        <p:nvGrpSpPr>
          <p:cNvPr id="2" name="Group 3"/>
          <p:cNvGrpSpPr/>
          <p:nvPr/>
        </p:nvGrpSpPr>
        <p:grpSpPr>
          <a:xfrm>
            <a:off x="3257550" y="2216150"/>
            <a:ext cx="2192338" cy="955675"/>
            <a:chOff x="3306" y="2300"/>
            <a:chExt cx="1136" cy="450"/>
          </a:xfrm>
        </p:grpSpPr>
        <p:sp>
          <p:nvSpPr>
            <p:cNvPr id="9501" name="Rectangle 4"/>
            <p:cNvSpPr/>
            <p:nvPr/>
          </p:nvSpPr>
          <p:spPr>
            <a:xfrm>
              <a:off x="3306" y="2300"/>
              <a:ext cx="771" cy="159"/>
            </a:xfrm>
            <a:prstGeom prst="rect">
              <a:avLst/>
            </a:prstGeom>
            <a:solidFill>
              <a:srgbClr val="FF0000">
                <a:alpha val="41176"/>
              </a:srgbClr>
            </a:solid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9502" name="Rectangle 5"/>
            <p:cNvSpPr/>
            <p:nvPr/>
          </p:nvSpPr>
          <p:spPr>
            <a:xfrm>
              <a:off x="3671" y="2591"/>
              <a:ext cx="771" cy="159"/>
            </a:xfrm>
            <a:prstGeom prst="rect">
              <a:avLst/>
            </a:prstGeom>
            <a:solidFill>
              <a:srgbClr val="0000FF">
                <a:alpha val="39999"/>
              </a:srgbClr>
            </a:solidFill>
            <a:ln w="952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539654" name="Text Box 6"/>
          <p:cNvSpPr txBox="1">
            <a:spLocks noChangeArrowheads="1"/>
          </p:cNvSpPr>
          <p:nvPr/>
        </p:nvSpPr>
        <p:spPr bwMode="auto">
          <a:xfrm>
            <a:off x="273050" y="482600"/>
            <a:ext cx="1258888" cy="457200"/>
          </a:xfrm>
          <a:prstGeom prst="rect">
            <a:avLst/>
          </a:prstGeom>
          <a:gradFill rotWithShape="1">
            <a:gsLst>
              <a:gs pos="0">
                <a:srgbClr val="5E9EFF"/>
              </a:gs>
              <a:gs pos="20000">
                <a:srgbClr val="85C2FF"/>
              </a:gs>
              <a:gs pos="35000">
                <a:srgbClr val="C4D6EB"/>
              </a:gs>
              <a:gs pos="50000">
                <a:srgbClr val="FFEBFA"/>
              </a:gs>
              <a:gs pos="65000">
                <a:srgbClr val="C4D6EB"/>
              </a:gs>
              <a:gs pos="80001">
                <a:srgbClr val="85C2FF"/>
              </a:gs>
              <a:gs pos="100000">
                <a:srgbClr val="5E9EFF"/>
              </a:gs>
            </a:gsLst>
            <a:lin ang="0" scaled="1"/>
          </a:grad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i="0" kern="1200" cap="none" spc="0" normalizeH="0" baseline="0" noProof="0">
                <a:effectLst>
                  <a:outerShdw blurRad="38100" dist="38100" dir="2700000" algn="tl">
                    <a:srgbClr val="FFFFFF"/>
                  </a:outerShdw>
                </a:effectLst>
                <a:latin typeface="Arial" panose="020B0604020202020204" pitchFamily="34" charset="0"/>
                <a:ea typeface="宋体" panose="02010600030101010101" pitchFamily="2" charset="-122"/>
                <a:cs typeface="+mn-cs"/>
              </a:rPr>
              <a:t>公差带</a:t>
            </a:r>
          </a:p>
        </p:txBody>
      </p:sp>
      <p:sp>
        <p:nvSpPr>
          <p:cNvPr id="9224" name="Rectangle 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11.1.3 </a:t>
            </a:r>
            <a:r>
              <a:rPr lang="zh-CN" altLang="en-US" i="0" dirty="0">
                <a:solidFill>
                  <a:srgbClr val="000066"/>
                </a:solidFill>
                <a:latin typeface="仿宋_GB2312" pitchFamily="49" charset="-122"/>
                <a:ea typeface="仿宋_GB2312" pitchFamily="49" charset="-122"/>
              </a:rPr>
              <a:t>公差带和公差带图</a:t>
            </a:r>
          </a:p>
        </p:txBody>
      </p:sp>
      <p:grpSp>
        <p:nvGrpSpPr>
          <p:cNvPr id="9225" name="Group 8"/>
          <p:cNvGrpSpPr/>
          <p:nvPr/>
        </p:nvGrpSpPr>
        <p:grpSpPr>
          <a:xfrm>
            <a:off x="1685925" y="927100"/>
            <a:ext cx="5732463" cy="4176713"/>
            <a:chOff x="2044" y="695"/>
            <a:chExt cx="3611" cy="2631"/>
          </a:xfrm>
        </p:grpSpPr>
        <p:sp>
          <p:nvSpPr>
            <p:cNvPr id="9236" name="Freeform 9"/>
            <p:cNvSpPr/>
            <p:nvPr/>
          </p:nvSpPr>
          <p:spPr>
            <a:xfrm>
              <a:off x="2236" y="2960"/>
              <a:ext cx="26" cy="91"/>
            </a:xfrm>
            <a:custGeom>
              <a:avLst/>
              <a:gdLst>
                <a:gd name="txL" fmla="*/ 0 w 108"/>
                <a:gd name="txT" fmla="*/ 0 h 325"/>
                <a:gd name="txR" fmla="*/ 108 w 108"/>
                <a:gd name="txB" fmla="*/ 325 h 325"/>
              </a:gdLst>
              <a:ahLst/>
              <a:cxnLst>
                <a:cxn ang="0">
                  <a:pos x="0" y="0"/>
                </a:cxn>
                <a:cxn ang="0">
                  <a:pos x="26" y="0"/>
                </a:cxn>
                <a:cxn ang="0">
                  <a:pos x="13" y="91"/>
                </a:cxn>
                <a:cxn ang="0">
                  <a:pos x="0" y="0"/>
                </a:cxn>
              </a:cxnLst>
              <a:rect l="txL" t="txT" r="txR" b="txB"/>
              <a:pathLst>
                <a:path w="108" h="325">
                  <a:moveTo>
                    <a:pt x="0" y="0"/>
                  </a:moveTo>
                  <a:lnTo>
                    <a:pt x="108" y="0"/>
                  </a:lnTo>
                  <a:lnTo>
                    <a:pt x="54" y="325"/>
                  </a:lnTo>
                  <a:lnTo>
                    <a:pt x="0" y="0"/>
                  </a:lnTo>
                  <a:close/>
                </a:path>
              </a:pathLst>
            </a:custGeom>
            <a:solidFill>
              <a:schemeClr val="tx1">
                <a:alpha val="100000"/>
              </a:schemeClr>
            </a:solidFill>
            <a:ln w="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9237" name="Freeform 10"/>
            <p:cNvSpPr/>
            <p:nvPr/>
          </p:nvSpPr>
          <p:spPr>
            <a:xfrm>
              <a:off x="2236" y="1495"/>
              <a:ext cx="26" cy="91"/>
            </a:xfrm>
            <a:custGeom>
              <a:avLst/>
              <a:gdLst>
                <a:gd name="txL" fmla="*/ 0 w 108"/>
                <a:gd name="txT" fmla="*/ 0 h 325"/>
                <a:gd name="txR" fmla="*/ 108 w 108"/>
                <a:gd name="txB" fmla="*/ 325 h 325"/>
              </a:gdLst>
              <a:ahLst/>
              <a:cxnLst>
                <a:cxn ang="0">
                  <a:pos x="0" y="91"/>
                </a:cxn>
                <a:cxn ang="0">
                  <a:pos x="26" y="91"/>
                </a:cxn>
                <a:cxn ang="0">
                  <a:pos x="13" y="0"/>
                </a:cxn>
                <a:cxn ang="0">
                  <a:pos x="0" y="91"/>
                </a:cxn>
              </a:cxnLst>
              <a:rect l="txL" t="txT" r="txR" b="txB"/>
              <a:pathLst>
                <a:path w="108" h="325">
                  <a:moveTo>
                    <a:pt x="0" y="325"/>
                  </a:moveTo>
                  <a:lnTo>
                    <a:pt x="108" y="325"/>
                  </a:lnTo>
                  <a:lnTo>
                    <a:pt x="54" y="0"/>
                  </a:lnTo>
                  <a:lnTo>
                    <a:pt x="0" y="325"/>
                  </a:lnTo>
                  <a:close/>
                </a:path>
              </a:pathLst>
            </a:custGeom>
            <a:solidFill>
              <a:schemeClr val="tx1">
                <a:alpha val="100000"/>
              </a:schemeClr>
            </a:solidFill>
            <a:ln w="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9238" name="Line 11"/>
            <p:cNvSpPr/>
            <p:nvPr/>
          </p:nvSpPr>
          <p:spPr>
            <a:xfrm flipV="1">
              <a:off x="2250" y="1586"/>
              <a:ext cx="1" cy="1374"/>
            </a:xfrm>
            <a:prstGeom prst="line">
              <a:avLst/>
            </a:prstGeom>
            <a:ln w="0" cap="flat" cmpd="sng">
              <a:solidFill>
                <a:schemeClr val="tx1"/>
              </a:solidFill>
              <a:prstDash val="solid"/>
              <a:headEnd type="none" w="med" len="med"/>
              <a:tailEnd type="none" w="med" len="med"/>
            </a:ln>
          </p:spPr>
        </p:sp>
        <p:sp>
          <p:nvSpPr>
            <p:cNvPr id="9239" name="Line 12"/>
            <p:cNvSpPr/>
            <p:nvPr/>
          </p:nvSpPr>
          <p:spPr>
            <a:xfrm flipH="1">
              <a:off x="2145" y="3051"/>
              <a:ext cx="845" cy="1"/>
            </a:xfrm>
            <a:prstGeom prst="line">
              <a:avLst/>
            </a:prstGeom>
            <a:ln w="0" cap="flat" cmpd="sng">
              <a:solidFill>
                <a:schemeClr val="tx1"/>
              </a:solidFill>
              <a:prstDash val="solid"/>
              <a:headEnd type="none" w="med" len="med"/>
              <a:tailEnd type="none" w="med" len="med"/>
            </a:ln>
          </p:spPr>
        </p:sp>
        <p:sp>
          <p:nvSpPr>
            <p:cNvPr id="539661" name="Rectangle 13"/>
            <p:cNvSpPr>
              <a:spLocks noChangeArrowheads="1"/>
            </p:cNvSpPr>
            <p:nvPr/>
          </p:nvSpPr>
          <p:spPr bwMode="auto">
            <a:xfrm rot="16200000">
              <a:off x="1695" y="2240"/>
              <a:ext cx="870"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最大极限尺寸</a:t>
              </a:r>
            </a:p>
          </p:txBody>
        </p:sp>
        <p:sp>
          <p:nvSpPr>
            <p:cNvPr id="9241" name="Line 14"/>
            <p:cNvSpPr/>
            <p:nvPr/>
          </p:nvSpPr>
          <p:spPr>
            <a:xfrm flipH="1">
              <a:off x="2145" y="1495"/>
              <a:ext cx="860" cy="1"/>
            </a:xfrm>
            <a:prstGeom prst="line">
              <a:avLst/>
            </a:prstGeom>
            <a:ln w="0" cap="flat" cmpd="sng">
              <a:solidFill>
                <a:schemeClr val="tx1"/>
              </a:solidFill>
              <a:prstDash val="solid"/>
              <a:headEnd type="none" w="med" len="med"/>
              <a:tailEnd type="none" w="med" len="med"/>
            </a:ln>
          </p:spPr>
        </p:sp>
        <p:sp>
          <p:nvSpPr>
            <p:cNvPr id="9242" name="Line 15"/>
            <p:cNvSpPr/>
            <p:nvPr/>
          </p:nvSpPr>
          <p:spPr>
            <a:xfrm>
              <a:off x="2250" y="1495"/>
              <a:ext cx="1" cy="1"/>
            </a:xfrm>
            <a:prstGeom prst="line">
              <a:avLst/>
            </a:prstGeom>
            <a:ln w="0" cap="flat" cmpd="sng">
              <a:solidFill>
                <a:schemeClr val="tx1"/>
              </a:solidFill>
              <a:prstDash val="solid"/>
              <a:headEnd type="none" w="med" len="med"/>
              <a:tailEnd type="none" w="med" len="med"/>
            </a:ln>
          </p:spPr>
        </p:sp>
        <p:sp>
          <p:nvSpPr>
            <p:cNvPr id="9243" name="Line 16"/>
            <p:cNvSpPr/>
            <p:nvPr/>
          </p:nvSpPr>
          <p:spPr>
            <a:xfrm>
              <a:off x="2572" y="3045"/>
              <a:ext cx="2" cy="1"/>
            </a:xfrm>
            <a:prstGeom prst="line">
              <a:avLst/>
            </a:prstGeom>
            <a:ln w="0" cap="flat" cmpd="sng">
              <a:solidFill>
                <a:srgbClr val="FF0000"/>
              </a:solidFill>
              <a:prstDash val="solid"/>
              <a:headEnd type="none" w="med" len="med"/>
              <a:tailEnd type="none" w="med" len="med"/>
            </a:ln>
          </p:spPr>
        </p:sp>
        <p:sp>
          <p:nvSpPr>
            <p:cNvPr id="539665" name="Rectangle 17"/>
            <p:cNvSpPr>
              <a:spLocks noChangeArrowheads="1"/>
            </p:cNvSpPr>
            <p:nvPr/>
          </p:nvSpPr>
          <p:spPr bwMode="auto">
            <a:xfrm rot="16200000">
              <a:off x="1943" y="2260"/>
              <a:ext cx="870"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最小极限尺寸</a:t>
              </a:r>
            </a:p>
          </p:txBody>
        </p:sp>
        <p:sp>
          <p:nvSpPr>
            <p:cNvPr id="9245" name="Line 18"/>
            <p:cNvSpPr/>
            <p:nvPr/>
          </p:nvSpPr>
          <p:spPr>
            <a:xfrm flipV="1">
              <a:off x="2476" y="2448"/>
              <a:ext cx="1" cy="506"/>
            </a:xfrm>
            <a:prstGeom prst="line">
              <a:avLst/>
            </a:prstGeom>
            <a:ln w="0" cap="flat" cmpd="sng">
              <a:solidFill>
                <a:schemeClr val="tx1"/>
              </a:solidFill>
              <a:prstDash val="solid"/>
              <a:headEnd type="none" w="med" len="med"/>
              <a:tailEnd type="none" w="med" len="med"/>
            </a:ln>
          </p:spPr>
        </p:sp>
        <p:sp>
          <p:nvSpPr>
            <p:cNvPr id="9246" name="Line 19"/>
            <p:cNvSpPr/>
            <p:nvPr/>
          </p:nvSpPr>
          <p:spPr>
            <a:xfrm>
              <a:off x="2476" y="1804"/>
              <a:ext cx="1" cy="667"/>
            </a:xfrm>
            <a:prstGeom prst="line">
              <a:avLst/>
            </a:prstGeom>
            <a:ln w="0" cap="flat" cmpd="sng">
              <a:solidFill>
                <a:schemeClr val="tx1"/>
              </a:solidFill>
              <a:prstDash val="solid"/>
              <a:headEnd type="none" w="med" len="med"/>
              <a:tailEnd type="none" w="med" len="med"/>
            </a:ln>
          </p:spPr>
        </p:sp>
        <p:sp>
          <p:nvSpPr>
            <p:cNvPr id="9247" name="Line 20"/>
            <p:cNvSpPr/>
            <p:nvPr/>
          </p:nvSpPr>
          <p:spPr>
            <a:xfrm>
              <a:off x="2476" y="3045"/>
              <a:ext cx="1" cy="1"/>
            </a:xfrm>
            <a:prstGeom prst="line">
              <a:avLst/>
            </a:prstGeom>
            <a:ln w="0" cap="flat" cmpd="sng">
              <a:solidFill>
                <a:schemeClr val="tx1"/>
              </a:solidFill>
              <a:prstDash val="solid"/>
              <a:headEnd type="none" w="med" len="med"/>
              <a:tailEnd type="none" w="med" len="med"/>
            </a:ln>
          </p:spPr>
        </p:sp>
        <p:sp>
          <p:nvSpPr>
            <p:cNvPr id="9248" name="Freeform 21"/>
            <p:cNvSpPr/>
            <p:nvPr/>
          </p:nvSpPr>
          <p:spPr>
            <a:xfrm>
              <a:off x="2464" y="2954"/>
              <a:ext cx="26" cy="91"/>
            </a:xfrm>
            <a:custGeom>
              <a:avLst/>
              <a:gdLst>
                <a:gd name="txL" fmla="*/ 0 w 107"/>
                <a:gd name="txT" fmla="*/ 0 h 324"/>
                <a:gd name="txR" fmla="*/ 107 w 107"/>
                <a:gd name="txB" fmla="*/ 324 h 324"/>
              </a:gdLst>
              <a:ahLst/>
              <a:cxnLst>
                <a:cxn ang="0">
                  <a:pos x="0" y="0"/>
                </a:cxn>
                <a:cxn ang="0">
                  <a:pos x="26" y="0"/>
                </a:cxn>
                <a:cxn ang="0">
                  <a:pos x="13" y="91"/>
                </a:cxn>
                <a:cxn ang="0">
                  <a:pos x="0" y="0"/>
                </a:cxn>
              </a:cxnLst>
              <a:rect l="txL" t="txT" r="txR" b="txB"/>
              <a:pathLst>
                <a:path w="107" h="324">
                  <a:moveTo>
                    <a:pt x="0" y="0"/>
                  </a:moveTo>
                  <a:lnTo>
                    <a:pt x="107" y="0"/>
                  </a:lnTo>
                  <a:lnTo>
                    <a:pt x="53" y="324"/>
                  </a:lnTo>
                  <a:lnTo>
                    <a:pt x="0" y="0"/>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9249" name="Freeform 22"/>
            <p:cNvSpPr/>
            <p:nvPr/>
          </p:nvSpPr>
          <p:spPr>
            <a:xfrm>
              <a:off x="2464" y="1714"/>
              <a:ext cx="26" cy="90"/>
            </a:xfrm>
            <a:custGeom>
              <a:avLst/>
              <a:gdLst>
                <a:gd name="txL" fmla="*/ 0 w 107"/>
                <a:gd name="txT" fmla="*/ 0 h 325"/>
                <a:gd name="txR" fmla="*/ 107 w 107"/>
                <a:gd name="txB" fmla="*/ 325 h 325"/>
              </a:gdLst>
              <a:ahLst/>
              <a:cxnLst>
                <a:cxn ang="0">
                  <a:pos x="0" y="90"/>
                </a:cxn>
                <a:cxn ang="0">
                  <a:pos x="26" y="90"/>
                </a:cxn>
                <a:cxn ang="0">
                  <a:pos x="13" y="0"/>
                </a:cxn>
                <a:cxn ang="0">
                  <a:pos x="0" y="90"/>
                </a:cxn>
              </a:cxnLst>
              <a:rect l="txL" t="txT" r="txR" b="txB"/>
              <a:pathLst>
                <a:path w="107" h="325">
                  <a:moveTo>
                    <a:pt x="0" y="325"/>
                  </a:moveTo>
                  <a:lnTo>
                    <a:pt x="107" y="325"/>
                  </a:lnTo>
                  <a:lnTo>
                    <a:pt x="53" y="0"/>
                  </a:lnTo>
                  <a:lnTo>
                    <a:pt x="0" y="325"/>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9250" name="Line 23"/>
            <p:cNvSpPr/>
            <p:nvPr/>
          </p:nvSpPr>
          <p:spPr>
            <a:xfrm>
              <a:off x="2893" y="854"/>
              <a:ext cx="1" cy="848"/>
            </a:xfrm>
            <a:prstGeom prst="line">
              <a:avLst/>
            </a:prstGeom>
            <a:ln w="0" cap="flat" cmpd="sng">
              <a:solidFill>
                <a:srgbClr val="000000"/>
              </a:solidFill>
              <a:prstDash val="solid"/>
              <a:headEnd type="none" w="med" len="med"/>
              <a:tailEnd type="none" w="med" len="med"/>
            </a:ln>
          </p:spPr>
        </p:sp>
        <p:sp>
          <p:nvSpPr>
            <p:cNvPr id="9251" name="Freeform 24"/>
            <p:cNvSpPr/>
            <p:nvPr/>
          </p:nvSpPr>
          <p:spPr>
            <a:xfrm>
              <a:off x="2878" y="1622"/>
              <a:ext cx="26" cy="91"/>
            </a:xfrm>
            <a:custGeom>
              <a:avLst/>
              <a:gdLst>
                <a:gd name="txL" fmla="*/ 0 w 109"/>
                <a:gd name="txT" fmla="*/ 0 h 325"/>
                <a:gd name="txR" fmla="*/ 109 w 109"/>
                <a:gd name="txB" fmla="*/ 325 h 325"/>
              </a:gdLst>
              <a:ahLst/>
              <a:cxnLst>
                <a:cxn ang="0">
                  <a:pos x="26" y="0"/>
                </a:cxn>
                <a:cxn ang="0">
                  <a:pos x="13" y="91"/>
                </a:cxn>
                <a:cxn ang="0">
                  <a:pos x="0" y="0"/>
                </a:cxn>
                <a:cxn ang="0">
                  <a:pos x="26" y="0"/>
                </a:cxn>
              </a:cxnLst>
              <a:rect l="txL" t="txT" r="txR" b="txB"/>
              <a:pathLst>
                <a:path w="109" h="325">
                  <a:moveTo>
                    <a:pt x="109" y="0"/>
                  </a:moveTo>
                  <a:lnTo>
                    <a:pt x="54" y="325"/>
                  </a:lnTo>
                  <a:lnTo>
                    <a:pt x="0" y="0"/>
                  </a:lnTo>
                  <a:lnTo>
                    <a:pt x="109" y="0"/>
                  </a:lnTo>
                  <a:close/>
                </a:path>
              </a:pathLst>
            </a:custGeom>
            <a:solidFill>
              <a:srgbClr val="000000">
                <a:alpha val="100000"/>
              </a:srgbClr>
            </a:solidFill>
            <a:ln w="9525">
              <a:noFill/>
            </a:ln>
          </p:spPr>
          <p:txBody>
            <a:bodyPr/>
            <a:lstStyle/>
            <a:p>
              <a:endParaRPr lang="zh-CN" altLang="en-US"/>
            </a:p>
          </p:txBody>
        </p:sp>
        <p:sp>
          <p:nvSpPr>
            <p:cNvPr id="9252" name="Freeform 25"/>
            <p:cNvSpPr/>
            <p:nvPr/>
          </p:nvSpPr>
          <p:spPr>
            <a:xfrm>
              <a:off x="2878" y="1622"/>
              <a:ext cx="26" cy="91"/>
            </a:xfrm>
            <a:custGeom>
              <a:avLst/>
              <a:gdLst>
                <a:gd name="txL" fmla="*/ 0 w 109"/>
                <a:gd name="txT" fmla="*/ 0 h 325"/>
                <a:gd name="txR" fmla="*/ 109 w 109"/>
                <a:gd name="txB" fmla="*/ 325 h 325"/>
              </a:gdLst>
              <a:ahLst/>
              <a:cxnLst>
                <a:cxn ang="0">
                  <a:pos x="26" y="0"/>
                </a:cxn>
                <a:cxn ang="0">
                  <a:pos x="13" y="91"/>
                </a:cxn>
                <a:cxn ang="0">
                  <a:pos x="0" y="0"/>
                </a:cxn>
                <a:cxn ang="0">
                  <a:pos x="26" y="0"/>
                </a:cxn>
              </a:cxnLst>
              <a:rect l="txL" t="txT" r="txR" b="txB"/>
              <a:pathLst>
                <a:path w="109" h="325">
                  <a:moveTo>
                    <a:pt x="109" y="0"/>
                  </a:moveTo>
                  <a:lnTo>
                    <a:pt x="54" y="325"/>
                  </a:lnTo>
                  <a:lnTo>
                    <a:pt x="0" y="0"/>
                  </a:lnTo>
                  <a:lnTo>
                    <a:pt x="10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53" name="Freeform 26"/>
            <p:cNvSpPr/>
            <p:nvPr/>
          </p:nvSpPr>
          <p:spPr>
            <a:xfrm>
              <a:off x="2890" y="1702"/>
              <a:ext cx="5" cy="1"/>
            </a:xfrm>
            <a:custGeom>
              <a:avLst/>
              <a:gdLst>
                <a:gd name="txL" fmla="*/ 0 w 20"/>
                <a:gd name="txT" fmla="*/ 0 h 2"/>
                <a:gd name="txR" fmla="*/ 20 w 20"/>
                <a:gd name="txB" fmla="*/ 2 h 2"/>
              </a:gdLst>
              <a:ahLst/>
              <a:cxnLst>
                <a:cxn ang="0">
                  <a:pos x="3" y="0"/>
                </a:cxn>
                <a:cxn ang="0">
                  <a:pos x="0" y="1"/>
                </a:cxn>
                <a:cxn ang="0">
                  <a:pos x="5" y="1"/>
                </a:cxn>
                <a:cxn ang="0">
                  <a:pos x="3" y="0"/>
                </a:cxn>
              </a:cxnLst>
              <a:rect l="txL" t="txT" r="txR" b="txB"/>
              <a:pathLst>
                <a:path w="20" h="2">
                  <a:moveTo>
                    <a:pt x="10" y="0"/>
                  </a:moveTo>
                  <a:lnTo>
                    <a:pt x="0" y="2"/>
                  </a:lnTo>
                  <a:lnTo>
                    <a:pt x="20" y="2"/>
                  </a:lnTo>
                  <a:lnTo>
                    <a:pt x="10" y="0"/>
                  </a:lnTo>
                  <a:close/>
                </a:path>
              </a:pathLst>
            </a:custGeom>
            <a:solidFill>
              <a:srgbClr val="000000">
                <a:alpha val="100000"/>
              </a:srgbClr>
            </a:solidFill>
            <a:ln w="9525">
              <a:noFill/>
            </a:ln>
          </p:spPr>
          <p:txBody>
            <a:bodyPr/>
            <a:lstStyle/>
            <a:p>
              <a:endParaRPr lang="zh-CN" altLang="en-US"/>
            </a:p>
          </p:txBody>
        </p:sp>
        <p:sp>
          <p:nvSpPr>
            <p:cNvPr id="9254" name="Freeform 27"/>
            <p:cNvSpPr/>
            <p:nvPr/>
          </p:nvSpPr>
          <p:spPr>
            <a:xfrm>
              <a:off x="2890" y="1702"/>
              <a:ext cx="5" cy="1"/>
            </a:xfrm>
            <a:custGeom>
              <a:avLst/>
              <a:gdLst>
                <a:gd name="txL" fmla="*/ 0 w 20"/>
                <a:gd name="txT" fmla="*/ 0 h 2"/>
                <a:gd name="txR" fmla="*/ 20 w 20"/>
                <a:gd name="txB" fmla="*/ 2 h 2"/>
              </a:gdLst>
              <a:ahLst/>
              <a:cxnLst>
                <a:cxn ang="0">
                  <a:pos x="3" y="0"/>
                </a:cxn>
                <a:cxn ang="0">
                  <a:pos x="0" y="1"/>
                </a:cxn>
                <a:cxn ang="0">
                  <a:pos x="5" y="1"/>
                </a:cxn>
                <a:cxn ang="0">
                  <a:pos x="3" y="0"/>
                </a:cxn>
              </a:cxnLst>
              <a:rect l="txL" t="txT" r="txR" b="txB"/>
              <a:pathLst>
                <a:path w="20" h="2">
                  <a:moveTo>
                    <a:pt x="10" y="0"/>
                  </a:moveTo>
                  <a:lnTo>
                    <a:pt x="0" y="2"/>
                  </a:lnTo>
                  <a:lnTo>
                    <a:pt x="20" y="2"/>
                  </a:lnTo>
                  <a:lnTo>
                    <a:pt x="1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55" name="Freeform 28"/>
            <p:cNvSpPr/>
            <p:nvPr/>
          </p:nvSpPr>
          <p:spPr>
            <a:xfrm>
              <a:off x="2888" y="1703"/>
              <a:ext cx="10" cy="1"/>
            </a:xfrm>
            <a:custGeom>
              <a:avLst/>
              <a:gdLst>
                <a:gd name="txL" fmla="*/ 0 w 38"/>
                <a:gd name="txT" fmla="*/ 0 h 3"/>
                <a:gd name="txR" fmla="*/ 38 w 38"/>
                <a:gd name="txB" fmla="*/ 3 h 3"/>
              </a:gdLst>
              <a:ahLst/>
              <a:cxnLst>
                <a:cxn ang="0">
                  <a:pos x="3" y="0"/>
                </a:cxn>
                <a:cxn ang="0">
                  <a:pos x="0" y="1"/>
                </a:cxn>
                <a:cxn ang="0">
                  <a:pos x="10" y="1"/>
                </a:cxn>
                <a:cxn ang="0">
                  <a:pos x="3" y="0"/>
                </a:cxn>
              </a:cxnLst>
              <a:rect l="txL" t="txT" r="txR" b="txB"/>
              <a:pathLst>
                <a:path w="38" h="3">
                  <a:moveTo>
                    <a:pt x="10" y="0"/>
                  </a:moveTo>
                  <a:lnTo>
                    <a:pt x="0" y="3"/>
                  </a:lnTo>
                  <a:lnTo>
                    <a:pt x="38" y="3"/>
                  </a:lnTo>
                  <a:lnTo>
                    <a:pt x="10" y="0"/>
                  </a:lnTo>
                  <a:close/>
                </a:path>
              </a:pathLst>
            </a:custGeom>
            <a:solidFill>
              <a:srgbClr val="000000">
                <a:alpha val="100000"/>
              </a:srgbClr>
            </a:solidFill>
            <a:ln w="9525">
              <a:noFill/>
            </a:ln>
          </p:spPr>
          <p:txBody>
            <a:bodyPr/>
            <a:lstStyle/>
            <a:p>
              <a:endParaRPr lang="zh-CN" altLang="en-US"/>
            </a:p>
          </p:txBody>
        </p:sp>
        <p:sp>
          <p:nvSpPr>
            <p:cNvPr id="9256" name="Freeform 29"/>
            <p:cNvSpPr/>
            <p:nvPr/>
          </p:nvSpPr>
          <p:spPr>
            <a:xfrm>
              <a:off x="2888" y="1703"/>
              <a:ext cx="10" cy="1"/>
            </a:xfrm>
            <a:custGeom>
              <a:avLst/>
              <a:gdLst>
                <a:gd name="txL" fmla="*/ 0 w 38"/>
                <a:gd name="txT" fmla="*/ 0 h 3"/>
                <a:gd name="txR" fmla="*/ 38 w 38"/>
                <a:gd name="txB" fmla="*/ 3 h 3"/>
              </a:gdLst>
              <a:ahLst/>
              <a:cxnLst>
                <a:cxn ang="0">
                  <a:pos x="3" y="0"/>
                </a:cxn>
                <a:cxn ang="0">
                  <a:pos x="0" y="1"/>
                </a:cxn>
                <a:cxn ang="0">
                  <a:pos x="10" y="1"/>
                </a:cxn>
                <a:cxn ang="0">
                  <a:pos x="3" y="0"/>
                </a:cxn>
              </a:cxnLst>
              <a:rect l="txL" t="txT" r="txR" b="txB"/>
              <a:pathLst>
                <a:path w="38" h="3">
                  <a:moveTo>
                    <a:pt x="10" y="0"/>
                  </a:moveTo>
                  <a:lnTo>
                    <a:pt x="0" y="3"/>
                  </a:lnTo>
                  <a:lnTo>
                    <a:pt x="38" y="3"/>
                  </a:lnTo>
                  <a:lnTo>
                    <a:pt x="1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57" name="Freeform 30"/>
            <p:cNvSpPr/>
            <p:nvPr/>
          </p:nvSpPr>
          <p:spPr>
            <a:xfrm>
              <a:off x="2890" y="1703"/>
              <a:ext cx="8" cy="1"/>
            </a:xfrm>
            <a:custGeom>
              <a:avLst/>
              <a:gdLst>
                <a:gd name="txL" fmla="*/ 0 w 28"/>
                <a:gd name="txT" fmla="*/ 0 h 3"/>
                <a:gd name="txR" fmla="*/ 28 w 28"/>
                <a:gd name="txB" fmla="*/ 3 h 3"/>
              </a:gdLst>
              <a:ahLst/>
              <a:cxnLst>
                <a:cxn ang="0">
                  <a:pos x="0" y="0"/>
                </a:cxn>
                <a:cxn ang="0">
                  <a:pos x="6" y="0"/>
                </a:cxn>
                <a:cxn ang="0">
                  <a:pos x="8" y="1"/>
                </a:cxn>
                <a:cxn ang="0">
                  <a:pos x="0" y="0"/>
                </a:cxn>
              </a:cxnLst>
              <a:rect l="txL" t="txT" r="txR" b="txB"/>
              <a:pathLst>
                <a:path w="28" h="3">
                  <a:moveTo>
                    <a:pt x="0" y="0"/>
                  </a:moveTo>
                  <a:lnTo>
                    <a:pt x="20" y="0"/>
                  </a:lnTo>
                  <a:lnTo>
                    <a:pt x="28" y="3"/>
                  </a:lnTo>
                  <a:lnTo>
                    <a:pt x="0" y="0"/>
                  </a:lnTo>
                  <a:close/>
                </a:path>
              </a:pathLst>
            </a:custGeom>
            <a:solidFill>
              <a:srgbClr val="000000">
                <a:alpha val="100000"/>
              </a:srgbClr>
            </a:solidFill>
            <a:ln w="9525">
              <a:noFill/>
            </a:ln>
          </p:spPr>
          <p:txBody>
            <a:bodyPr/>
            <a:lstStyle/>
            <a:p>
              <a:endParaRPr lang="zh-CN" altLang="en-US"/>
            </a:p>
          </p:txBody>
        </p:sp>
        <p:sp>
          <p:nvSpPr>
            <p:cNvPr id="9258" name="Freeform 31"/>
            <p:cNvSpPr/>
            <p:nvPr/>
          </p:nvSpPr>
          <p:spPr>
            <a:xfrm>
              <a:off x="2890" y="1703"/>
              <a:ext cx="8" cy="1"/>
            </a:xfrm>
            <a:custGeom>
              <a:avLst/>
              <a:gdLst>
                <a:gd name="txL" fmla="*/ 0 w 28"/>
                <a:gd name="txT" fmla="*/ 0 h 3"/>
                <a:gd name="txR" fmla="*/ 28 w 28"/>
                <a:gd name="txB" fmla="*/ 3 h 3"/>
              </a:gdLst>
              <a:ahLst/>
              <a:cxnLst>
                <a:cxn ang="0">
                  <a:pos x="0" y="0"/>
                </a:cxn>
                <a:cxn ang="0">
                  <a:pos x="6" y="0"/>
                </a:cxn>
                <a:cxn ang="0">
                  <a:pos x="8" y="1"/>
                </a:cxn>
                <a:cxn ang="0">
                  <a:pos x="0" y="0"/>
                </a:cxn>
              </a:cxnLst>
              <a:rect l="txL" t="txT" r="txR" b="txB"/>
              <a:pathLst>
                <a:path w="28" h="3">
                  <a:moveTo>
                    <a:pt x="0" y="0"/>
                  </a:moveTo>
                  <a:lnTo>
                    <a:pt x="20" y="0"/>
                  </a:lnTo>
                  <a:lnTo>
                    <a:pt x="28"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59" name="Freeform 32"/>
            <p:cNvSpPr/>
            <p:nvPr/>
          </p:nvSpPr>
          <p:spPr>
            <a:xfrm>
              <a:off x="2886" y="1703"/>
              <a:ext cx="13" cy="1"/>
            </a:xfrm>
            <a:custGeom>
              <a:avLst/>
              <a:gdLst>
                <a:gd name="txL" fmla="*/ 0 w 54"/>
                <a:gd name="txT" fmla="*/ 0 h 5"/>
                <a:gd name="txR" fmla="*/ 54 w 54"/>
                <a:gd name="txB" fmla="*/ 5 h 5"/>
              </a:gdLst>
              <a:ahLst/>
              <a:cxnLst>
                <a:cxn ang="0">
                  <a:pos x="2" y="0"/>
                </a:cxn>
                <a:cxn ang="0">
                  <a:pos x="0" y="1"/>
                </a:cxn>
                <a:cxn ang="0">
                  <a:pos x="13" y="1"/>
                </a:cxn>
                <a:cxn ang="0">
                  <a:pos x="2" y="0"/>
                </a:cxn>
              </a:cxnLst>
              <a:rect l="txL" t="txT" r="txR" b="txB"/>
              <a:pathLst>
                <a:path w="54" h="5">
                  <a:moveTo>
                    <a:pt x="7" y="0"/>
                  </a:moveTo>
                  <a:lnTo>
                    <a:pt x="0" y="5"/>
                  </a:lnTo>
                  <a:lnTo>
                    <a:pt x="54" y="5"/>
                  </a:lnTo>
                  <a:lnTo>
                    <a:pt x="7" y="0"/>
                  </a:lnTo>
                  <a:close/>
                </a:path>
              </a:pathLst>
            </a:custGeom>
            <a:solidFill>
              <a:srgbClr val="000000">
                <a:alpha val="100000"/>
              </a:srgbClr>
            </a:solidFill>
            <a:ln w="9525">
              <a:noFill/>
            </a:ln>
          </p:spPr>
          <p:txBody>
            <a:bodyPr/>
            <a:lstStyle/>
            <a:p>
              <a:endParaRPr lang="zh-CN" altLang="en-US"/>
            </a:p>
          </p:txBody>
        </p:sp>
        <p:sp>
          <p:nvSpPr>
            <p:cNvPr id="9260" name="Freeform 33"/>
            <p:cNvSpPr/>
            <p:nvPr/>
          </p:nvSpPr>
          <p:spPr>
            <a:xfrm>
              <a:off x="2886" y="1703"/>
              <a:ext cx="13" cy="1"/>
            </a:xfrm>
            <a:custGeom>
              <a:avLst/>
              <a:gdLst>
                <a:gd name="txL" fmla="*/ 0 w 54"/>
                <a:gd name="txT" fmla="*/ 0 h 5"/>
                <a:gd name="txR" fmla="*/ 54 w 54"/>
                <a:gd name="txB" fmla="*/ 5 h 5"/>
              </a:gdLst>
              <a:ahLst/>
              <a:cxnLst>
                <a:cxn ang="0">
                  <a:pos x="2" y="0"/>
                </a:cxn>
                <a:cxn ang="0">
                  <a:pos x="0" y="1"/>
                </a:cxn>
                <a:cxn ang="0">
                  <a:pos x="13" y="1"/>
                </a:cxn>
                <a:cxn ang="0">
                  <a:pos x="2" y="0"/>
                </a:cxn>
              </a:cxnLst>
              <a:rect l="txL" t="txT" r="txR" b="txB"/>
              <a:pathLst>
                <a:path w="54" h="5">
                  <a:moveTo>
                    <a:pt x="7" y="0"/>
                  </a:moveTo>
                  <a:lnTo>
                    <a:pt x="0" y="5"/>
                  </a:lnTo>
                  <a:lnTo>
                    <a:pt x="54" y="5"/>
                  </a:lnTo>
                  <a:lnTo>
                    <a:pt x="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61" name="Freeform 34"/>
            <p:cNvSpPr/>
            <p:nvPr/>
          </p:nvSpPr>
          <p:spPr>
            <a:xfrm>
              <a:off x="2888" y="1703"/>
              <a:ext cx="11" cy="1"/>
            </a:xfrm>
            <a:custGeom>
              <a:avLst/>
              <a:gdLst>
                <a:gd name="txL" fmla="*/ 0 w 47"/>
                <a:gd name="txT" fmla="*/ 0 h 5"/>
                <a:gd name="txR" fmla="*/ 47 w 47"/>
                <a:gd name="txB" fmla="*/ 5 h 5"/>
              </a:gdLst>
              <a:ahLst/>
              <a:cxnLst>
                <a:cxn ang="0">
                  <a:pos x="0" y="0"/>
                </a:cxn>
                <a:cxn ang="0">
                  <a:pos x="9" y="0"/>
                </a:cxn>
                <a:cxn ang="0">
                  <a:pos x="11" y="1"/>
                </a:cxn>
                <a:cxn ang="0">
                  <a:pos x="0" y="0"/>
                </a:cxn>
              </a:cxnLst>
              <a:rect l="txL" t="txT" r="txR" b="txB"/>
              <a:pathLst>
                <a:path w="47" h="5">
                  <a:moveTo>
                    <a:pt x="0" y="0"/>
                  </a:moveTo>
                  <a:lnTo>
                    <a:pt x="38" y="0"/>
                  </a:lnTo>
                  <a:lnTo>
                    <a:pt x="47" y="5"/>
                  </a:lnTo>
                  <a:lnTo>
                    <a:pt x="0" y="0"/>
                  </a:lnTo>
                  <a:close/>
                </a:path>
              </a:pathLst>
            </a:custGeom>
            <a:solidFill>
              <a:srgbClr val="000000">
                <a:alpha val="100000"/>
              </a:srgbClr>
            </a:solidFill>
            <a:ln w="9525">
              <a:noFill/>
            </a:ln>
          </p:spPr>
          <p:txBody>
            <a:bodyPr/>
            <a:lstStyle/>
            <a:p>
              <a:endParaRPr lang="zh-CN" altLang="en-US"/>
            </a:p>
          </p:txBody>
        </p:sp>
        <p:sp>
          <p:nvSpPr>
            <p:cNvPr id="9262" name="Freeform 35"/>
            <p:cNvSpPr/>
            <p:nvPr/>
          </p:nvSpPr>
          <p:spPr>
            <a:xfrm>
              <a:off x="2888" y="1703"/>
              <a:ext cx="11" cy="1"/>
            </a:xfrm>
            <a:custGeom>
              <a:avLst/>
              <a:gdLst>
                <a:gd name="txL" fmla="*/ 0 w 47"/>
                <a:gd name="txT" fmla="*/ 0 h 5"/>
                <a:gd name="txR" fmla="*/ 47 w 47"/>
                <a:gd name="txB" fmla="*/ 5 h 5"/>
              </a:gdLst>
              <a:ahLst/>
              <a:cxnLst>
                <a:cxn ang="0">
                  <a:pos x="0" y="0"/>
                </a:cxn>
                <a:cxn ang="0">
                  <a:pos x="9" y="0"/>
                </a:cxn>
                <a:cxn ang="0">
                  <a:pos x="11" y="1"/>
                </a:cxn>
                <a:cxn ang="0">
                  <a:pos x="0" y="0"/>
                </a:cxn>
              </a:cxnLst>
              <a:rect l="txL" t="txT" r="txR" b="txB"/>
              <a:pathLst>
                <a:path w="47" h="5">
                  <a:moveTo>
                    <a:pt x="0" y="0"/>
                  </a:moveTo>
                  <a:lnTo>
                    <a:pt x="38" y="0"/>
                  </a:lnTo>
                  <a:lnTo>
                    <a:pt x="47"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63" name="Freeform 36"/>
            <p:cNvSpPr/>
            <p:nvPr/>
          </p:nvSpPr>
          <p:spPr>
            <a:xfrm>
              <a:off x="2884" y="1704"/>
              <a:ext cx="17" cy="3"/>
            </a:xfrm>
            <a:custGeom>
              <a:avLst/>
              <a:gdLst>
                <a:gd name="txL" fmla="*/ 0 w 69"/>
                <a:gd name="txT" fmla="*/ 0 h 8"/>
                <a:gd name="txR" fmla="*/ 69 w 69"/>
                <a:gd name="txB" fmla="*/ 8 h 8"/>
              </a:gdLst>
              <a:ahLst/>
              <a:cxnLst>
                <a:cxn ang="0">
                  <a:pos x="2" y="0"/>
                </a:cxn>
                <a:cxn ang="0">
                  <a:pos x="0" y="3"/>
                </a:cxn>
                <a:cxn ang="0">
                  <a:pos x="17" y="3"/>
                </a:cxn>
                <a:cxn ang="0">
                  <a:pos x="2" y="0"/>
                </a:cxn>
              </a:cxnLst>
              <a:rect l="txL" t="txT" r="txR" b="txB"/>
              <a:pathLst>
                <a:path w="69" h="8">
                  <a:moveTo>
                    <a:pt x="8" y="0"/>
                  </a:moveTo>
                  <a:lnTo>
                    <a:pt x="0" y="8"/>
                  </a:lnTo>
                  <a:lnTo>
                    <a:pt x="69" y="8"/>
                  </a:lnTo>
                  <a:lnTo>
                    <a:pt x="8" y="0"/>
                  </a:lnTo>
                  <a:close/>
                </a:path>
              </a:pathLst>
            </a:custGeom>
            <a:solidFill>
              <a:srgbClr val="000000">
                <a:alpha val="100000"/>
              </a:srgbClr>
            </a:solidFill>
            <a:ln w="9525">
              <a:noFill/>
            </a:ln>
          </p:spPr>
          <p:txBody>
            <a:bodyPr/>
            <a:lstStyle/>
            <a:p>
              <a:endParaRPr lang="zh-CN" altLang="en-US"/>
            </a:p>
          </p:txBody>
        </p:sp>
        <p:sp>
          <p:nvSpPr>
            <p:cNvPr id="9264" name="Freeform 37"/>
            <p:cNvSpPr/>
            <p:nvPr/>
          </p:nvSpPr>
          <p:spPr>
            <a:xfrm>
              <a:off x="2884" y="1704"/>
              <a:ext cx="17" cy="3"/>
            </a:xfrm>
            <a:custGeom>
              <a:avLst/>
              <a:gdLst>
                <a:gd name="txL" fmla="*/ 0 w 69"/>
                <a:gd name="txT" fmla="*/ 0 h 8"/>
                <a:gd name="txR" fmla="*/ 69 w 69"/>
                <a:gd name="txB" fmla="*/ 8 h 8"/>
              </a:gdLst>
              <a:ahLst/>
              <a:cxnLst>
                <a:cxn ang="0">
                  <a:pos x="2" y="0"/>
                </a:cxn>
                <a:cxn ang="0">
                  <a:pos x="0" y="3"/>
                </a:cxn>
                <a:cxn ang="0">
                  <a:pos x="17" y="3"/>
                </a:cxn>
                <a:cxn ang="0">
                  <a:pos x="2" y="0"/>
                </a:cxn>
              </a:cxnLst>
              <a:rect l="txL" t="txT" r="txR" b="txB"/>
              <a:pathLst>
                <a:path w="69" h="8">
                  <a:moveTo>
                    <a:pt x="8" y="0"/>
                  </a:moveTo>
                  <a:lnTo>
                    <a:pt x="0" y="8"/>
                  </a:lnTo>
                  <a:lnTo>
                    <a:pt x="69" y="8"/>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65" name="Freeform 38"/>
            <p:cNvSpPr/>
            <p:nvPr/>
          </p:nvSpPr>
          <p:spPr>
            <a:xfrm>
              <a:off x="2886" y="1704"/>
              <a:ext cx="15" cy="3"/>
            </a:xfrm>
            <a:custGeom>
              <a:avLst/>
              <a:gdLst>
                <a:gd name="txL" fmla="*/ 0 w 61"/>
                <a:gd name="txT" fmla="*/ 0 h 8"/>
                <a:gd name="txR" fmla="*/ 61 w 61"/>
                <a:gd name="txB" fmla="*/ 8 h 8"/>
              </a:gdLst>
              <a:ahLst/>
              <a:cxnLst>
                <a:cxn ang="0">
                  <a:pos x="0" y="0"/>
                </a:cxn>
                <a:cxn ang="0">
                  <a:pos x="13" y="0"/>
                </a:cxn>
                <a:cxn ang="0">
                  <a:pos x="15" y="3"/>
                </a:cxn>
                <a:cxn ang="0">
                  <a:pos x="0" y="0"/>
                </a:cxn>
              </a:cxnLst>
              <a:rect l="txL" t="txT" r="txR" b="txB"/>
              <a:pathLst>
                <a:path w="61" h="8">
                  <a:moveTo>
                    <a:pt x="0" y="0"/>
                  </a:moveTo>
                  <a:lnTo>
                    <a:pt x="54" y="0"/>
                  </a:lnTo>
                  <a:lnTo>
                    <a:pt x="61" y="8"/>
                  </a:lnTo>
                  <a:lnTo>
                    <a:pt x="0" y="0"/>
                  </a:lnTo>
                  <a:close/>
                </a:path>
              </a:pathLst>
            </a:custGeom>
            <a:solidFill>
              <a:srgbClr val="000000">
                <a:alpha val="100000"/>
              </a:srgbClr>
            </a:solidFill>
            <a:ln w="9525">
              <a:noFill/>
            </a:ln>
          </p:spPr>
          <p:txBody>
            <a:bodyPr/>
            <a:lstStyle/>
            <a:p>
              <a:endParaRPr lang="zh-CN" altLang="en-US"/>
            </a:p>
          </p:txBody>
        </p:sp>
        <p:sp>
          <p:nvSpPr>
            <p:cNvPr id="9266" name="Freeform 39"/>
            <p:cNvSpPr/>
            <p:nvPr/>
          </p:nvSpPr>
          <p:spPr>
            <a:xfrm>
              <a:off x="2886" y="1704"/>
              <a:ext cx="15" cy="3"/>
            </a:xfrm>
            <a:custGeom>
              <a:avLst/>
              <a:gdLst>
                <a:gd name="txL" fmla="*/ 0 w 61"/>
                <a:gd name="txT" fmla="*/ 0 h 8"/>
                <a:gd name="txR" fmla="*/ 61 w 61"/>
                <a:gd name="txB" fmla="*/ 8 h 8"/>
              </a:gdLst>
              <a:ahLst/>
              <a:cxnLst>
                <a:cxn ang="0">
                  <a:pos x="0" y="0"/>
                </a:cxn>
                <a:cxn ang="0">
                  <a:pos x="13" y="0"/>
                </a:cxn>
                <a:cxn ang="0">
                  <a:pos x="15" y="3"/>
                </a:cxn>
                <a:cxn ang="0">
                  <a:pos x="0" y="0"/>
                </a:cxn>
              </a:cxnLst>
              <a:rect l="txL" t="txT" r="txR" b="txB"/>
              <a:pathLst>
                <a:path w="61" h="8">
                  <a:moveTo>
                    <a:pt x="0" y="0"/>
                  </a:moveTo>
                  <a:lnTo>
                    <a:pt x="54" y="0"/>
                  </a:lnTo>
                  <a:lnTo>
                    <a:pt x="61"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67" name="Freeform 40"/>
            <p:cNvSpPr/>
            <p:nvPr/>
          </p:nvSpPr>
          <p:spPr>
            <a:xfrm>
              <a:off x="2883" y="1707"/>
              <a:ext cx="20" cy="2"/>
            </a:xfrm>
            <a:custGeom>
              <a:avLst/>
              <a:gdLst>
                <a:gd name="txL" fmla="*/ 0 w 79"/>
                <a:gd name="txT" fmla="*/ 0 h 7"/>
                <a:gd name="txR" fmla="*/ 79 w 79"/>
                <a:gd name="txB" fmla="*/ 7 h 7"/>
              </a:gdLst>
              <a:ahLst/>
              <a:cxnLst>
                <a:cxn ang="0">
                  <a:pos x="1" y="0"/>
                </a:cxn>
                <a:cxn ang="0">
                  <a:pos x="0" y="2"/>
                </a:cxn>
                <a:cxn ang="0">
                  <a:pos x="20" y="2"/>
                </a:cxn>
                <a:cxn ang="0">
                  <a:pos x="1" y="0"/>
                </a:cxn>
              </a:cxnLst>
              <a:rect l="txL" t="txT" r="txR" b="txB"/>
              <a:pathLst>
                <a:path w="79" h="7">
                  <a:moveTo>
                    <a:pt x="5" y="0"/>
                  </a:moveTo>
                  <a:lnTo>
                    <a:pt x="0" y="7"/>
                  </a:lnTo>
                  <a:lnTo>
                    <a:pt x="79" y="7"/>
                  </a:lnTo>
                  <a:lnTo>
                    <a:pt x="5" y="0"/>
                  </a:lnTo>
                  <a:close/>
                </a:path>
              </a:pathLst>
            </a:custGeom>
            <a:solidFill>
              <a:srgbClr val="000000">
                <a:alpha val="100000"/>
              </a:srgbClr>
            </a:solidFill>
            <a:ln w="9525">
              <a:noFill/>
            </a:ln>
          </p:spPr>
          <p:txBody>
            <a:bodyPr/>
            <a:lstStyle/>
            <a:p>
              <a:endParaRPr lang="zh-CN" altLang="en-US"/>
            </a:p>
          </p:txBody>
        </p:sp>
        <p:sp>
          <p:nvSpPr>
            <p:cNvPr id="9268" name="Freeform 41"/>
            <p:cNvSpPr/>
            <p:nvPr/>
          </p:nvSpPr>
          <p:spPr>
            <a:xfrm>
              <a:off x="2883" y="1707"/>
              <a:ext cx="20" cy="2"/>
            </a:xfrm>
            <a:custGeom>
              <a:avLst/>
              <a:gdLst>
                <a:gd name="txL" fmla="*/ 0 w 79"/>
                <a:gd name="txT" fmla="*/ 0 h 7"/>
                <a:gd name="txR" fmla="*/ 79 w 79"/>
                <a:gd name="txB" fmla="*/ 7 h 7"/>
              </a:gdLst>
              <a:ahLst/>
              <a:cxnLst>
                <a:cxn ang="0">
                  <a:pos x="1" y="0"/>
                </a:cxn>
                <a:cxn ang="0">
                  <a:pos x="0" y="2"/>
                </a:cxn>
                <a:cxn ang="0">
                  <a:pos x="20" y="2"/>
                </a:cxn>
                <a:cxn ang="0">
                  <a:pos x="1" y="0"/>
                </a:cxn>
              </a:cxnLst>
              <a:rect l="txL" t="txT" r="txR" b="txB"/>
              <a:pathLst>
                <a:path w="79" h="7">
                  <a:moveTo>
                    <a:pt x="5" y="0"/>
                  </a:moveTo>
                  <a:lnTo>
                    <a:pt x="0" y="7"/>
                  </a:lnTo>
                  <a:lnTo>
                    <a:pt x="79" y="7"/>
                  </a:lnTo>
                  <a:lnTo>
                    <a:pt x="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69" name="Freeform 42"/>
            <p:cNvSpPr/>
            <p:nvPr/>
          </p:nvSpPr>
          <p:spPr>
            <a:xfrm>
              <a:off x="2884" y="1707"/>
              <a:ext cx="19" cy="2"/>
            </a:xfrm>
            <a:custGeom>
              <a:avLst/>
              <a:gdLst>
                <a:gd name="txL" fmla="*/ 0 w 74"/>
                <a:gd name="txT" fmla="*/ 0 h 7"/>
                <a:gd name="txR" fmla="*/ 74 w 74"/>
                <a:gd name="txB" fmla="*/ 7 h 7"/>
              </a:gdLst>
              <a:ahLst/>
              <a:cxnLst>
                <a:cxn ang="0">
                  <a:pos x="0" y="0"/>
                </a:cxn>
                <a:cxn ang="0">
                  <a:pos x="18" y="0"/>
                </a:cxn>
                <a:cxn ang="0">
                  <a:pos x="19" y="2"/>
                </a:cxn>
                <a:cxn ang="0">
                  <a:pos x="0" y="0"/>
                </a:cxn>
              </a:cxnLst>
              <a:rect l="txL" t="txT" r="txR" b="txB"/>
              <a:pathLst>
                <a:path w="74" h="7">
                  <a:moveTo>
                    <a:pt x="0" y="0"/>
                  </a:moveTo>
                  <a:lnTo>
                    <a:pt x="69" y="0"/>
                  </a:lnTo>
                  <a:lnTo>
                    <a:pt x="74" y="7"/>
                  </a:lnTo>
                  <a:lnTo>
                    <a:pt x="0" y="0"/>
                  </a:lnTo>
                  <a:close/>
                </a:path>
              </a:pathLst>
            </a:custGeom>
            <a:solidFill>
              <a:srgbClr val="000000">
                <a:alpha val="100000"/>
              </a:srgbClr>
            </a:solidFill>
            <a:ln w="9525">
              <a:noFill/>
            </a:ln>
          </p:spPr>
          <p:txBody>
            <a:bodyPr/>
            <a:lstStyle/>
            <a:p>
              <a:endParaRPr lang="zh-CN" altLang="en-US"/>
            </a:p>
          </p:txBody>
        </p:sp>
        <p:sp>
          <p:nvSpPr>
            <p:cNvPr id="9270" name="Freeform 43"/>
            <p:cNvSpPr/>
            <p:nvPr/>
          </p:nvSpPr>
          <p:spPr>
            <a:xfrm>
              <a:off x="2884" y="1707"/>
              <a:ext cx="19" cy="2"/>
            </a:xfrm>
            <a:custGeom>
              <a:avLst/>
              <a:gdLst>
                <a:gd name="txL" fmla="*/ 0 w 74"/>
                <a:gd name="txT" fmla="*/ 0 h 7"/>
                <a:gd name="txR" fmla="*/ 74 w 74"/>
                <a:gd name="txB" fmla="*/ 7 h 7"/>
              </a:gdLst>
              <a:ahLst/>
              <a:cxnLst>
                <a:cxn ang="0">
                  <a:pos x="0" y="0"/>
                </a:cxn>
                <a:cxn ang="0">
                  <a:pos x="18" y="0"/>
                </a:cxn>
                <a:cxn ang="0">
                  <a:pos x="19" y="2"/>
                </a:cxn>
                <a:cxn ang="0">
                  <a:pos x="0" y="0"/>
                </a:cxn>
              </a:cxnLst>
              <a:rect l="txL" t="txT" r="txR" b="txB"/>
              <a:pathLst>
                <a:path w="74" h="7">
                  <a:moveTo>
                    <a:pt x="0" y="0"/>
                  </a:moveTo>
                  <a:lnTo>
                    <a:pt x="69" y="0"/>
                  </a:lnTo>
                  <a:lnTo>
                    <a:pt x="74" y="7"/>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71" name="Freeform 44"/>
            <p:cNvSpPr/>
            <p:nvPr/>
          </p:nvSpPr>
          <p:spPr>
            <a:xfrm>
              <a:off x="2881" y="1709"/>
              <a:ext cx="23" cy="2"/>
            </a:xfrm>
            <a:custGeom>
              <a:avLst/>
              <a:gdLst>
                <a:gd name="txL" fmla="*/ 0 w 87"/>
                <a:gd name="txT" fmla="*/ 0 h 10"/>
                <a:gd name="txR" fmla="*/ 87 w 87"/>
                <a:gd name="txB" fmla="*/ 10 h 10"/>
              </a:gdLst>
              <a:ahLst/>
              <a:cxnLst>
                <a:cxn ang="0">
                  <a:pos x="1" y="0"/>
                </a:cxn>
                <a:cxn ang="0">
                  <a:pos x="0" y="2"/>
                </a:cxn>
                <a:cxn ang="0">
                  <a:pos x="23" y="2"/>
                </a:cxn>
                <a:cxn ang="0">
                  <a:pos x="1" y="0"/>
                </a:cxn>
              </a:cxnLst>
              <a:rect l="txL" t="txT" r="txR" b="txB"/>
              <a:pathLst>
                <a:path w="87" h="10">
                  <a:moveTo>
                    <a:pt x="4" y="0"/>
                  </a:moveTo>
                  <a:lnTo>
                    <a:pt x="0" y="10"/>
                  </a:lnTo>
                  <a:lnTo>
                    <a:pt x="87" y="10"/>
                  </a:lnTo>
                  <a:lnTo>
                    <a:pt x="4" y="0"/>
                  </a:lnTo>
                  <a:close/>
                </a:path>
              </a:pathLst>
            </a:custGeom>
            <a:solidFill>
              <a:srgbClr val="000000">
                <a:alpha val="100000"/>
              </a:srgbClr>
            </a:solidFill>
            <a:ln w="9525">
              <a:noFill/>
            </a:ln>
          </p:spPr>
          <p:txBody>
            <a:bodyPr/>
            <a:lstStyle/>
            <a:p>
              <a:endParaRPr lang="zh-CN" altLang="en-US"/>
            </a:p>
          </p:txBody>
        </p:sp>
        <p:sp>
          <p:nvSpPr>
            <p:cNvPr id="9272" name="Freeform 45"/>
            <p:cNvSpPr/>
            <p:nvPr/>
          </p:nvSpPr>
          <p:spPr>
            <a:xfrm>
              <a:off x="2881" y="1709"/>
              <a:ext cx="23" cy="2"/>
            </a:xfrm>
            <a:custGeom>
              <a:avLst/>
              <a:gdLst>
                <a:gd name="txL" fmla="*/ 0 w 87"/>
                <a:gd name="txT" fmla="*/ 0 h 10"/>
                <a:gd name="txR" fmla="*/ 87 w 87"/>
                <a:gd name="txB" fmla="*/ 10 h 10"/>
              </a:gdLst>
              <a:ahLst/>
              <a:cxnLst>
                <a:cxn ang="0">
                  <a:pos x="1" y="0"/>
                </a:cxn>
                <a:cxn ang="0">
                  <a:pos x="0" y="2"/>
                </a:cxn>
                <a:cxn ang="0">
                  <a:pos x="23" y="2"/>
                </a:cxn>
                <a:cxn ang="0">
                  <a:pos x="1" y="0"/>
                </a:cxn>
              </a:cxnLst>
              <a:rect l="txL" t="txT" r="txR" b="txB"/>
              <a:pathLst>
                <a:path w="87" h="10">
                  <a:moveTo>
                    <a:pt x="4" y="0"/>
                  </a:moveTo>
                  <a:lnTo>
                    <a:pt x="0" y="10"/>
                  </a:lnTo>
                  <a:lnTo>
                    <a:pt x="87" y="10"/>
                  </a:lnTo>
                  <a:lnTo>
                    <a:pt x="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73" name="Freeform 46"/>
            <p:cNvSpPr/>
            <p:nvPr/>
          </p:nvSpPr>
          <p:spPr>
            <a:xfrm>
              <a:off x="2883" y="1709"/>
              <a:ext cx="21" cy="2"/>
            </a:xfrm>
            <a:custGeom>
              <a:avLst/>
              <a:gdLst>
                <a:gd name="txL" fmla="*/ 0 w 83"/>
                <a:gd name="txT" fmla="*/ 0 h 10"/>
                <a:gd name="txR" fmla="*/ 83 w 83"/>
                <a:gd name="txB" fmla="*/ 10 h 10"/>
              </a:gdLst>
              <a:ahLst/>
              <a:cxnLst>
                <a:cxn ang="0">
                  <a:pos x="0" y="0"/>
                </a:cxn>
                <a:cxn ang="0">
                  <a:pos x="20" y="0"/>
                </a:cxn>
                <a:cxn ang="0">
                  <a:pos x="21" y="2"/>
                </a:cxn>
                <a:cxn ang="0">
                  <a:pos x="0" y="0"/>
                </a:cxn>
              </a:cxnLst>
              <a:rect l="txL" t="txT" r="txR" b="txB"/>
              <a:pathLst>
                <a:path w="83" h="10">
                  <a:moveTo>
                    <a:pt x="0" y="0"/>
                  </a:moveTo>
                  <a:lnTo>
                    <a:pt x="79" y="0"/>
                  </a:lnTo>
                  <a:lnTo>
                    <a:pt x="83" y="10"/>
                  </a:lnTo>
                  <a:lnTo>
                    <a:pt x="0" y="0"/>
                  </a:lnTo>
                  <a:close/>
                </a:path>
              </a:pathLst>
            </a:custGeom>
            <a:solidFill>
              <a:srgbClr val="000000">
                <a:alpha val="100000"/>
              </a:srgbClr>
            </a:solidFill>
            <a:ln w="9525">
              <a:noFill/>
            </a:ln>
          </p:spPr>
          <p:txBody>
            <a:bodyPr/>
            <a:lstStyle/>
            <a:p>
              <a:endParaRPr lang="zh-CN" altLang="en-US"/>
            </a:p>
          </p:txBody>
        </p:sp>
        <p:sp>
          <p:nvSpPr>
            <p:cNvPr id="9274" name="Freeform 47"/>
            <p:cNvSpPr/>
            <p:nvPr/>
          </p:nvSpPr>
          <p:spPr>
            <a:xfrm>
              <a:off x="2883" y="1709"/>
              <a:ext cx="21" cy="2"/>
            </a:xfrm>
            <a:custGeom>
              <a:avLst/>
              <a:gdLst>
                <a:gd name="txL" fmla="*/ 0 w 83"/>
                <a:gd name="txT" fmla="*/ 0 h 10"/>
                <a:gd name="txR" fmla="*/ 83 w 83"/>
                <a:gd name="txB" fmla="*/ 10 h 10"/>
              </a:gdLst>
              <a:ahLst/>
              <a:cxnLst>
                <a:cxn ang="0">
                  <a:pos x="0" y="0"/>
                </a:cxn>
                <a:cxn ang="0">
                  <a:pos x="20" y="0"/>
                </a:cxn>
                <a:cxn ang="0">
                  <a:pos x="21" y="2"/>
                </a:cxn>
                <a:cxn ang="0">
                  <a:pos x="0" y="0"/>
                </a:cxn>
              </a:cxnLst>
              <a:rect l="txL" t="txT" r="txR" b="txB"/>
              <a:pathLst>
                <a:path w="83" h="10">
                  <a:moveTo>
                    <a:pt x="0" y="0"/>
                  </a:moveTo>
                  <a:lnTo>
                    <a:pt x="79" y="0"/>
                  </a:lnTo>
                  <a:lnTo>
                    <a:pt x="83"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75" name="Freeform 48"/>
            <p:cNvSpPr/>
            <p:nvPr/>
          </p:nvSpPr>
          <p:spPr>
            <a:xfrm>
              <a:off x="2881" y="1711"/>
              <a:ext cx="23" cy="3"/>
            </a:xfrm>
            <a:custGeom>
              <a:avLst/>
              <a:gdLst>
                <a:gd name="txL" fmla="*/ 0 w 88"/>
                <a:gd name="txT" fmla="*/ 0 h 10"/>
                <a:gd name="txR" fmla="*/ 88 w 88"/>
                <a:gd name="txB" fmla="*/ 10 h 10"/>
              </a:gdLst>
              <a:ahLst/>
              <a:cxnLst>
                <a:cxn ang="0">
                  <a:pos x="0" y="0"/>
                </a:cxn>
                <a:cxn ang="0">
                  <a:pos x="0" y="3"/>
                </a:cxn>
                <a:cxn ang="0">
                  <a:pos x="23" y="3"/>
                </a:cxn>
                <a:cxn ang="0">
                  <a:pos x="0" y="0"/>
                </a:cxn>
              </a:cxnLst>
              <a:rect l="txL" t="txT" r="txR" b="txB"/>
              <a:pathLst>
                <a:path w="88" h="10">
                  <a:moveTo>
                    <a:pt x="1" y="0"/>
                  </a:moveTo>
                  <a:lnTo>
                    <a:pt x="0" y="10"/>
                  </a:lnTo>
                  <a:lnTo>
                    <a:pt x="88" y="10"/>
                  </a:lnTo>
                  <a:lnTo>
                    <a:pt x="1" y="0"/>
                  </a:lnTo>
                  <a:close/>
                </a:path>
              </a:pathLst>
            </a:custGeom>
            <a:solidFill>
              <a:srgbClr val="000000">
                <a:alpha val="100000"/>
              </a:srgbClr>
            </a:solidFill>
            <a:ln w="9525">
              <a:noFill/>
            </a:ln>
          </p:spPr>
          <p:txBody>
            <a:bodyPr/>
            <a:lstStyle/>
            <a:p>
              <a:endParaRPr lang="zh-CN" altLang="en-US"/>
            </a:p>
          </p:txBody>
        </p:sp>
        <p:sp>
          <p:nvSpPr>
            <p:cNvPr id="9276" name="Freeform 49"/>
            <p:cNvSpPr/>
            <p:nvPr/>
          </p:nvSpPr>
          <p:spPr>
            <a:xfrm>
              <a:off x="2881" y="1711"/>
              <a:ext cx="23" cy="3"/>
            </a:xfrm>
            <a:custGeom>
              <a:avLst/>
              <a:gdLst>
                <a:gd name="txL" fmla="*/ 0 w 88"/>
                <a:gd name="txT" fmla="*/ 0 h 10"/>
                <a:gd name="txR" fmla="*/ 88 w 88"/>
                <a:gd name="txB" fmla="*/ 10 h 10"/>
              </a:gdLst>
              <a:ahLst/>
              <a:cxnLst>
                <a:cxn ang="0">
                  <a:pos x="0" y="0"/>
                </a:cxn>
                <a:cxn ang="0">
                  <a:pos x="0" y="3"/>
                </a:cxn>
                <a:cxn ang="0">
                  <a:pos x="23" y="3"/>
                </a:cxn>
                <a:cxn ang="0">
                  <a:pos x="0" y="0"/>
                </a:cxn>
              </a:cxnLst>
              <a:rect l="txL" t="txT" r="txR" b="txB"/>
              <a:pathLst>
                <a:path w="88" h="10">
                  <a:moveTo>
                    <a:pt x="1" y="0"/>
                  </a:moveTo>
                  <a:lnTo>
                    <a:pt x="0" y="10"/>
                  </a:lnTo>
                  <a:lnTo>
                    <a:pt x="88" y="10"/>
                  </a:lnTo>
                  <a:lnTo>
                    <a:pt x="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77" name="Freeform 50"/>
            <p:cNvSpPr/>
            <p:nvPr/>
          </p:nvSpPr>
          <p:spPr>
            <a:xfrm>
              <a:off x="2881" y="1711"/>
              <a:ext cx="23" cy="3"/>
            </a:xfrm>
            <a:custGeom>
              <a:avLst/>
              <a:gdLst>
                <a:gd name="txL" fmla="*/ 0 w 87"/>
                <a:gd name="txT" fmla="*/ 0 h 10"/>
                <a:gd name="txR" fmla="*/ 87 w 87"/>
                <a:gd name="txB" fmla="*/ 10 h 10"/>
              </a:gdLst>
              <a:ahLst/>
              <a:cxnLst>
                <a:cxn ang="0">
                  <a:pos x="0" y="0"/>
                </a:cxn>
                <a:cxn ang="0">
                  <a:pos x="23" y="0"/>
                </a:cxn>
                <a:cxn ang="0">
                  <a:pos x="23" y="3"/>
                </a:cxn>
                <a:cxn ang="0">
                  <a:pos x="0" y="0"/>
                </a:cxn>
              </a:cxnLst>
              <a:rect l="txL" t="txT" r="txR" b="txB"/>
              <a:pathLst>
                <a:path w="87" h="10">
                  <a:moveTo>
                    <a:pt x="0" y="0"/>
                  </a:moveTo>
                  <a:lnTo>
                    <a:pt x="87" y="0"/>
                  </a:lnTo>
                  <a:lnTo>
                    <a:pt x="87" y="10"/>
                  </a:lnTo>
                  <a:lnTo>
                    <a:pt x="0" y="0"/>
                  </a:lnTo>
                  <a:close/>
                </a:path>
              </a:pathLst>
            </a:custGeom>
            <a:solidFill>
              <a:srgbClr val="000000">
                <a:alpha val="100000"/>
              </a:srgbClr>
            </a:solidFill>
            <a:ln w="9525">
              <a:noFill/>
            </a:ln>
          </p:spPr>
          <p:txBody>
            <a:bodyPr/>
            <a:lstStyle/>
            <a:p>
              <a:endParaRPr lang="zh-CN" altLang="en-US"/>
            </a:p>
          </p:txBody>
        </p:sp>
        <p:sp>
          <p:nvSpPr>
            <p:cNvPr id="9278" name="Freeform 51"/>
            <p:cNvSpPr/>
            <p:nvPr/>
          </p:nvSpPr>
          <p:spPr>
            <a:xfrm>
              <a:off x="2881" y="1711"/>
              <a:ext cx="23" cy="3"/>
            </a:xfrm>
            <a:custGeom>
              <a:avLst/>
              <a:gdLst>
                <a:gd name="txL" fmla="*/ 0 w 87"/>
                <a:gd name="txT" fmla="*/ 0 h 10"/>
                <a:gd name="txR" fmla="*/ 87 w 87"/>
                <a:gd name="txB" fmla="*/ 10 h 10"/>
              </a:gdLst>
              <a:ahLst/>
              <a:cxnLst>
                <a:cxn ang="0">
                  <a:pos x="0" y="0"/>
                </a:cxn>
                <a:cxn ang="0">
                  <a:pos x="23" y="0"/>
                </a:cxn>
                <a:cxn ang="0">
                  <a:pos x="23" y="3"/>
                </a:cxn>
                <a:cxn ang="0">
                  <a:pos x="0" y="0"/>
                </a:cxn>
              </a:cxnLst>
              <a:rect l="txL" t="txT" r="txR" b="txB"/>
              <a:pathLst>
                <a:path w="87" h="10">
                  <a:moveTo>
                    <a:pt x="0" y="0"/>
                  </a:moveTo>
                  <a:lnTo>
                    <a:pt x="87" y="0"/>
                  </a:lnTo>
                  <a:lnTo>
                    <a:pt x="87"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79" name="Rectangle 52"/>
            <p:cNvSpPr/>
            <p:nvPr/>
          </p:nvSpPr>
          <p:spPr>
            <a:xfrm>
              <a:off x="2881" y="1714"/>
              <a:ext cx="23" cy="1"/>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9280" name="Rectangle 53"/>
            <p:cNvSpPr/>
            <p:nvPr/>
          </p:nvSpPr>
          <p:spPr>
            <a:xfrm>
              <a:off x="2881" y="1714"/>
              <a:ext cx="23" cy="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281" name="Rectangle 54"/>
            <p:cNvSpPr/>
            <p:nvPr/>
          </p:nvSpPr>
          <p:spPr>
            <a:xfrm>
              <a:off x="2881" y="1714"/>
              <a:ext cx="23" cy="1"/>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9282" name="Rectangle 55"/>
            <p:cNvSpPr/>
            <p:nvPr/>
          </p:nvSpPr>
          <p:spPr>
            <a:xfrm>
              <a:off x="2881" y="1714"/>
              <a:ext cx="23" cy="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283" name="Freeform 56"/>
            <p:cNvSpPr/>
            <p:nvPr/>
          </p:nvSpPr>
          <p:spPr>
            <a:xfrm>
              <a:off x="2881" y="1714"/>
              <a:ext cx="23" cy="3"/>
            </a:xfrm>
            <a:custGeom>
              <a:avLst/>
              <a:gdLst>
                <a:gd name="txL" fmla="*/ 0 w 88"/>
                <a:gd name="txT" fmla="*/ 0 h 10"/>
                <a:gd name="txR" fmla="*/ 88 w 88"/>
                <a:gd name="txB" fmla="*/ 10 h 10"/>
              </a:gdLst>
              <a:ahLst/>
              <a:cxnLst>
                <a:cxn ang="0">
                  <a:pos x="0" y="0"/>
                </a:cxn>
                <a:cxn ang="0">
                  <a:pos x="0" y="3"/>
                </a:cxn>
                <a:cxn ang="0">
                  <a:pos x="23" y="3"/>
                </a:cxn>
                <a:cxn ang="0">
                  <a:pos x="0" y="0"/>
                </a:cxn>
              </a:cxnLst>
              <a:rect l="txL" t="txT" r="txR" b="txB"/>
              <a:pathLst>
                <a:path w="88" h="10">
                  <a:moveTo>
                    <a:pt x="0" y="0"/>
                  </a:moveTo>
                  <a:lnTo>
                    <a:pt x="1" y="10"/>
                  </a:lnTo>
                  <a:lnTo>
                    <a:pt x="88" y="10"/>
                  </a:lnTo>
                  <a:lnTo>
                    <a:pt x="0" y="0"/>
                  </a:lnTo>
                  <a:close/>
                </a:path>
              </a:pathLst>
            </a:custGeom>
            <a:solidFill>
              <a:srgbClr val="000000">
                <a:alpha val="100000"/>
              </a:srgbClr>
            </a:solidFill>
            <a:ln w="9525">
              <a:noFill/>
            </a:ln>
          </p:spPr>
          <p:txBody>
            <a:bodyPr/>
            <a:lstStyle/>
            <a:p>
              <a:endParaRPr lang="zh-CN" altLang="en-US"/>
            </a:p>
          </p:txBody>
        </p:sp>
        <p:sp>
          <p:nvSpPr>
            <p:cNvPr id="9284" name="Freeform 57"/>
            <p:cNvSpPr/>
            <p:nvPr/>
          </p:nvSpPr>
          <p:spPr>
            <a:xfrm>
              <a:off x="2881" y="1714"/>
              <a:ext cx="23" cy="3"/>
            </a:xfrm>
            <a:custGeom>
              <a:avLst/>
              <a:gdLst>
                <a:gd name="txL" fmla="*/ 0 w 88"/>
                <a:gd name="txT" fmla="*/ 0 h 10"/>
                <a:gd name="txR" fmla="*/ 88 w 88"/>
                <a:gd name="txB" fmla="*/ 10 h 10"/>
              </a:gdLst>
              <a:ahLst/>
              <a:cxnLst>
                <a:cxn ang="0">
                  <a:pos x="0" y="0"/>
                </a:cxn>
                <a:cxn ang="0">
                  <a:pos x="0" y="3"/>
                </a:cxn>
                <a:cxn ang="0">
                  <a:pos x="23" y="3"/>
                </a:cxn>
                <a:cxn ang="0">
                  <a:pos x="0" y="0"/>
                </a:cxn>
              </a:cxnLst>
              <a:rect l="txL" t="txT" r="txR" b="txB"/>
              <a:pathLst>
                <a:path w="88" h="10">
                  <a:moveTo>
                    <a:pt x="0" y="0"/>
                  </a:moveTo>
                  <a:lnTo>
                    <a:pt x="1" y="10"/>
                  </a:lnTo>
                  <a:lnTo>
                    <a:pt x="88"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85" name="Freeform 58"/>
            <p:cNvSpPr/>
            <p:nvPr/>
          </p:nvSpPr>
          <p:spPr>
            <a:xfrm>
              <a:off x="2881" y="1714"/>
              <a:ext cx="23" cy="3"/>
            </a:xfrm>
            <a:custGeom>
              <a:avLst/>
              <a:gdLst>
                <a:gd name="txL" fmla="*/ 0 w 88"/>
                <a:gd name="txT" fmla="*/ 0 h 10"/>
                <a:gd name="txR" fmla="*/ 88 w 88"/>
                <a:gd name="txB" fmla="*/ 10 h 10"/>
              </a:gdLst>
              <a:ahLst/>
              <a:cxnLst>
                <a:cxn ang="0">
                  <a:pos x="0" y="0"/>
                </a:cxn>
                <a:cxn ang="0">
                  <a:pos x="23" y="0"/>
                </a:cxn>
                <a:cxn ang="0">
                  <a:pos x="23" y="3"/>
                </a:cxn>
                <a:cxn ang="0">
                  <a:pos x="0" y="0"/>
                </a:cxn>
              </a:cxnLst>
              <a:rect l="txL" t="txT" r="txR" b="txB"/>
              <a:pathLst>
                <a:path w="88" h="10">
                  <a:moveTo>
                    <a:pt x="0" y="0"/>
                  </a:moveTo>
                  <a:lnTo>
                    <a:pt x="88" y="0"/>
                  </a:lnTo>
                  <a:lnTo>
                    <a:pt x="88" y="10"/>
                  </a:lnTo>
                  <a:lnTo>
                    <a:pt x="0" y="0"/>
                  </a:lnTo>
                  <a:close/>
                </a:path>
              </a:pathLst>
            </a:custGeom>
            <a:solidFill>
              <a:srgbClr val="000000">
                <a:alpha val="100000"/>
              </a:srgbClr>
            </a:solidFill>
            <a:ln w="9525">
              <a:noFill/>
            </a:ln>
          </p:spPr>
          <p:txBody>
            <a:bodyPr/>
            <a:lstStyle/>
            <a:p>
              <a:endParaRPr lang="zh-CN" altLang="en-US"/>
            </a:p>
          </p:txBody>
        </p:sp>
        <p:sp>
          <p:nvSpPr>
            <p:cNvPr id="9286" name="Freeform 59"/>
            <p:cNvSpPr/>
            <p:nvPr/>
          </p:nvSpPr>
          <p:spPr>
            <a:xfrm>
              <a:off x="2881" y="1714"/>
              <a:ext cx="23" cy="3"/>
            </a:xfrm>
            <a:custGeom>
              <a:avLst/>
              <a:gdLst>
                <a:gd name="txL" fmla="*/ 0 w 88"/>
                <a:gd name="txT" fmla="*/ 0 h 10"/>
                <a:gd name="txR" fmla="*/ 88 w 88"/>
                <a:gd name="txB" fmla="*/ 10 h 10"/>
              </a:gdLst>
              <a:ahLst/>
              <a:cxnLst>
                <a:cxn ang="0">
                  <a:pos x="0" y="0"/>
                </a:cxn>
                <a:cxn ang="0">
                  <a:pos x="23" y="0"/>
                </a:cxn>
                <a:cxn ang="0">
                  <a:pos x="23" y="3"/>
                </a:cxn>
                <a:cxn ang="0">
                  <a:pos x="0" y="0"/>
                </a:cxn>
              </a:cxnLst>
              <a:rect l="txL" t="txT" r="txR" b="txB"/>
              <a:pathLst>
                <a:path w="88" h="10">
                  <a:moveTo>
                    <a:pt x="0" y="0"/>
                  </a:moveTo>
                  <a:lnTo>
                    <a:pt x="88" y="0"/>
                  </a:lnTo>
                  <a:lnTo>
                    <a:pt x="88"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87" name="Freeform 60"/>
            <p:cNvSpPr/>
            <p:nvPr/>
          </p:nvSpPr>
          <p:spPr>
            <a:xfrm>
              <a:off x="2881" y="1717"/>
              <a:ext cx="22" cy="3"/>
            </a:xfrm>
            <a:custGeom>
              <a:avLst/>
              <a:gdLst>
                <a:gd name="txL" fmla="*/ 0 w 83"/>
                <a:gd name="txT" fmla="*/ 0 h 9"/>
                <a:gd name="txR" fmla="*/ 83 w 83"/>
                <a:gd name="txB" fmla="*/ 9 h 9"/>
              </a:gdLst>
              <a:ahLst/>
              <a:cxnLst>
                <a:cxn ang="0">
                  <a:pos x="0" y="0"/>
                </a:cxn>
                <a:cxn ang="0">
                  <a:pos x="1" y="3"/>
                </a:cxn>
                <a:cxn ang="0">
                  <a:pos x="22" y="3"/>
                </a:cxn>
                <a:cxn ang="0">
                  <a:pos x="0" y="0"/>
                </a:cxn>
              </a:cxnLst>
              <a:rect l="txL" t="txT" r="txR" b="txB"/>
              <a:pathLst>
                <a:path w="83" h="9">
                  <a:moveTo>
                    <a:pt x="0" y="0"/>
                  </a:moveTo>
                  <a:lnTo>
                    <a:pt x="4" y="9"/>
                  </a:lnTo>
                  <a:lnTo>
                    <a:pt x="83" y="9"/>
                  </a:lnTo>
                  <a:lnTo>
                    <a:pt x="0" y="0"/>
                  </a:lnTo>
                  <a:close/>
                </a:path>
              </a:pathLst>
            </a:custGeom>
            <a:solidFill>
              <a:srgbClr val="000000">
                <a:alpha val="100000"/>
              </a:srgbClr>
            </a:solidFill>
            <a:ln w="9525">
              <a:noFill/>
            </a:ln>
          </p:spPr>
          <p:txBody>
            <a:bodyPr/>
            <a:lstStyle/>
            <a:p>
              <a:endParaRPr lang="zh-CN" altLang="en-US"/>
            </a:p>
          </p:txBody>
        </p:sp>
        <p:sp>
          <p:nvSpPr>
            <p:cNvPr id="9288" name="Freeform 61"/>
            <p:cNvSpPr/>
            <p:nvPr/>
          </p:nvSpPr>
          <p:spPr>
            <a:xfrm>
              <a:off x="2881" y="1717"/>
              <a:ext cx="22" cy="3"/>
            </a:xfrm>
            <a:custGeom>
              <a:avLst/>
              <a:gdLst>
                <a:gd name="txL" fmla="*/ 0 w 83"/>
                <a:gd name="txT" fmla="*/ 0 h 9"/>
                <a:gd name="txR" fmla="*/ 83 w 83"/>
                <a:gd name="txB" fmla="*/ 9 h 9"/>
              </a:gdLst>
              <a:ahLst/>
              <a:cxnLst>
                <a:cxn ang="0">
                  <a:pos x="0" y="0"/>
                </a:cxn>
                <a:cxn ang="0">
                  <a:pos x="1" y="3"/>
                </a:cxn>
                <a:cxn ang="0">
                  <a:pos x="22" y="3"/>
                </a:cxn>
                <a:cxn ang="0">
                  <a:pos x="0" y="0"/>
                </a:cxn>
              </a:cxnLst>
              <a:rect l="txL" t="txT" r="txR" b="txB"/>
              <a:pathLst>
                <a:path w="83" h="9">
                  <a:moveTo>
                    <a:pt x="0" y="0"/>
                  </a:moveTo>
                  <a:lnTo>
                    <a:pt x="4" y="9"/>
                  </a:lnTo>
                  <a:lnTo>
                    <a:pt x="83" y="9"/>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89" name="Freeform 62"/>
            <p:cNvSpPr/>
            <p:nvPr/>
          </p:nvSpPr>
          <p:spPr>
            <a:xfrm>
              <a:off x="2881" y="1717"/>
              <a:ext cx="23" cy="3"/>
            </a:xfrm>
            <a:custGeom>
              <a:avLst/>
              <a:gdLst>
                <a:gd name="txL" fmla="*/ 0 w 87"/>
                <a:gd name="txT" fmla="*/ 0 h 9"/>
                <a:gd name="txR" fmla="*/ 87 w 87"/>
                <a:gd name="txB" fmla="*/ 9 h 9"/>
              </a:gdLst>
              <a:ahLst/>
              <a:cxnLst>
                <a:cxn ang="0">
                  <a:pos x="0" y="0"/>
                </a:cxn>
                <a:cxn ang="0">
                  <a:pos x="23" y="0"/>
                </a:cxn>
                <a:cxn ang="0">
                  <a:pos x="22" y="3"/>
                </a:cxn>
                <a:cxn ang="0">
                  <a:pos x="0" y="0"/>
                </a:cxn>
              </a:cxnLst>
              <a:rect l="txL" t="txT" r="txR" b="txB"/>
              <a:pathLst>
                <a:path w="87" h="9">
                  <a:moveTo>
                    <a:pt x="0" y="0"/>
                  </a:moveTo>
                  <a:lnTo>
                    <a:pt x="87" y="0"/>
                  </a:lnTo>
                  <a:lnTo>
                    <a:pt x="83" y="9"/>
                  </a:lnTo>
                  <a:lnTo>
                    <a:pt x="0" y="0"/>
                  </a:lnTo>
                  <a:close/>
                </a:path>
              </a:pathLst>
            </a:custGeom>
            <a:solidFill>
              <a:srgbClr val="000000">
                <a:alpha val="100000"/>
              </a:srgbClr>
            </a:solidFill>
            <a:ln w="9525">
              <a:noFill/>
            </a:ln>
          </p:spPr>
          <p:txBody>
            <a:bodyPr/>
            <a:lstStyle/>
            <a:p>
              <a:endParaRPr lang="zh-CN" altLang="en-US"/>
            </a:p>
          </p:txBody>
        </p:sp>
        <p:sp>
          <p:nvSpPr>
            <p:cNvPr id="9290" name="Freeform 63"/>
            <p:cNvSpPr/>
            <p:nvPr/>
          </p:nvSpPr>
          <p:spPr>
            <a:xfrm>
              <a:off x="2881" y="1717"/>
              <a:ext cx="23" cy="3"/>
            </a:xfrm>
            <a:custGeom>
              <a:avLst/>
              <a:gdLst>
                <a:gd name="txL" fmla="*/ 0 w 87"/>
                <a:gd name="txT" fmla="*/ 0 h 9"/>
                <a:gd name="txR" fmla="*/ 87 w 87"/>
                <a:gd name="txB" fmla="*/ 9 h 9"/>
              </a:gdLst>
              <a:ahLst/>
              <a:cxnLst>
                <a:cxn ang="0">
                  <a:pos x="0" y="0"/>
                </a:cxn>
                <a:cxn ang="0">
                  <a:pos x="23" y="0"/>
                </a:cxn>
                <a:cxn ang="0">
                  <a:pos x="22" y="3"/>
                </a:cxn>
                <a:cxn ang="0">
                  <a:pos x="0" y="0"/>
                </a:cxn>
              </a:cxnLst>
              <a:rect l="txL" t="txT" r="txR" b="txB"/>
              <a:pathLst>
                <a:path w="87" h="9">
                  <a:moveTo>
                    <a:pt x="0" y="0"/>
                  </a:moveTo>
                  <a:lnTo>
                    <a:pt x="87" y="0"/>
                  </a:lnTo>
                  <a:lnTo>
                    <a:pt x="83" y="9"/>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91" name="Freeform 64"/>
            <p:cNvSpPr/>
            <p:nvPr/>
          </p:nvSpPr>
          <p:spPr>
            <a:xfrm>
              <a:off x="2883" y="1720"/>
              <a:ext cx="18" cy="2"/>
            </a:xfrm>
            <a:custGeom>
              <a:avLst/>
              <a:gdLst>
                <a:gd name="txL" fmla="*/ 0 w 74"/>
                <a:gd name="txT" fmla="*/ 0 h 8"/>
                <a:gd name="txR" fmla="*/ 74 w 74"/>
                <a:gd name="txB" fmla="*/ 8 h 8"/>
              </a:gdLst>
              <a:ahLst/>
              <a:cxnLst>
                <a:cxn ang="0">
                  <a:pos x="0" y="0"/>
                </a:cxn>
                <a:cxn ang="0">
                  <a:pos x="1" y="2"/>
                </a:cxn>
                <a:cxn ang="0">
                  <a:pos x="18" y="2"/>
                </a:cxn>
                <a:cxn ang="0">
                  <a:pos x="0" y="0"/>
                </a:cxn>
              </a:cxnLst>
              <a:rect l="txL" t="txT" r="txR" b="txB"/>
              <a:pathLst>
                <a:path w="74" h="8">
                  <a:moveTo>
                    <a:pt x="0" y="0"/>
                  </a:moveTo>
                  <a:lnTo>
                    <a:pt x="5" y="8"/>
                  </a:lnTo>
                  <a:lnTo>
                    <a:pt x="74" y="8"/>
                  </a:lnTo>
                  <a:lnTo>
                    <a:pt x="0" y="0"/>
                  </a:lnTo>
                  <a:close/>
                </a:path>
              </a:pathLst>
            </a:custGeom>
            <a:solidFill>
              <a:srgbClr val="000000">
                <a:alpha val="100000"/>
              </a:srgbClr>
            </a:solidFill>
            <a:ln w="9525">
              <a:noFill/>
            </a:ln>
          </p:spPr>
          <p:txBody>
            <a:bodyPr/>
            <a:lstStyle/>
            <a:p>
              <a:endParaRPr lang="zh-CN" altLang="en-US"/>
            </a:p>
          </p:txBody>
        </p:sp>
        <p:sp>
          <p:nvSpPr>
            <p:cNvPr id="9292" name="Freeform 65"/>
            <p:cNvSpPr/>
            <p:nvPr/>
          </p:nvSpPr>
          <p:spPr>
            <a:xfrm>
              <a:off x="2883" y="1720"/>
              <a:ext cx="18" cy="2"/>
            </a:xfrm>
            <a:custGeom>
              <a:avLst/>
              <a:gdLst>
                <a:gd name="txL" fmla="*/ 0 w 74"/>
                <a:gd name="txT" fmla="*/ 0 h 8"/>
                <a:gd name="txR" fmla="*/ 74 w 74"/>
                <a:gd name="txB" fmla="*/ 8 h 8"/>
              </a:gdLst>
              <a:ahLst/>
              <a:cxnLst>
                <a:cxn ang="0">
                  <a:pos x="0" y="0"/>
                </a:cxn>
                <a:cxn ang="0">
                  <a:pos x="1" y="2"/>
                </a:cxn>
                <a:cxn ang="0">
                  <a:pos x="18" y="2"/>
                </a:cxn>
                <a:cxn ang="0">
                  <a:pos x="0" y="0"/>
                </a:cxn>
              </a:cxnLst>
              <a:rect l="txL" t="txT" r="txR" b="txB"/>
              <a:pathLst>
                <a:path w="74" h="8">
                  <a:moveTo>
                    <a:pt x="0" y="0"/>
                  </a:moveTo>
                  <a:lnTo>
                    <a:pt x="5" y="8"/>
                  </a:lnTo>
                  <a:lnTo>
                    <a:pt x="74"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93" name="Freeform 66"/>
            <p:cNvSpPr/>
            <p:nvPr/>
          </p:nvSpPr>
          <p:spPr>
            <a:xfrm>
              <a:off x="2883" y="1720"/>
              <a:ext cx="20" cy="2"/>
            </a:xfrm>
            <a:custGeom>
              <a:avLst/>
              <a:gdLst>
                <a:gd name="txL" fmla="*/ 0 w 79"/>
                <a:gd name="txT" fmla="*/ 0 h 8"/>
                <a:gd name="txR" fmla="*/ 79 w 79"/>
                <a:gd name="txB" fmla="*/ 8 h 8"/>
              </a:gdLst>
              <a:ahLst/>
              <a:cxnLst>
                <a:cxn ang="0">
                  <a:pos x="0" y="0"/>
                </a:cxn>
                <a:cxn ang="0">
                  <a:pos x="20" y="0"/>
                </a:cxn>
                <a:cxn ang="0">
                  <a:pos x="19" y="2"/>
                </a:cxn>
                <a:cxn ang="0">
                  <a:pos x="0" y="0"/>
                </a:cxn>
              </a:cxnLst>
              <a:rect l="txL" t="txT" r="txR" b="txB"/>
              <a:pathLst>
                <a:path w="79" h="8">
                  <a:moveTo>
                    <a:pt x="0" y="0"/>
                  </a:moveTo>
                  <a:lnTo>
                    <a:pt x="79" y="0"/>
                  </a:lnTo>
                  <a:lnTo>
                    <a:pt x="74" y="8"/>
                  </a:lnTo>
                  <a:lnTo>
                    <a:pt x="0" y="0"/>
                  </a:lnTo>
                  <a:close/>
                </a:path>
              </a:pathLst>
            </a:custGeom>
            <a:solidFill>
              <a:srgbClr val="000000">
                <a:alpha val="100000"/>
              </a:srgbClr>
            </a:solidFill>
            <a:ln w="9525">
              <a:noFill/>
            </a:ln>
          </p:spPr>
          <p:txBody>
            <a:bodyPr/>
            <a:lstStyle/>
            <a:p>
              <a:endParaRPr lang="zh-CN" altLang="en-US"/>
            </a:p>
          </p:txBody>
        </p:sp>
        <p:sp>
          <p:nvSpPr>
            <p:cNvPr id="9294" name="Freeform 67"/>
            <p:cNvSpPr/>
            <p:nvPr/>
          </p:nvSpPr>
          <p:spPr>
            <a:xfrm>
              <a:off x="2883" y="1720"/>
              <a:ext cx="20" cy="2"/>
            </a:xfrm>
            <a:custGeom>
              <a:avLst/>
              <a:gdLst>
                <a:gd name="txL" fmla="*/ 0 w 79"/>
                <a:gd name="txT" fmla="*/ 0 h 8"/>
                <a:gd name="txR" fmla="*/ 79 w 79"/>
                <a:gd name="txB" fmla="*/ 8 h 8"/>
              </a:gdLst>
              <a:ahLst/>
              <a:cxnLst>
                <a:cxn ang="0">
                  <a:pos x="0" y="0"/>
                </a:cxn>
                <a:cxn ang="0">
                  <a:pos x="20" y="0"/>
                </a:cxn>
                <a:cxn ang="0">
                  <a:pos x="19" y="2"/>
                </a:cxn>
                <a:cxn ang="0">
                  <a:pos x="0" y="0"/>
                </a:cxn>
              </a:cxnLst>
              <a:rect l="txL" t="txT" r="txR" b="txB"/>
              <a:pathLst>
                <a:path w="79" h="8">
                  <a:moveTo>
                    <a:pt x="0" y="0"/>
                  </a:moveTo>
                  <a:lnTo>
                    <a:pt x="79" y="0"/>
                  </a:lnTo>
                  <a:lnTo>
                    <a:pt x="74"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95" name="Freeform 68"/>
            <p:cNvSpPr/>
            <p:nvPr/>
          </p:nvSpPr>
          <p:spPr>
            <a:xfrm>
              <a:off x="2884" y="1722"/>
              <a:ext cx="15" cy="2"/>
            </a:xfrm>
            <a:custGeom>
              <a:avLst/>
              <a:gdLst>
                <a:gd name="txL" fmla="*/ 0 w 62"/>
                <a:gd name="txT" fmla="*/ 0 h 8"/>
                <a:gd name="txR" fmla="*/ 62 w 62"/>
                <a:gd name="txB" fmla="*/ 8 h 8"/>
              </a:gdLst>
              <a:ahLst/>
              <a:cxnLst>
                <a:cxn ang="0">
                  <a:pos x="0" y="0"/>
                </a:cxn>
                <a:cxn ang="0">
                  <a:pos x="2" y="2"/>
                </a:cxn>
                <a:cxn ang="0">
                  <a:pos x="15" y="2"/>
                </a:cxn>
                <a:cxn ang="0">
                  <a:pos x="0" y="0"/>
                </a:cxn>
              </a:cxnLst>
              <a:rect l="txL" t="txT" r="txR" b="txB"/>
              <a:pathLst>
                <a:path w="62" h="8">
                  <a:moveTo>
                    <a:pt x="0" y="0"/>
                  </a:moveTo>
                  <a:lnTo>
                    <a:pt x="8" y="8"/>
                  </a:lnTo>
                  <a:lnTo>
                    <a:pt x="62" y="8"/>
                  </a:lnTo>
                  <a:lnTo>
                    <a:pt x="0" y="0"/>
                  </a:lnTo>
                  <a:close/>
                </a:path>
              </a:pathLst>
            </a:custGeom>
            <a:solidFill>
              <a:srgbClr val="000000">
                <a:alpha val="100000"/>
              </a:srgbClr>
            </a:solidFill>
            <a:ln w="9525">
              <a:noFill/>
            </a:ln>
          </p:spPr>
          <p:txBody>
            <a:bodyPr/>
            <a:lstStyle/>
            <a:p>
              <a:endParaRPr lang="zh-CN" altLang="en-US"/>
            </a:p>
          </p:txBody>
        </p:sp>
        <p:sp>
          <p:nvSpPr>
            <p:cNvPr id="9296" name="Freeform 69"/>
            <p:cNvSpPr/>
            <p:nvPr/>
          </p:nvSpPr>
          <p:spPr>
            <a:xfrm>
              <a:off x="2884" y="1722"/>
              <a:ext cx="15" cy="2"/>
            </a:xfrm>
            <a:custGeom>
              <a:avLst/>
              <a:gdLst>
                <a:gd name="txL" fmla="*/ 0 w 62"/>
                <a:gd name="txT" fmla="*/ 0 h 8"/>
                <a:gd name="txR" fmla="*/ 62 w 62"/>
                <a:gd name="txB" fmla="*/ 8 h 8"/>
              </a:gdLst>
              <a:ahLst/>
              <a:cxnLst>
                <a:cxn ang="0">
                  <a:pos x="0" y="0"/>
                </a:cxn>
                <a:cxn ang="0">
                  <a:pos x="2" y="2"/>
                </a:cxn>
                <a:cxn ang="0">
                  <a:pos x="15" y="2"/>
                </a:cxn>
                <a:cxn ang="0">
                  <a:pos x="0" y="0"/>
                </a:cxn>
              </a:cxnLst>
              <a:rect l="txL" t="txT" r="txR" b="txB"/>
              <a:pathLst>
                <a:path w="62" h="8">
                  <a:moveTo>
                    <a:pt x="0" y="0"/>
                  </a:moveTo>
                  <a:lnTo>
                    <a:pt x="8" y="8"/>
                  </a:lnTo>
                  <a:lnTo>
                    <a:pt x="62"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97" name="Freeform 70"/>
            <p:cNvSpPr/>
            <p:nvPr/>
          </p:nvSpPr>
          <p:spPr>
            <a:xfrm>
              <a:off x="2884" y="1722"/>
              <a:ext cx="17" cy="2"/>
            </a:xfrm>
            <a:custGeom>
              <a:avLst/>
              <a:gdLst>
                <a:gd name="txL" fmla="*/ 0 w 69"/>
                <a:gd name="txT" fmla="*/ 0 h 8"/>
                <a:gd name="txR" fmla="*/ 69 w 69"/>
                <a:gd name="txB" fmla="*/ 8 h 8"/>
              </a:gdLst>
              <a:ahLst/>
              <a:cxnLst>
                <a:cxn ang="0">
                  <a:pos x="0" y="0"/>
                </a:cxn>
                <a:cxn ang="0">
                  <a:pos x="17" y="0"/>
                </a:cxn>
                <a:cxn ang="0">
                  <a:pos x="15" y="2"/>
                </a:cxn>
                <a:cxn ang="0">
                  <a:pos x="0" y="0"/>
                </a:cxn>
              </a:cxnLst>
              <a:rect l="txL" t="txT" r="txR" b="txB"/>
              <a:pathLst>
                <a:path w="69" h="8">
                  <a:moveTo>
                    <a:pt x="0" y="0"/>
                  </a:moveTo>
                  <a:lnTo>
                    <a:pt x="69" y="0"/>
                  </a:lnTo>
                  <a:lnTo>
                    <a:pt x="62" y="8"/>
                  </a:lnTo>
                  <a:lnTo>
                    <a:pt x="0" y="0"/>
                  </a:lnTo>
                  <a:close/>
                </a:path>
              </a:pathLst>
            </a:custGeom>
            <a:solidFill>
              <a:srgbClr val="000000">
                <a:alpha val="100000"/>
              </a:srgbClr>
            </a:solidFill>
            <a:ln w="9525">
              <a:noFill/>
            </a:ln>
          </p:spPr>
          <p:txBody>
            <a:bodyPr/>
            <a:lstStyle/>
            <a:p>
              <a:endParaRPr lang="zh-CN" altLang="en-US"/>
            </a:p>
          </p:txBody>
        </p:sp>
        <p:sp>
          <p:nvSpPr>
            <p:cNvPr id="9298" name="Freeform 71"/>
            <p:cNvSpPr/>
            <p:nvPr/>
          </p:nvSpPr>
          <p:spPr>
            <a:xfrm>
              <a:off x="2884" y="1722"/>
              <a:ext cx="17" cy="2"/>
            </a:xfrm>
            <a:custGeom>
              <a:avLst/>
              <a:gdLst>
                <a:gd name="txL" fmla="*/ 0 w 69"/>
                <a:gd name="txT" fmla="*/ 0 h 8"/>
                <a:gd name="txR" fmla="*/ 69 w 69"/>
                <a:gd name="txB" fmla="*/ 8 h 8"/>
              </a:gdLst>
              <a:ahLst/>
              <a:cxnLst>
                <a:cxn ang="0">
                  <a:pos x="0" y="0"/>
                </a:cxn>
                <a:cxn ang="0">
                  <a:pos x="17" y="0"/>
                </a:cxn>
                <a:cxn ang="0">
                  <a:pos x="15" y="2"/>
                </a:cxn>
                <a:cxn ang="0">
                  <a:pos x="0" y="0"/>
                </a:cxn>
              </a:cxnLst>
              <a:rect l="txL" t="txT" r="txR" b="txB"/>
              <a:pathLst>
                <a:path w="69" h="8">
                  <a:moveTo>
                    <a:pt x="0" y="0"/>
                  </a:moveTo>
                  <a:lnTo>
                    <a:pt x="69" y="0"/>
                  </a:lnTo>
                  <a:lnTo>
                    <a:pt x="62"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299" name="Freeform 72"/>
            <p:cNvSpPr/>
            <p:nvPr/>
          </p:nvSpPr>
          <p:spPr>
            <a:xfrm>
              <a:off x="2886" y="1724"/>
              <a:ext cx="12" cy="1"/>
            </a:xfrm>
            <a:custGeom>
              <a:avLst/>
              <a:gdLst>
                <a:gd name="txL" fmla="*/ 0 w 45"/>
                <a:gd name="txT" fmla="*/ 0 h 5"/>
                <a:gd name="txR" fmla="*/ 45 w 45"/>
                <a:gd name="txB" fmla="*/ 5 h 5"/>
              </a:gdLst>
              <a:ahLst/>
              <a:cxnLst>
                <a:cxn ang="0">
                  <a:pos x="0" y="0"/>
                </a:cxn>
                <a:cxn ang="0">
                  <a:pos x="2" y="1"/>
                </a:cxn>
                <a:cxn ang="0">
                  <a:pos x="12" y="1"/>
                </a:cxn>
                <a:cxn ang="0">
                  <a:pos x="0" y="0"/>
                </a:cxn>
              </a:cxnLst>
              <a:rect l="txL" t="txT" r="txR" b="txB"/>
              <a:pathLst>
                <a:path w="45" h="5">
                  <a:moveTo>
                    <a:pt x="0" y="0"/>
                  </a:moveTo>
                  <a:lnTo>
                    <a:pt x="7" y="5"/>
                  </a:lnTo>
                  <a:lnTo>
                    <a:pt x="45" y="5"/>
                  </a:lnTo>
                  <a:lnTo>
                    <a:pt x="0" y="0"/>
                  </a:lnTo>
                  <a:close/>
                </a:path>
              </a:pathLst>
            </a:custGeom>
            <a:solidFill>
              <a:srgbClr val="000000">
                <a:alpha val="100000"/>
              </a:srgbClr>
            </a:solidFill>
            <a:ln w="9525">
              <a:noFill/>
            </a:ln>
          </p:spPr>
          <p:txBody>
            <a:bodyPr/>
            <a:lstStyle/>
            <a:p>
              <a:endParaRPr lang="zh-CN" altLang="en-US"/>
            </a:p>
          </p:txBody>
        </p:sp>
        <p:sp>
          <p:nvSpPr>
            <p:cNvPr id="9300" name="Freeform 73"/>
            <p:cNvSpPr/>
            <p:nvPr/>
          </p:nvSpPr>
          <p:spPr>
            <a:xfrm>
              <a:off x="2886" y="1724"/>
              <a:ext cx="12" cy="1"/>
            </a:xfrm>
            <a:custGeom>
              <a:avLst/>
              <a:gdLst>
                <a:gd name="txL" fmla="*/ 0 w 45"/>
                <a:gd name="txT" fmla="*/ 0 h 5"/>
                <a:gd name="txR" fmla="*/ 45 w 45"/>
                <a:gd name="txB" fmla="*/ 5 h 5"/>
              </a:gdLst>
              <a:ahLst/>
              <a:cxnLst>
                <a:cxn ang="0">
                  <a:pos x="0" y="0"/>
                </a:cxn>
                <a:cxn ang="0">
                  <a:pos x="2" y="1"/>
                </a:cxn>
                <a:cxn ang="0">
                  <a:pos x="12" y="1"/>
                </a:cxn>
                <a:cxn ang="0">
                  <a:pos x="0" y="0"/>
                </a:cxn>
              </a:cxnLst>
              <a:rect l="txL" t="txT" r="txR" b="txB"/>
              <a:pathLst>
                <a:path w="45" h="5">
                  <a:moveTo>
                    <a:pt x="0" y="0"/>
                  </a:moveTo>
                  <a:lnTo>
                    <a:pt x="7" y="5"/>
                  </a:lnTo>
                  <a:lnTo>
                    <a:pt x="45"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01" name="Freeform 74"/>
            <p:cNvSpPr/>
            <p:nvPr/>
          </p:nvSpPr>
          <p:spPr>
            <a:xfrm>
              <a:off x="2886" y="1724"/>
              <a:ext cx="13" cy="1"/>
            </a:xfrm>
            <a:custGeom>
              <a:avLst/>
              <a:gdLst>
                <a:gd name="txL" fmla="*/ 0 w 54"/>
                <a:gd name="txT" fmla="*/ 0 h 5"/>
                <a:gd name="txR" fmla="*/ 54 w 54"/>
                <a:gd name="txB" fmla="*/ 5 h 5"/>
              </a:gdLst>
              <a:ahLst/>
              <a:cxnLst>
                <a:cxn ang="0">
                  <a:pos x="0" y="0"/>
                </a:cxn>
                <a:cxn ang="0">
                  <a:pos x="13" y="0"/>
                </a:cxn>
                <a:cxn ang="0">
                  <a:pos x="11" y="1"/>
                </a:cxn>
                <a:cxn ang="0">
                  <a:pos x="0" y="0"/>
                </a:cxn>
              </a:cxnLst>
              <a:rect l="txL" t="txT" r="txR" b="txB"/>
              <a:pathLst>
                <a:path w="54" h="5">
                  <a:moveTo>
                    <a:pt x="0" y="0"/>
                  </a:moveTo>
                  <a:lnTo>
                    <a:pt x="54" y="0"/>
                  </a:lnTo>
                  <a:lnTo>
                    <a:pt x="45" y="5"/>
                  </a:lnTo>
                  <a:lnTo>
                    <a:pt x="0" y="0"/>
                  </a:lnTo>
                  <a:close/>
                </a:path>
              </a:pathLst>
            </a:custGeom>
            <a:solidFill>
              <a:srgbClr val="000000">
                <a:alpha val="100000"/>
              </a:srgbClr>
            </a:solidFill>
            <a:ln w="9525">
              <a:noFill/>
            </a:ln>
          </p:spPr>
          <p:txBody>
            <a:bodyPr/>
            <a:lstStyle/>
            <a:p>
              <a:endParaRPr lang="zh-CN" altLang="en-US"/>
            </a:p>
          </p:txBody>
        </p:sp>
        <p:sp>
          <p:nvSpPr>
            <p:cNvPr id="9302" name="Freeform 75"/>
            <p:cNvSpPr/>
            <p:nvPr/>
          </p:nvSpPr>
          <p:spPr>
            <a:xfrm>
              <a:off x="2886" y="1724"/>
              <a:ext cx="13" cy="1"/>
            </a:xfrm>
            <a:custGeom>
              <a:avLst/>
              <a:gdLst>
                <a:gd name="txL" fmla="*/ 0 w 54"/>
                <a:gd name="txT" fmla="*/ 0 h 5"/>
                <a:gd name="txR" fmla="*/ 54 w 54"/>
                <a:gd name="txB" fmla="*/ 5 h 5"/>
              </a:gdLst>
              <a:ahLst/>
              <a:cxnLst>
                <a:cxn ang="0">
                  <a:pos x="0" y="0"/>
                </a:cxn>
                <a:cxn ang="0">
                  <a:pos x="13" y="0"/>
                </a:cxn>
                <a:cxn ang="0">
                  <a:pos x="11" y="1"/>
                </a:cxn>
                <a:cxn ang="0">
                  <a:pos x="0" y="0"/>
                </a:cxn>
              </a:cxnLst>
              <a:rect l="txL" t="txT" r="txR" b="txB"/>
              <a:pathLst>
                <a:path w="54" h="5">
                  <a:moveTo>
                    <a:pt x="0" y="0"/>
                  </a:moveTo>
                  <a:lnTo>
                    <a:pt x="54" y="0"/>
                  </a:lnTo>
                  <a:lnTo>
                    <a:pt x="45"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03" name="Freeform 76"/>
            <p:cNvSpPr/>
            <p:nvPr/>
          </p:nvSpPr>
          <p:spPr>
            <a:xfrm>
              <a:off x="2888" y="1725"/>
              <a:ext cx="7" cy="2"/>
            </a:xfrm>
            <a:custGeom>
              <a:avLst/>
              <a:gdLst>
                <a:gd name="txL" fmla="*/ 0 w 30"/>
                <a:gd name="txT" fmla="*/ 0 h 3"/>
                <a:gd name="txR" fmla="*/ 30 w 30"/>
                <a:gd name="txB" fmla="*/ 3 h 3"/>
              </a:gdLst>
              <a:ahLst/>
              <a:cxnLst>
                <a:cxn ang="0">
                  <a:pos x="0" y="0"/>
                </a:cxn>
                <a:cxn ang="0">
                  <a:pos x="2" y="2"/>
                </a:cxn>
                <a:cxn ang="0">
                  <a:pos x="7" y="2"/>
                </a:cxn>
                <a:cxn ang="0">
                  <a:pos x="0" y="0"/>
                </a:cxn>
              </a:cxnLst>
              <a:rect l="txL" t="txT" r="txR" b="txB"/>
              <a:pathLst>
                <a:path w="30" h="3">
                  <a:moveTo>
                    <a:pt x="0" y="0"/>
                  </a:moveTo>
                  <a:lnTo>
                    <a:pt x="10" y="3"/>
                  </a:lnTo>
                  <a:lnTo>
                    <a:pt x="30" y="3"/>
                  </a:lnTo>
                  <a:lnTo>
                    <a:pt x="0" y="0"/>
                  </a:lnTo>
                  <a:close/>
                </a:path>
              </a:pathLst>
            </a:custGeom>
            <a:solidFill>
              <a:srgbClr val="000000">
                <a:alpha val="100000"/>
              </a:srgbClr>
            </a:solidFill>
            <a:ln w="9525">
              <a:noFill/>
            </a:ln>
          </p:spPr>
          <p:txBody>
            <a:bodyPr/>
            <a:lstStyle/>
            <a:p>
              <a:endParaRPr lang="zh-CN" altLang="en-US"/>
            </a:p>
          </p:txBody>
        </p:sp>
        <p:sp>
          <p:nvSpPr>
            <p:cNvPr id="9304" name="Freeform 77"/>
            <p:cNvSpPr/>
            <p:nvPr/>
          </p:nvSpPr>
          <p:spPr>
            <a:xfrm>
              <a:off x="2888" y="1725"/>
              <a:ext cx="7" cy="2"/>
            </a:xfrm>
            <a:custGeom>
              <a:avLst/>
              <a:gdLst>
                <a:gd name="txL" fmla="*/ 0 w 30"/>
                <a:gd name="txT" fmla="*/ 0 h 3"/>
                <a:gd name="txR" fmla="*/ 30 w 30"/>
                <a:gd name="txB" fmla="*/ 3 h 3"/>
              </a:gdLst>
              <a:ahLst/>
              <a:cxnLst>
                <a:cxn ang="0">
                  <a:pos x="0" y="0"/>
                </a:cxn>
                <a:cxn ang="0">
                  <a:pos x="2" y="2"/>
                </a:cxn>
                <a:cxn ang="0">
                  <a:pos x="7" y="2"/>
                </a:cxn>
                <a:cxn ang="0">
                  <a:pos x="0" y="0"/>
                </a:cxn>
              </a:cxnLst>
              <a:rect l="txL" t="txT" r="txR" b="txB"/>
              <a:pathLst>
                <a:path w="30" h="3">
                  <a:moveTo>
                    <a:pt x="0" y="0"/>
                  </a:moveTo>
                  <a:lnTo>
                    <a:pt x="10" y="3"/>
                  </a:lnTo>
                  <a:lnTo>
                    <a:pt x="30"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05" name="Freeform 78"/>
            <p:cNvSpPr/>
            <p:nvPr/>
          </p:nvSpPr>
          <p:spPr>
            <a:xfrm>
              <a:off x="2888" y="1725"/>
              <a:ext cx="10" cy="2"/>
            </a:xfrm>
            <a:custGeom>
              <a:avLst/>
              <a:gdLst>
                <a:gd name="txL" fmla="*/ 0 w 38"/>
                <a:gd name="txT" fmla="*/ 0 h 3"/>
                <a:gd name="txR" fmla="*/ 38 w 38"/>
                <a:gd name="txB" fmla="*/ 3 h 3"/>
              </a:gdLst>
              <a:ahLst/>
              <a:cxnLst>
                <a:cxn ang="0">
                  <a:pos x="0" y="0"/>
                </a:cxn>
                <a:cxn ang="0">
                  <a:pos x="10" y="0"/>
                </a:cxn>
                <a:cxn ang="0">
                  <a:pos x="8" y="2"/>
                </a:cxn>
                <a:cxn ang="0">
                  <a:pos x="0" y="0"/>
                </a:cxn>
              </a:cxnLst>
              <a:rect l="txL" t="txT" r="txR" b="txB"/>
              <a:pathLst>
                <a:path w="38" h="3">
                  <a:moveTo>
                    <a:pt x="0" y="0"/>
                  </a:moveTo>
                  <a:lnTo>
                    <a:pt x="38" y="0"/>
                  </a:lnTo>
                  <a:lnTo>
                    <a:pt x="30" y="3"/>
                  </a:lnTo>
                  <a:lnTo>
                    <a:pt x="0" y="0"/>
                  </a:lnTo>
                  <a:close/>
                </a:path>
              </a:pathLst>
            </a:custGeom>
            <a:solidFill>
              <a:srgbClr val="000000">
                <a:alpha val="100000"/>
              </a:srgbClr>
            </a:solidFill>
            <a:ln w="9525">
              <a:noFill/>
            </a:ln>
          </p:spPr>
          <p:txBody>
            <a:bodyPr/>
            <a:lstStyle/>
            <a:p>
              <a:endParaRPr lang="zh-CN" altLang="en-US"/>
            </a:p>
          </p:txBody>
        </p:sp>
        <p:sp>
          <p:nvSpPr>
            <p:cNvPr id="9306" name="Freeform 79"/>
            <p:cNvSpPr/>
            <p:nvPr/>
          </p:nvSpPr>
          <p:spPr>
            <a:xfrm>
              <a:off x="2888" y="1725"/>
              <a:ext cx="10" cy="2"/>
            </a:xfrm>
            <a:custGeom>
              <a:avLst/>
              <a:gdLst>
                <a:gd name="txL" fmla="*/ 0 w 38"/>
                <a:gd name="txT" fmla="*/ 0 h 3"/>
                <a:gd name="txR" fmla="*/ 38 w 38"/>
                <a:gd name="txB" fmla="*/ 3 h 3"/>
              </a:gdLst>
              <a:ahLst/>
              <a:cxnLst>
                <a:cxn ang="0">
                  <a:pos x="0" y="0"/>
                </a:cxn>
                <a:cxn ang="0">
                  <a:pos x="10" y="0"/>
                </a:cxn>
                <a:cxn ang="0">
                  <a:pos x="8" y="2"/>
                </a:cxn>
                <a:cxn ang="0">
                  <a:pos x="0" y="0"/>
                </a:cxn>
              </a:cxnLst>
              <a:rect l="txL" t="txT" r="txR" b="txB"/>
              <a:pathLst>
                <a:path w="38" h="3">
                  <a:moveTo>
                    <a:pt x="0" y="0"/>
                  </a:moveTo>
                  <a:lnTo>
                    <a:pt x="38" y="0"/>
                  </a:lnTo>
                  <a:lnTo>
                    <a:pt x="30"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07" name="Freeform 80"/>
            <p:cNvSpPr/>
            <p:nvPr/>
          </p:nvSpPr>
          <p:spPr>
            <a:xfrm>
              <a:off x="2890" y="1727"/>
              <a:ext cx="5" cy="1"/>
            </a:xfrm>
            <a:custGeom>
              <a:avLst/>
              <a:gdLst>
                <a:gd name="txL" fmla="*/ 0 w 20"/>
                <a:gd name="txT" fmla="*/ 0 h 2"/>
                <a:gd name="txR" fmla="*/ 20 w 20"/>
                <a:gd name="txB" fmla="*/ 2 h 2"/>
              </a:gdLst>
              <a:ahLst/>
              <a:cxnLst>
                <a:cxn ang="0">
                  <a:pos x="0" y="0"/>
                </a:cxn>
                <a:cxn ang="0">
                  <a:pos x="5" y="0"/>
                </a:cxn>
                <a:cxn ang="0">
                  <a:pos x="3" y="1"/>
                </a:cxn>
                <a:cxn ang="0">
                  <a:pos x="0" y="0"/>
                </a:cxn>
              </a:cxnLst>
              <a:rect l="txL" t="txT" r="txR" b="txB"/>
              <a:pathLst>
                <a:path w="20" h="2">
                  <a:moveTo>
                    <a:pt x="0" y="0"/>
                  </a:moveTo>
                  <a:lnTo>
                    <a:pt x="20" y="0"/>
                  </a:lnTo>
                  <a:lnTo>
                    <a:pt x="10" y="2"/>
                  </a:lnTo>
                  <a:lnTo>
                    <a:pt x="0" y="0"/>
                  </a:lnTo>
                  <a:close/>
                </a:path>
              </a:pathLst>
            </a:custGeom>
            <a:solidFill>
              <a:srgbClr val="000000">
                <a:alpha val="100000"/>
              </a:srgbClr>
            </a:solidFill>
            <a:ln w="9525">
              <a:noFill/>
            </a:ln>
          </p:spPr>
          <p:txBody>
            <a:bodyPr/>
            <a:lstStyle/>
            <a:p>
              <a:endParaRPr lang="zh-CN" altLang="en-US"/>
            </a:p>
          </p:txBody>
        </p:sp>
        <p:sp>
          <p:nvSpPr>
            <p:cNvPr id="9308" name="Freeform 81"/>
            <p:cNvSpPr/>
            <p:nvPr/>
          </p:nvSpPr>
          <p:spPr>
            <a:xfrm>
              <a:off x="2890" y="1727"/>
              <a:ext cx="5" cy="1"/>
            </a:xfrm>
            <a:custGeom>
              <a:avLst/>
              <a:gdLst>
                <a:gd name="txL" fmla="*/ 0 w 20"/>
                <a:gd name="txT" fmla="*/ 0 h 2"/>
                <a:gd name="txR" fmla="*/ 20 w 20"/>
                <a:gd name="txB" fmla="*/ 2 h 2"/>
              </a:gdLst>
              <a:ahLst/>
              <a:cxnLst>
                <a:cxn ang="0">
                  <a:pos x="0" y="0"/>
                </a:cxn>
                <a:cxn ang="0">
                  <a:pos x="5" y="0"/>
                </a:cxn>
                <a:cxn ang="0">
                  <a:pos x="3" y="1"/>
                </a:cxn>
                <a:cxn ang="0">
                  <a:pos x="0" y="0"/>
                </a:cxn>
              </a:cxnLst>
              <a:rect l="txL" t="txT" r="txR" b="txB"/>
              <a:pathLst>
                <a:path w="20" h="2">
                  <a:moveTo>
                    <a:pt x="0" y="0"/>
                  </a:moveTo>
                  <a:lnTo>
                    <a:pt x="20" y="0"/>
                  </a:lnTo>
                  <a:lnTo>
                    <a:pt x="10" y="2"/>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09" name="Freeform 82"/>
            <p:cNvSpPr/>
            <p:nvPr/>
          </p:nvSpPr>
          <p:spPr>
            <a:xfrm>
              <a:off x="2881" y="1702"/>
              <a:ext cx="23" cy="25"/>
            </a:xfrm>
            <a:custGeom>
              <a:avLst/>
              <a:gdLst>
                <a:gd name="txL" fmla="*/ 0 w 88"/>
                <a:gd name="txT" fmla="*/ 0 h 90"/>
                <a:gd name="txR" fmla="*/ 88 w 88"/>
                <a:gd name="txB" fmla="*/ 90 h 90"/>
              </a:gdLst>
              <a:ahLst/>
              <a:cxnLst>
                <a:cxn ang="0">
                  <a:pos x="23" y="13"/>
                </a:cxn>
                <a:cxn ang="0">
                  <a:pos x="23" y="10"/>
                </a:cxn>
                <a:cxn ang="0">
                  <a:pos x="22" y="7"/>
                </a:cxn>
                <a:cxn ang="0">
                  <a:pos x="21" y="5"/>
                </a:cxn>
                <a:cxn ang="0">
                  <a:pos x="19" y="3"/>
                </a:cxn>
                <a:cxn ang="0">
                  <a:pos x="16" y="1"/>
                </a:cxn>
                <a:cxn ang="0">
                  <a:pos x="14" y="1"/>
                </a:cxn>
                <a:cxn ang="0">
                  <a:pos x="12" y="0"/>
                </a:cxn>
                <a:cxn ang="0">
                  <a:pos x="9" y="1"/>
                </a:cxn>
                <a:cxn ang="0">
                  <a:pos x="7" y="1"/>
                </a:cxn>
                <a:cxn ang="0">
                  <a:pos x="5" y="3"/>
                </a:cxn>
                <a:cxn ang="0">
                  <a:pos x="3" y="5"/>
                </a:cxn>
                <a:cxn ang="0">
                  <a:pos x="1" y="7"/>
                </a:cxn>
                <a:cxn ang="0">
                  <a:pos x="0" y="10"/>
                </a:cxn>
                <a:cxn ang="0">
                  <a:pos x="0" y="13"/>
                </a:cxn>
                <a:cxn ang="0">
                  <a:pos x="0" y="15"/>
                </a:cxn>
                <a:cxn ang="0">
                  <a:pos x="1" y="18"/>
                </a:cxn>
                <a:cxn ang="0">
                  <a:pos x="3" y="20"/>
                </a:cxn>
                <a:cxn ang="0">
                  <a:pos x="5" y="22"/>
                </a:cxn>
                <a:cxn ang="0">
                  <a:pos x="7" y="24"/>
                </a:cxn>
                <a:cxn ang="0">
                  <a:pos x="9" y="24"/>
                </a:cxn>
                <a:cxn ang="0">
                  <a:pos x="12" y="25"/>
                </a:cxn>
                <a:cxn ang="0">
                  <a:pos x="14" y="24"/>
                </a:cxn>
                <a:cxn ang="0">
                  <a:pos x="16" y="24"/>
                </a:cxn>
                <a:cxn ang="0">
                  <a:pos x="19" y="22"/>
                </a:cxn>
                <a:cxn ang="0">
                  <a:pos x="21" y="20"/>
                </a:cxn>
                <a:cxn ang="0">
                  <a:pos x="22" y="18"/>
                </a:cxn>
                <a:cxn ang="0">
                  <a:pos x="23" y="15"/>
                </a:cxn>
                <a:cxn ang="0">
                  <a:pos x="23" y="13"/>
                </a:cxn>
              </a:cxnLst>
              <a:rect l="txL" t="txT" r="txR" b="txB"/>
              <a:pathLst>
                <a:path w="88" h="90">
                  <a:moveTo>
                    <a:pt x="88" y="45"/>
                  </a:moveTo>
                  <a:lnTo>
                    <a:pt x="88" y="35"/>
                  </a:lnTo>
                  <a:lnTo>
                    <a:pt x="84" y="25"/>
                  </a:lnTo>
                  <a:lnTo>
                    <a:pt x="79" y="18"/>
                  </a:lnTo>
                  <a:lnTo>
                    <a:pt x="72" y="10"/>
                  </a:lnTo>
                  <a:lnTo>
                    <a:pt x="63" y="5"/>
                  </a:lnTo>
                  <a:lnTo>
                    <a:pt x="55" y="2"/>
                  </a:lnTo>
                  <a:lnTo>
                    <a:pt x="45" y="0"/>
                  </a:lnTo>
                  <a:lnTo>
                    <a:pt x="35" y="2"/>
                  </a:lnTo>
                  <a:lnTo>
                    <a:pt x="25" y="5"/>
                  </a:lnTo>
                  <a:lnTo>
                    <a:pt x="18" y="10"/>
                  </a:lnTo>
                  <a:lnTo>
                    <a:pt x="10" y="18"/>
                  </a:lnTo>
                  <a:lnTo>
                    <a:pt x="5" y="25"/>
                  </a:lnTo>
                  <a:lnTo>
                    <a:pt x="1" y="35"/>
                  </a:lnTo>
                  <a:lnTo>
                    <a:pt x="0" y="45"/>
                  </a:lnTo>
                  <a:lnTo>
                    <a:pt x="1" y="55"/>
                  </a:lnTo>
                  <a:lnTo>
                    <a:pt x="5" y="64"/>
                  </a:lnTo>
                  <a:lnTo>
                    <a:pt x="10" y="72"/>
                  </a:lnTo>
                  <a:lnTo>
                    <a:pt x="18" y="80"/>
                  </a:lnTo>
                  <a:lnTo>
                    <a:pt x="25" y="85"/>
                  </a:lnTo>
                  <a:lnTo>
                    <a:pt x="35" y="88"/>
                  </a:lnTo>
                  <a:lnTo>
                    <a:pt x="45" y="90"/>
                  </a:lnTo>
                  <a:lnTo>
                    <a:pt x="55" y="88"/>
                  </a:lnTo>
                  <a:lnTo>
                    <a:pt x="63" y="85"/>
                  </a:lnTo>
                  <a:lnTo>
                    <a:pt x="72" y="80"/>
                  </a:lnTo>
                  <a:lnTo>
                    <a:pt x="79" y="72"/>
                  </a:lnTo>
                  <a:lnTo>
                    <a:pt x="84" y="64"/>
                  </a:lnTo>
                  <a:lnTo>
                    <a:pt x="88" y="55"/>
                  </a:lnTo>
                  <a:lnTo>
                    <a:pt x="88" y="4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539731" name="Rectangle 83"/>
            <p:cNvSpPr>
              <a:spLocks noChangeArrowheads="1"/>
            </p:cNvSpPr>
            <p:nvPr/>
          </p:nvSpPr>
          <p:spPr bwMode="auto">
            <a:xfrm rot="16200000">
              <a:off x="2572" y="1091"/>
              <a:ext cx="435"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下偏差</a:t>
              </a:r>
            </a:p>
          </p:txBody>
        </p:sp>
        <p:sp>
          <p:nvSpPr>
            <p:cNvPr id="539732" name="Rectangle 84"/>
            <p:cNvSpPr>
              <a:spLocks noChangeArrowheads="1"/>
            </p:cNvSpPr>
            <p:nvPr/>
          </p:nvSpPr>
          <p:spPr bwMode="auto">
            <a:xfrm rot="16200000">
              <a:off x="2115" y="1075"/>
              <a:ext cx="508"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孔公差</a:t>
              </a:r>
              <a:r>
                <a:rPr kumimoji="0" lang="en-US" altLang="zh-CN"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T</a:t>
              </a:r>
            </a:p>
          </p:txBody>
        </p:sp>
        <p:sp>
          <p:nvSpPr>
            <p:cNvPr id="9312" name="Line 85"/>
            <p:cNvSpPr/>
            <p:nvPr/>
          </p:nvSpPr>
          <p:spPr>
            <a:xfrm flipV="1">
              <a:off x="2476" y="795"/>
              <a:ext cx="1" cy="919"/>
            </a:xfrm>
            <a:prstGeom prst="line">
              <a:avLst/>
            </a:prstGeom>
            <a:ln w="0" cap="flat" cmpd="sng">
              <a:solidFill>
                <a:srgbClr val="000000"/>
              </a:solidFill>
              <a:prstDash val="solid"/>
              <a:headEnd type="none" w="med" len="med"/>
              <a:tailEnd type="none" w="med" len="med"/>
            </a:ln>
          </p:spPr>
        </p:sp>
        <p:sp>
          <p:nvSpPr>
            <p:cNvPr id="9313" name="Freeform 86"/>
            <p:cNvSpPr/>
            <p:nvPr/>
          </p:nvSpPr>
          <p:spPr>
            <a:xfrm>
              <a:off x="2464" y="1398"/>
              <a:ext cx="26" cy="97"/>
            </a:xfrm>
            <a:custGeom>
              <a:avLst/>
              <a:gdLst>
                <a:gd name="txL" fmla="*/ 0 w 107"/>
                <a:gd name="txT" fmla="*/ 0 h 353"/>
                <a:gd name="txR" fmla="*/ 107 w 107"/>
                <a:gd name="txB" fmla="*/ 353 h 353"/>
              </a:gdLst>
              <a:ahLst/>
              <a:cxnLst>
                <a:cxn ang="0">
                  <a:pos x="26" y="0"/>
                </a:cxn>
                <a:cxn ang="0">
                  <a:pos x="13" y="97"/>
                </a:cxn>
                <a:cxn ang="0">
                  <a:pos x="0" y="0"/>
                </a:cxn>
                <a:cxn ang="0">
                  <a:pos x="26" y="0"/>
                </a:cxn>
              </a:cxnLst>
              <a:rect l="txL" t="txT" r="txR" b="txB"/>
              <a:pathLst>
                <a:path w="107" h="353">
                  <a:moveTo>
                    <a:pt x="107" y="0"/>
                  </a:moveTo>
                  <a:lnTo>
                    <a:pt x="53" y="353"/>
                  </a:lnTo>
                  <a:lnTo>
                    <a:pt x="0" y="0"/>
                  </a:lnTo>
                  <a:lnTo>
                    <a:pt x="107" y="0"/>
                  </a:lnTo>
                  <a:close/>
                </a:path>
              </a:pathLst>
            </a:custGeom>
            <a:solidFill>
              <a:srgbClr val="000000">
                <a:alpha val="100000"/>
              </a:srgbClr>
            </a:solidFill>
            <a:ln w="9525">
              <a:noFill/>
            </a:ln>
          </p:spPr>
          <p:txBody>
            <a:bodyPr/>
            <a:lstStyle/>
            <a:p>
              <a:endParaRPr lang="zh-CN" altLang="en-US"/>
            </a:p>
          </p:txBody>
        </p:sp>
        <p:sp>
          <p:nvSpPr>
            <p:cNvPr id="9314" name="Freeform 87"/>
            <p:cNvSpPr/>
            <p:nvPr/>
          </p:nvSpPr>
          <p:spPr>
            <a:xfrm>
              <a:off x="2464" y="1398"/>
              <a:ext cx="26" cy="97"/>
            </a:xfrm>
            <a:custGeom>
              <a:avLst/>
              <a:gdLst>
                <a:gd name="txL" fmla="*/ 0 w 107"/>
                <a:gd name="txT" fmla="*/ 0 h 353"/>
                <a:gd name="txR" fmla="*/ 107 w 107"/>
                <a:gd name="txB" fmla="*/ 353 h 353"/>
              </a:gdLst>
              <a:ahLst/>
              <a:cxnLst>
                <a:cxn ang="0">
                  <a:pos x="26" y="0"/>
                </a:cxn>
                <a:cxn ang="0">
                  <a:pos x="13" y="97"/>
                </a:cxn>
                <a:cxn ang="0">
                  <a:pos x="0" y="0"/>
                </a:cxn>
                <a:cxn ang="0">
                  <a:pos x="26" y="0"/>
                </a:cxn>
              </a:cxnLst>
              <a:rect l="txL" t="txT" r="txR" b="txB"/>
              <a:pathLst>
                <a:path w="107" h="353">
                  <a:moveTo>
                    <a:pt x="107" y="0"/>
                  </a:moveTo>
                  <a:lnTo>
                    <a:pt x="53" y="353"/>
                  </a:lnTo>
                  <a:lnTo>
                    <a:pt x="0" y="0"/>
                  </a:lnTo>
                  <a:lnTo>
                    <a:pt x="10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15" name="Freeform 88"/>
            <p:cNvSpPr/>
            <p:nvPr/>
          </p:nvSpPr>
          <p:spPr>
            <a:xfrm>
              <a:off x="2672" y="1702"/>
              <a:ext cx="21" cy="25"/>
            </a:xfrm>
            <a:custGeom>
              <a:avLst/>
              <a:gdLst>
                <a:gd name="txL" fmla="*/ 0 w 87"/>
                <a:gd name="txT" fmla="*/ 0 h 90"/>
                <a:gd name="txR" fmla="*/ 87 w 87"/>
                <a:gd name="txB" fmla="*/ 90 h 90"/>
              </a:gdLst>
              <a:ahLst/>
              <a:cxnLst>
                <a:cxn ang="0">
                  <a:pos x="21" y="13"/>
                </a:cxn>
                <a:cxn ang="0">
                  <a:pos x="21" y="10"/>
                </a:cxn>
                <a:cxn ang="0">
                  <a:pos x="20" y="7"/>
                </a:cxn>
                <a:cxn ang="0">
                  <a:pos x="19" y="5"/>
                </a:cxn>
                <a:cxn ang="0">
                  <a:pos x="17" y="3"/>
                </a:cxn>
                <a:cxn ang="0">
                  <a:pos x="15" y="1"/>
                </a:cxn>
                <a:cxn ang="0">
                  <a:pos x="13" y="1"/>
                </a:cxn>
                <a:cxn ang="0">
                  <a:pos x="10" y="0"/>
                </a:cxn>
                <a:cxn ang="0">
                  <a:pos x="8" y="1"/>
                </a:cxn>
                <a:cxn ang="0">
                  <a:pos x="6" y="1"/>
                </a:cxn>
                <a:cxn ang="0">
                  <a:pos x="4" y="3"/>
                </a:cxn>
                <a:cxn ang="0">
                  <a:pos x="2" y="5"/>
                </a:cxn>
                <a:cxn ang="0">
                  <a:pos x="1" y="7"/>
                </a:cxn>
                <a:cxn ang="0">
                  <a:pos x="0" y="10"/>
                </a:cxn>
                <a:cxn ang="0">
                  <a:pos x="0" y="13"/>
                </a:cxn>
                <a:cxn ang="0">
                  <a:pos x="0" y="15"/>
                </a:cxn>
                <a:cxn ang="0">
                  <a:pos x="1" y="18"/>
                </a:cxn>
                <a:cxn ang="0">
                  <a:pos x="2" y="20"/>
                </a:cxn>
                <a:cxn ang="0">
                  <a:pos x="4" y="22"/>
                </a:cxn>
                <a:cxn ang="0">
                  <a:pos x="6" y="24"/>
                </a:cxn>
                <a:cxn ang="0">
                  <a:pos x="8" y="24"/>
                </a:cxn>
                <a:cxn ang="0">
                  <a:pos x="10" y="25"/>
                </a:cxn>
                <a:cxn ang="0">
                  <a:pos x="13" y="24"/>
                </a:cxn>
                <a:cxn ang="0">
                  <a:pos x="15" y="24"/>
                </a:cxn>
                <a:cxn ang="0">
                  <a:pos x="17" y="22"/>
                </a:cxn>
                <a:cxn ang="0">
                  <a:pos x="19" y="20"/>
                </a:cxn>
                <a:cxn ang="0">
                  <a:pos x="20" y="18"/>
                </a:cxn>
                <a:cxn ang="0">
                  <a:pos x="21" y="15"/>
                </a:cxn>
                <a:cxn ang="0">
                  <a:pos x="21" y="13"/>
                </a:cxn>
              </a:cxnLst>
              <a:rect l="txL" t="txT" r="txR" b="txB"/>
              <a:pathLst>
                <a:path w="87" h="90">
                  <a:moveTo>
                    <a:pt x="87" y="45"/>
                  </a:moveTo>
                  <a:lnTo>
                    <a:pt x="86" y="35"/>
                  </a:lnTo>
                  <a:lnTo>
                    <a:pt x="83" y="25"/>
                  </a:lnTo>
                  <a:lnTo>
                    <a:pt x="78" y="18"/>
                  </a:lnTo>
                  <a:lnTo>
                    <a:pt x="71" y="10"/>
                  </a:lnTo>
                  <a:lnTo>
                    <a:pt x="63" y="5"/>
                  </a:lnTo>
                  <a:lnTo>
                    <a:pt x="53" y="2"/>
                  </a:lnTo>
                  <a:lnTo>
                    <a:pt x="43" y="0"/>
                  </a:lnTo>
                  <a:lnTo>
                    <a:pt x="33" y="2"/>
                  </a:lnTo>
                  <a:lnTo>
                    <a:pt x="24" y="5"/>
                  </a:lnTo>
                  <a:lnTo>
                    <a:pt x="16" y="10"/>
                  </a:lnTo>
                  <a:lnTo>
                    <a:pt x="9" y="18"/>
                  </a:lnTo>
                  <a:lnTo>
                    <a:pt x="3" y="25"/>
                  </a:lnTo>
                  <a:lnTo>
                    <a:pt x="1" y="35"/>
                  </a:lnTo>
                  <a:lnTo>
                    <a:pt x="0" y="45"/>
                  </a:lnTo>
                  <a:lnTo>
                    <a:pt x="1" y="55"/>
                  </a:lnTo>
                  <a:lnTo>
                    <a:pt x="3" y="64"/>
                  </a:lnTo>
                  <a:lnTo>
                    <a:pt x="9" y="72"/>
                  </a:lnTo>
                  <a:lnTo>
                    <a:pt x="16" y="80"/>
                  </a:lnTo>
                  <a:lnTo>
                    <a:pt x="24" y="85"/>
                  </a:lnTo>
                  <a:lnTo>
                    <a:pt x="33" y="88"/>
                  </a:lnTo>
                  <a:lnTo>
                    <a:pt x="43" y="90"/>
                  </a:lnTo>
                  <a:lnTo>
                    <a:pt x="53" y="88"/>
                  </a:lnTo>
                  <a:lnTo>
                    <a:pt x="63" y="85"/>
                  </a:lnTo>
                  <a:lnTo>
                    <a:pt x="71" y="80"/>
                  </a:lnTo>
                  <a:lnTo>
                    <a:pt x="78" y="72"/>
                  </a:lnTo>
                  <a:lnTo>
                    <a:pt x="83" y="64"/>
                  </a:lnTo>
                  <a:lnTo>
                    <a:pt x="86" y="55"/>
                  </a:lnTo>
                  <a:lnTo>
                    <a:pt x="87" y="45"/>
                  </a:lnTo>
                  <a:close/>
                </a:path>
              </a:pathLst>
            </a:custGeom>
            <a:noFill/>
            <a:ln w="0" cap="flat" cmpd="sng">
              <a:solidFill>
                <a:srgbClr val="FF00FF">
                  <a:alpha val="100000"/>
                </a:srgbClr>
              </a:solidFill>
              <a:prstDash val="solid"/>
              <a:round/>
              <a:headEnd type="none" w="med" len="med"/>
              <a:tailEnd type="none" w="med" len="med"/>
            </a:ln>
          </p:spPr>
          <p:txBody>
            <a:bodyPr/>
            <a:lstStyle/>
            <a:p>
              <a:endParaRPr lang="zh-CN" altLang="en-US"/>
            </a:p>
          </p:txBody>
        </p:sp>
        <p:sp>
          <p:nvSpPr>
            <p:cNvPr id="539737" name="Rectangle 89"/>
            <p:cNvSpPr>
              <a:spLocks noChangeArrowheads="1"/>
            </p:cNvSpPr>
            <p:nvPr/>
          </p:nvSpPr>
          <p:spPr bwMode="auto">
            <a:xfrm rot="16200000">
              <a:off x="2352" y="1084"/>
              <a:ext cx="435"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上偏差</a:t>
              </a:r>
            </a:p>
          </p:txBody>
        </p:sp>
        <p:sp>
          <p:nvSpPr>
            <p:cNvPr id="9317" name="Line 90"/>
            <p:cNvSpPr/>
            <p:nvPr/>
          </p:nvSpPr>
          <p:spPr>
            <a:xfrm>
              <a:off x="2683" y="695"/>
              <a:ext cx="2" cy="1007"/>
            </a:xfrm>
            <a:prstGeom prst="line">
              <a:avLst/>
            </a:prstGeom>
            <a:ln w="0" cap="flat" cmpd="sng">
              <a:solidFill>
                <a:srgbClr val="000000"/>
              </a:solidFill>
              <a:prstDash val="solid"/>
              <a:headEnd type="none" w="med" len="med"/>
              <a:tailEnd type="none" w="med" len="med"/>
            </a:ln>
          </p:spPr>
        </p:sp>
        <p:sp>
          <p:nvSpPr>
            <p:cNvPr id="9318" name="Freeform 91"/>
            <p:cNvSpPr/>
            <p:nvPr/>
          </p:nvSpPr>
          <p:spPr>
            <a:xfrm>
              <a:off x="2681" y="1702"/>
              <a:ext cx="5" cy="1"/>
            </a:xfrm>
            <a:custGeom>
              <a:avLst/>
              <a:gdLst>
                <a:gd name="txL" fmla="*/ 0 w 20"/>
                <a:gd name="txT" fmla="*/ 0 h 2"/>
                <a:gd name="txR" fmla="*/ 20 w 20"/>
                <a:gd name="txB" fmla="*/ 2 h 2"/>
              </a:gdLst>
              <a:ahLst/>
              <a:cxnLst>
                <a:cxn ang="0">
                  <a:pos x="3" y="0"/>
                </a:cxn>
                <a:cxn ang="0">
                  <a:pos x="0" y="1"/>
                </a:cxn>
                <a:cxn ang="0">
                  <a:pos x="5" y="1"/>
                </a:cxn>
                <a:cxn ang="0">
                  <a:pos x="3" y="0"/>
                </a:cxn>
              </a:cxnLst>
              <a:rect l="txL" t="txT" r="txR" b="txB"/>
              <a:pathLst>
                <a:path w="20" h="2">
                  <a:moveTo>
                    <a:pt x="10" y="0"/>
                  </a:moveTo>
                  <a:lnTo>
                    <a:pt x="0" y="2"/>
                  </a:lnTo>
                  <a:lnTo>
                    <a:pt x="20" y="2"/>
                  </a:lnTo>
                  <a:lnTo>
                    <a:pt x="10" y="0"/>
                  </a:lnTo>
                  <a:close/>
                </a:path>
              </a:pathLst>
            </a:custGeom>
            <a:solidFill>
              <a:srgbClr val="000000">
                <a:alpha val="100000"/>
              </a:srgbClr>
            </a:solidFill>
            <a:ln w="9525">
              <a:noFill/>
            </a:ln>
          </p:spPr>
          <p:txBody>
            <a:bodyPr/>
            <a:lstStyle/>
            <a:p>
              <a:endParaRPr lang="zh-CN" altLang="en-US"/>
            </a:p>
          </p:txBody>
        </p:sp>
        <p:sp>
          <p:nvSpPr>
            <p:cNvPr id="9319" name="Freeform 92"/>
            <p:cNvSpPr/>
            <p:nvPr/>
          </p:nvSpPr>
          <p:spPr>
            <a:xfrm>
              <a:off x="2681" y="1702"/>
              <a:ext cx="5" cy="1"/>
            </a:xfrm>
            <a:custGeom>
              <a:avLst/>
              <a:gdLst>
                <a:gd name="txL" fmla="*/ 0 w 20"/>
                <a:gd name="txT" fmla="*/ 0 h 2"/>
                <a:gd name="txR" fmla="*/ 20 w 20"/>
                <a:gd name="txB" fmla="*/ 2 h 2"/>
              </a:gdLst>
              <a:ahLst/>
              <a:cxnLst>
                <a:cxn ang="0">
                  <a:pos x="3" y="0"/>
                </a:cxn>
                <a:cxn ang="0">
                  <a:pos x="0" y="1"/>
                </a:cxn>
                <a:cxn ang="0">
                  <a:pos x="5" y="1"/>
                </a:cxn>
                <a:cxn ang="0">
                  <a:pos x="3" y="0"/>
                </a:cxn>
              </a:cxnLst>
              <a:rect l="txL" t="txT" r="txR" b="txB"/>
              <a:pathLst>
                <a:path w="20" h="2">
                  <a:moveTo>
                    <a:pt x="10" y="0"/>
                  </a:moveTo>
                  <a:lnTo>
                    <a:pt x="0" y="2"/>
                  </a:lnTo>
                  <a:lnTo>
                    <a:pt x="20" y="2"/>
                  </a:lnTo>
                  <a:lnTo>
                    <a:pt x="1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20" name="Freeform 93"/>
            <p:cNvSpPr/>
            <p:nvPr/>
          </p:nvSpPr>
          <p:spPr>
            <a:xfrm>
              <a:off x="2678" y="1703"/>
              <a:ext cx="10" cy="1"/>
            </a:xfrm>
            <a:custGeom>
              <a:avLst/>
              <a:gdLst>
                <a:gd name="txL" fmla="*/ 0 w 39"/>
                <a:gd name="txT" fmla="*/ 0 h 3"/>
                <a:gd name="txR" fmla="*/ 39 w 39"/>
                <a:gd name="txB" fmla="*/ 3 h 3"/>
              </a:gdLst>
              <a:ahLst/>
              <a:cxnLst>
                <a:cxn ang="0">
                  <a:pos x="2" y="0"/>
                </a:cxn>
                <a:cxn ang="0">
                  <a:pos x="0" y="1"/>
                </a:cxn>
                <a:cxn ang="0">
                  <a:pos x="10" y="1"/>
                </a:cxn>
                <a:cxn ang="0">
                  <a:pos x="2" y="0"/>
                </a:cxn>
              </a:cxnLst>
              <a:rect l="txL" t="txT" r="txR" b="txB"/>
              <a:pathLst>
                <a:path w="39" h="3">
                  <a:moveTo>
                    <a:pt x="9" y="0"/>
                  </a:moveTo>
                  <a:lnTo>
                    <a:pt x="0" y="3"/>
                  </a:lnTo>
                  <a:lnTo>
                    <a:pt x="39" y="3"/>
                  </a:lnTo>
                  <a:lnTo>
                    <a:pt x="9" y="0"/>
                  </a:lnTo>
                  <a:close/>
                </a:path>
              </a:pathLst>
            </a:custGeom>
            <a:solidFill>
              <a:srgbClr val="000000">
                <a:alpha val="100000"/>
              </a:srgbClr>
            </a:solidFill>
            <a:ln w="9525">
              <a:noFill/>
            </a:ln>
          </p:spPr>
          <p:txBody>
            <a:bodyPr/>
            <a:lstStyle/>
            <a:p>
              <a:endParaRPr lang="zh-CN" altLang="en-US"/>
            </a:p>
          </p:txBody>
        </p:sp>
        <p:sp>
          <p:nvSpPr>
            <p:cNvPr id="9321" name="Freeform 94"/>
            <p:cNvSpPr/>
            <p:nvPr/>
          </p:nvSpPr>
          <p:spPr>
            <a:xfrm>
              <a:off x="2678" y="1703"/>
              <a:ext cx="10" cy="1"/>
            </a:xfrm>
            <a:custGeom>
              <a:avLst/>
              <a:gdLst>
                <a:gd name="txL" fmla="*/ 0 w 39"/>
                <a:gd name="txT" fmla="*/ 0 h 3"/>
                <a:gd name="txR" fmla="*/ 39 w 39"/>
                <a:gd name="txB" fmla="*/ 3 h 3"/>
              </a:gdLst>
              <a:ahLst/>
              <a:cxnLst>
                <a:cxn ang="0">
                  <a:pos x="2" y="0"/>
                </a:cxn>
                <a:cxn ang="0">
                  <a:pos x="0" y="1"/>
                </a:cxn>
                <a:cxn ang="0">
                  <a:pos x="10" y="1"/>
                </a:cxn>
                <a:cxn ang="0">
                  <a:pos x="2" y="0"/>
                </a:cxn>
              </a:cxnLst>
              <a:rect l="txL" t="txT" r="txR" b="txB"/>
              <a:pathLst>
                <a:path w="39" h="3">
                  <a:moveTo>
                    <a:pt x="9" y="0"/>
                  </a:moveTo>
                  <a:lnTo>
                    <a:pt x="0" y="3"/>
                  </a:lnTo>
                  <a:lnTo>
                    <a:pt x="39" y="3"/>
                  </a:lnTo>
                  <a:lnTo>
                    <a:pt x="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22" name="Freeform 95"/>
            <p:cNvSpPr/>
            <p:nvPr/>
          </p:nvSpPr>
          <p:spPr>
            <a:xfrm>
              <a:off x="2681" y="1703"/>
              <a:ext cx="7" cy="1"/>
            </a:xfrm>
            <a:custGeom>
              <a:avLst/>
              <a:gdLst>
                <a:gd name="txL" fmla="*/ 0 w 30"/>
                <a:gd name="txT" fmla="*/ 0 h 3"/>
                <a:gd name="txR" fmla="*/ 30 w 30"/>
                <a:gd name="txB" fmla="*/ 3 h 3"/>
              </a:gdLst>
              <a:ahLst/>
              <a:cxnLst>
                <a:cxn ang="0">
                  <a:pos x="0" y="0"/>
                </a:cxn>
                <a:cxn ang="0">
                  <a:pos x="5" y="0"/>
                </a:cxn>
                <a:cxn ang="0">
                  <a:pos x="7" y="1"/>
                </a:cxn>
                <a:cxn ang="0">
                  <a:pos x="0" y="0"/>
                </a:cxn>
              </a:cxnLst>
              <a:rect l="txL" t="txT" r="txR" b="txB"/>
              <a:pathLst>
                <a:path w="30" h="3">
                  <a:moveTo>
                    <a:pt x="0" y="0"/>
                  </a:moveTo>
                  <a:lnTo>
                    <a:pt x="20" y="0"/>
                  </a:lnTo>
                  <a:lnTo>
                    <a:pt x="30" y="3"/>
                  </a:lnTo>
                  <a:lnTo>
                    <a:pt x="0" y="0"/>
                  </a:lnTo>
                  <a:close/>
                </a:path>
              </a:pathLst>
            </a:custGeom>
            <a:solidFill>
              <a:srgbClr val="000000">
                <a:alpha val="100000"/>
              </a:srgbClr>
            </a:solidFill>
            <a:ln w="9525">
              <a:noFill/>
            </a:ln>
          </p:spPr>
          <p:txBody>
            <a:bodyPr/>
            <a:lstStyle/>
            <a:p>
              <a:endParaRPr lang="zh-CN" altLang="en-US"/>
            </a:p>
          </p:txBody>
        </p:sp>
        <p:sp>
          <p:nvSpPr>
            <p:cNvPr id="9323" name="Freeform 96"/>
            <p:cNvSpPr/>
            <p:nvPr/>
          </p:nvSpPr>
          <p:spPr>
            <a:xfrm>
              <a:off x="2681" y="1703"/>
              <a:ext cx="7" cy="1"/>
            </a:xfrm>
            <a:custGeom>
              <a:avLst/>
              <a:gdLst>
                <a:gd name="txL" fmla="*/ 0 w 30"/>
                <a:gd name="txT" fmla="*/ 0 h 3"/>
                <a:gd name="txR" fmla="*/ 30 w 30"/>
                <a:gd name="txB" fmla="*/ 3 h 3"/>
              </a:gdLst>
              <a:ahLst/>
              <a:cxnLst>
                <a:cxn ang="0">
                  <a:pos x="0" y="0"/>
                </a:cxn>
                <a:cxn ang="0">
                  <a:pos x="5" y="0"/>
                </a:cxn>
                <a:cxn ang="0">
                  <a:pos x="7" y="1"/>
                </a:cxn>
                <a:cxn ang="0">
                  <a:pos x="0" y="0"/>
                </a:cxn>
              </a:cxnLst>
              <a:rect l="txL" t="txT" r="txR" b="txB"/>
              <a:pathLst>
                <a:path w="30" h="3">
                  <a:moveTo>
                    <a:pt x="0" y="0"/>
                  </a:moveTo>
                  <a:lnTo>
                    <a:pt x="20" y="0"/>
                  </a:lnTo>
                  <a:lnTo>
                    <a:pt x="30"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24" name="Freeform 97"/>
            <p:cNvSpPr/>
            <p:nvPr/>
          </p:nvSpPr>
          <p:spPr>
            <a:xfrm>
              <a:off x="2676" y="1703"/>
              <a:ext cx="14" cy="1"/>
            </a:xfrm>
            <a:custGeom>
              <a:avLst/>
              <a:gdLst>
                <a:gd name="txL" fmla="*/ 0 w 55"/>
                <a:gd name="txT" fmla="*/ 0 h 5"/>
                <a:gd name="txR" fmla="*/ 55 w 55"/>
                <a:gd name="txB" fmla="*/ 5 h 5"/>
              </a:gdLst>
              <a:ahLst/>
              <a:cxnLst>
                <a:cxn ang="0">
                  <a:pos x="2" y="0"/>
                </a:cxn>
                <a:cxn ang="0">
                  <a:pos x="0" y="1"/>
                </a:cxn>
                <a:cxn ang="0">
                  <a:pos x="14" y="1"/>
                </a:cxn>
                <a:cxn ang="0">
                  <a:pos x="2" y="0"/>
                </a:cxn>
              </a:cxnLst>
              <a:rect l="txL" t="txT" r="txR" b="txB"/>
              <a:pathLst>
                <a:path w="55" h="5">
                  <a:moveTo>
                    <a:pt x="8" y="0"/>
                  </a:moveTo>
                  <a:lnTo>
                    <a:pt x="0" y="5"/>
                  </a:lnTo>
                  <a:lnTo>
                    <a:pt x="55" y="5"/>
                  </a:lnTo>
                  <a:lnTo>
                    <a:pt x="8" y="0"/>
                  </a:lnTo>
                  <a:close/>
                </a:path>
              </a:pathLst>
            </a:custGeom>
            <a:solidFill>
              <a:srgbClr val="000000">
                <a:alpha val="100000"/>
              </a:srgbClr>
            </a:solidFill>
            <a:ln w="9525">
              <a:noFill/>
            </a:ln>
          </p:spPr>
          <p:txBody>
            <a:bodyPr/>
            <a:lstStyle/>
            <a:p>
              <a:endParaRPr lang="zh-CN" altLang="en-US"/>
            </a:p>
          </p:txBody>
        </p:sp>
        <p:sp>
          <p:nvSpPr>
            <p:cNvPr id="9325" name="Freeform 98"/>
            <p:cNvSpPr/>
            <p:nvPr/>
          </p:nvSpPr>
          <p:spPr>
            <a:xfrm>
              <a:off x="2676" y="1703"/>
              <a:ext cx="14" cy="1"/>
            </a:xfrm>
            <a:custGeom>
              <a:avLst/>
              <a:gdLst>
                <a:gd name="txL" fmla="*/ 0 w 55"/>
                <a:gd name="txT" fmla="*/ 0 h 5"/>
                <a:gd name="txR" fmla="*/ 55 w 55"/>
                <a:gd name="txB" fmla="*/ 5 h 5"/>
              </a:gdLst>
              <a:ahLst/>
              <a:cxnLst>
                <a:cxn ang="0">
                  <a:pos x="2" y="0"/>
                </a:cxn>
                <a:cxn ang="0">
                  <a:pos x="0" y="1"/>
                </a:cxn>
                <a:cxn ang="0">
                  <a:pos x="14" y="1"/>
                </a:cxn>
                <a:cxn ang="0">
                  <a:pos x="2" y="0"/>
                </a:cxn>
              </a:cxnLst>
              <a:rect l="txL" t="txT" r="txR" b="txB"/>
              <a:pathLst>
                <a:path w="55" h="5">
                  <a:moveTo>
                    <a:pt x="8" y="0"/>
                  </a:moveTo>
                  <a:lnTo>
                    <a:pt x="0" y="5"/>
                  </a:lnTo>
                  <a:lnTo>
                    <a:pt x="55" y="5"/>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26" name="Freeform 99"/>
            <p:cNvSpPr/>
            <p:nvPr/>
          </p:nvSpPr>
          <p:spPr>
            <a:xfrm>
              <a:off x="2678" y="1703"/>
              <a:ext cx="12" cy="1"/>
            </a:xfrm>
            <a:custGeom>
              <a:avLst/>
              <a:gdLst>
                <a:gd name="txL" fmla="*/ 0 w 47"/>
                <a:gd name="txT" fmla="*/ 0 h 5"/>
                <a:gd name="txR" fmla="*/ 47 w 47"/>
                <a:gd name="txB" fmla="*/ 5 h 5"/>
              </a:gdLst>
              <a:ahLst/>
              <a:cxnLst>
                <a:cxn ang="0">
                  <a:pos x="0" y="0"/>
                </a:cxn>
                <a:cxn ang="0">
                  <a:pos x="10" y="0"/>
                </a:cxn>
                <a:cxn ang="0">
                  <a:pos x="12" y="1"/>
                </a:cxn>
                <a:cxn ang="0">
                  <a:pos x="0" y="0"/>
                </a:cxn>
              </a:cxnLst>
              <a:rect l="txL" t="txT" r="txR" b="txB"/>
              <a:pathLst>
                <a:path w="47" h="5">
                  <a:moveTo>
                    <a:pt x="0" y="0"/>
                  </a:moveTo>
                  <a:lnTo>
                    <a:pt x="39" y="0"/>
                  </a:lnTo>
                  <a:lnTo>
                    <a:pt x="47" y="5"/>
                  </a:lnTo>
                  <a:lnTo>
                    <a:pt x="0" y="0"/>
                  </a:lnTo>
                  <a:close/>
                </a:path>
              </a:pathLst>
            </a:custGeom>
            <a:solidFill>
              <a:srgbClr val="000000">
                <a:alpha val="100000"/>
              </a:srgbClr>
            </a:solidFill>
            <a:ln w="9525">
              <a:noFill/>
            </a:ln>
          </p:spPr>
          <p:txBody>
            <a:bodyPr/>
            <a:lstStyle/>
            <a:p>
              <a:endParaRPr lang="zh-CN" altLang="en-US"/>
            </a:p>
          </p:txBody>
        </p:sp>
        <p:sp>
          <p:nvSpPr>
            <p:cNvPr id="9327" name="Freeform 100"/>
            <p:cNvSpPr/>
            <p:nvPr/>
          </p:nvSpPr>
          <p:spPr>
            <a:xfrm>
              <a:off x="2678" y="1703"/>
              <a:ext cx="12" cy="1"/>
            </a:xfrm>
            <a:custGeom>
              <a:avLst/>
              <a:gdLst>
                <a:gd name="txL" fmla="*/ 0 w 47"/>
                <a:gd name="txT" fmla="*/ 0 h 5"/>
                <a:gd name="txR" fmla="*/ 47 w 47"/>
                <a:gd name="txB" fmla="*/ 5 h 5"/>
              </a:gdLst>
              <a:ahLst/>
              <a:cxnLst>
                <a:cxn ang="0">
                  <a:pos x="0" y="0"/>
                </a:cxn>
                <a:cxn ang="0">
                  <a:pos x="10" y="0"/>
                </a:cxn>
                <a:cxn ang="0">
                  <a:pos x="12" y="1"/>
                </a:cxn>
                <a:cxn ang="0">
                  <a:pos x="0" y="0"/>
                </a:cxn>
              </a:cxnLst>
              <a:rect l="txL" t="txT" r="txR" b="txB"/>
              <a:pathLst>
                <a:path w="47" h="5">
                  <a:moveTo>
                    <a:pt x="0" y="0"/>
                  </a:moveTo>
                  <a:lnTo>
                    <a:pt x="39" y="0"/>
                  </a:lnTo>
                  <a:lnTo>
                    <a:pt x="47"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28" name="Freeform 101"/>
            <p:cNvSpPr/>
            <p:nvPr/>
          </p:nvSpPr>
          <p:spPr>
            <a:xfrm>
              <a:off x="2675" y="1704"/>
              <a:ext cx="17" cy="3"/>
            </a:xfrm>
            <a:custGeom>
              <a:avLst/>
              <a:gdLst>
                <a:gd name="txL" fmla="*/ 0 w 69"/>
                <a:gd name="txT" fmla="*/ 0 h 8"/>
                <a:gd name="txR" fmla="*/ 69 w 69"/>
                <a:gd name="txB" fmla="*/ 8 h 8"/>
              </a:gdLst>
              <a:ahLst/>
              <a:cxnLst>
                <a:cxn ang="0">
                  <a:pos x="2" y="0"/>
                </a:cxn>
                <a:cxn ang="0">
                  <a:pos x="0" y="3"/>
                </a:cxn>
                <a:cxn ang="0">
                  <a:pos x="17" y="3"/>
                </a:cxn>
                <a:cxn ang="0">
                  <a:pos x="2" y="0"/>
                </a:cxn>
              </a:cxnLst>
              <a:rect l="txL" t="txT" r="txR" b="txB"/>
              <a:pathLst>
                <a:path w="69" h="8">
                  <a:moveTo>
                    <a:pt x="7" y="0"/>
                  </a:moveTo>
                  <a:lnTo>
                    <a:pt x="0" y="8"/>
                  </a:lnTo>
                  <a:lnTo>
                    <a:pt x="69" y="8"/>
                  </a:lnTo>
                  <a:lnTo>
                    <a:pt x="7" y="0"/>
                  </a:lnTo>
                  <a:close/>
                </a:path>
              </a:pathLst>
            </a:custGeom>
            <a:solidFill>
              <a:srgbClr val="000000">
                <a:alpha val="100000"/>
              </a:srgbClr>
            </a:solidFill>
            <a:ln w="9525">
              <a:noFill/>
            </a:ln>
          </p:spPr>
          <p:txBody>
            <a:bodyPr/>
            <a:lstStyle/>
            <a:p>
              <a:endParaRPr lang="zh-CN" altLang="en-US"/>
            </a:p>
          </p:txBody>
        </p:sp>
        <p:sp>
          <p:nvSpPr>
            <p:cNvPr id="9329" name="Freeform 102"/>
            <p:cNvSpPr/>
            <p:nvPr/>
          </p:nvSpPr>
          <p:spPr>
            <a:xfrm>
              <a:off x="2675" y="1704"/>
              <a:ext cx="17" cy="3"/>
            </a:xfrm>
            <a:custGeom>
              <a:avLst/>
              <a:gdLst>
                <a:gd name="txL" fmla="*/ 0 w 69"/>
                <a:gd name="txT" fmla="*/ 0 h 8"/>
                <a:gd name="txR" fmla="*/ 69 w 69"/>
                <a:gd name="txB" fmla="*/ 8 h 8"/>
              </a:gdLst>
              <a:ahLst/>
              <a:cxnLst>
                <a:cxn ang="0">
                  <a:pos x="2" y="0"/>
                </a:cxn>
                <a:cxn ang="0">
                  <a:pos x="0" y="3"/>
                </a:cxn>
                <a:cxn ang="0">
                  <a:pos x="17" y="3"/>
                </a:cxn>
                <a:cxn ang="0">
                  <a:pos x="2" y="0"/>
                </a:cxn>
              </a:cxnLst>
              <a:rect l="txL" t="txT" r="txR" b="txB"/>
              <a:pathLst>
                <a:path w="69" h="8">
                  <a:moveTo>
                    <a:pt x="7" y="0"/>
                  </a:moveTo>
                  <a:lnTo>
                    <a:pt x="0" y="8"/>
                  </a:lnTo>
                  <a:lnTo>
                    <a:pt x="69" y="8"/>
                  </a:lnTo>
                  <a:lnTo>
                    <a:pt x="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30" name="Freeform 103"/>
            <p:cNvSpPr/>
            <p:nvPr/>
          </p:nvSpPr>
          <p:spPr>
            <a:xfrm>
              <a:off x="2676" y="1704"/>
              <a:ext cx="16" cy="3"/>
            </a:xfrm>
            <a:custGeom>
              <a:avLst/>
              <a:gdLst>
                <a:gd name="txL" fmla="*/ 0 w 62"/>
                <a:gd name="txT" fmla="*/ 0 h 8"/>
                <a:gd name="txR" fmla="*/ 62 w 62"/>
                <a:gd name="txB" fmla="*/ 8 h 8"/>
              </a:gdLst>
              <a:ahLst/>
              <a:cxnLst>
                <a:cxn ang="0">
                  <a:pos x="0" y="0"/>
                </a:cxn>
                <a:cxn ang="0">
                  <a:pos x="14" y="0"/>
                </a:cxn>
                <a:cxn ang="0">
                  <a:pos x="16" y="3"/>
                </a:cxn>
                <a:cxn ang="0">
                  <a:pos x="0" y="0"/>
                </a:cxn>
              </a:cxnLst>
              <a:rect l="txL" t="txT" r="txR" b="txB"/>
              <a:pathLst>
                <a:path w="62" h="8">
                  <a:moveTo>
                    <a:pt x="0" y="0"/>
                  </a:moveTo>
                  <a:lnTo>
                    <a:pt x="55" y="0"/>
                  </a:lnTo>
                  <a:lnTo>
                    <a:pt x="62" y="8"/>
                  </a:lnTo>
                  <a:lnTo>
                    <a:pt x="0" y="0"/>
                  </a:lnTo>
                  <a:close/>
                </a:path>
              </a:pathLst>
            </a:custGeom>
            <a:solidFill>
              <a:srgbClr val="000000">
                <a:alpha val="100000"/>
              </a:srgbClr>
            </a:solidFill>
            <a:ln w="9525">
              <a:noFill/>
            </a:ln>
          </p:spPr>
          <p:txBody>
            <a:bodyPr/>
            <a:lstStyle/>
            <a:p>
              <a:endParaRPr lang="zh-CN" altLang="en-US"/>
            </a:p>
          </p:txBody>
        </p:sp>
        <p:sp>
          <p:nvSpPr>
            <p:cNvPr id="9331" name="Freeform 104"/>
            <p:cNvSpPr/>
            <p:nvPr/>
          </p:nvSpPr>
          <p:spPr>
            <a:xfrm>
              <a:off x="2676" y="1704"/>
              <a:ext cx="16" cy="3"/>
            </a:xfrm>
            <a:custGeom>
              <a:avLst/>
              <a:gdLst>
                <a:gd name="txL" fmla="*/ 0 w 62"/>
                <a:gd name="txT" fmla="*/ 0 h 8"/>
                <a:gd name="txR" fmla="*/ 62 w 62"/>
                <a:gd name="txB" fmla="*/ 8 h 8"/>
              </a:gdLst>
              <a:ahLst/>
              <a:cxnLst>
                <a:cxn ang="0">
                  <a:pos x="0" y="0"/>
                </a:cxn>
                <a:cxn ang="0">
                  <a:pos x="14" y="0"/>
                </a:cxn>
                <a:cxn ang="0">
                  <a:pos x="16" y="3"/>
                </a:cxn>
                <a:cxn ang="0">
                  <a:pos x="0" y="0"/>
                </a:cxn>
              </a:cxnLst>
              <a:rect l="txL" t="txT" r="txR" b="txB"/>
              <a:pathLst>
                <a:path w="62" h="8">
                  <a:moveTo>
                    <a:pt x="0" y="0"/>
                  </a:moveTo>
                  <a:lnTo>
                    <a:pt x="55" y="0"/>
                  </a:lnTo>
                  <a:lnTo>
                    <a:pt x="62"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32" name="Freeform 105"/>
            <p:cNvSpPr/>
            <p:nvPr/>
          </p:nvSpPr>
          <p:spPr>
            <a:xfrm>
              <a:off x="2673" y="1707"/>
              <a:ext cx="20" cy="2"/>
            </a:xfrm>
            <a:custGeom>
              <a:avLst/>
              <a:gdLst>
                <a:gd name="txL" fmla="*/ 0 w 80"/>
                <a:gd name="txT" fmla="*/ 0 h 7"/>
                <a:gd name="txR" fmla="*/ 80 w 80"/>
                <a:gd name="txB" fmla="*/ 7 h 7"/>
              </a:gdLst>
              <a:ahLst/>
              <a:cxnLst>
                <a:cxn ang="0">
                  <a:pos x="1" y="0"/>
                </a:cxn>
                <a:cxn ang="0">
                  <a:pos x="0" y="2"/>
                </a:cxn>
                <a:cxn ang="0">
                  <a:pos x="20" y="2"/>
                </a:cxn>
                <a:cxn ang="0">
                  <a:pos x="1" y="0"/>
                </a:cxn>
              </a:cxnLst>
              <a:rect l="txL" t="txT" r="txR" b="txB"/>
              <a:pathLst>
                <a:path w="80" h="7">
                  <a:moveTo>
                    <a:pt x="6" y="0"/>
                  </a:moveTo>
                  <a:lnTo>
                    <a:pt x="0" y="7"/>
                  </a:lnTo>
                  <a:lnTo>
                    <a:pt x="80" y="7"/>
                  </a:lnTo>
                  <a:lnTo>
                    <a:pt x="6" y="0"/>
                  </a:lnTo>
                  <a:close/>
                </a:path>
              </a:pathLst>
            </a:custGeom>
            <a:solidFill>
              <a:srgbClr val="000000">
                <a:alpha val="100000"/>
              </a:srgbClr>
            </a:solidFill>
            <a:ln w="9525">
              <a:noFill/>
            </a:ln>
          </p:spPr>
          <p:txBody>
            <a:bodyPr/>
            <a:lstStyle/>
            <a:p>
              <a:endParaRPr lang="zh-CN" altLang="en-US"/>
            </a:p>
          </p:txBody>
        </p:sp>
        <p:sp>
          <p:nvSpPr>
            <p:cNvPr id="9333" name="Freeform 106"/>
            <p:cNvSpPr/>
            <p:nvPr/>
          </p:nvSpPr>
          <p:spPr>
            <a:xfrm>
              <a:off x="2673" y="1707"/>
              <a:ext cx="20" cy="2"/>
            </a:xfrm>
            <a:custGeom>
              <a:avLst/>
              <a:gdLst>
                <a:gd name="txL" fmla="*/ 0 w 80"/>
                <a:gd name="txT" fmla="*/ 0 h 7"/>
                <a:gd name="txR" fmla="*/ 80 w 80"/>
                <a:gd name="txB" fmla="*/ 7 h 7"/>
              </a:gdLst>
              <a:ahLst/>
              <a:cxnLst>
                <a:cxn ang="0">
                  <a:pos x="1" y="0"/>
                </a:cxn>
                <a:cxn ang="0">
                  <a:pos x="0" y="2"/>
                </a:cxn>
                <a:cxn ang="0">
                  <a:pos x="20" y="2"/>
                </a:cxn>
                <a:cxn ang="0">
                  <a:pos x="1" y="0"/>
                </a:cxn>
              </a:cxnLst>
              <a:rect l="txL" t="txT" r="txR" b="txB"/>
              <a:pathLst>
                <a:path w="80" h="7">
                  <a:moveTo>
                    <a:pt x="6" y="0"/>
                  </a:moveTo>
                  <a:lnTo>
                    <a:pt x="0" y="7"/>
                  </a:lnTo>
                  <a:lnTo>
                    <a:pt x="80" y="7"/>
                  </a:lnTo>
                  <a:lnTo>
                    <a:pt x="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34" name="Freeform 107"/>
            <p:cNvSpPr/>
            <p:nvPr/>
          </p:nvSpPr>
          <p:spPr>
            <a:xfrm>
              <a:off x="2675" y="1707"/>
              <a:ext cx="18" cy="2"/>
            </a:xfrm>
            <a:custGeom>
              <a:avLst/>
              <a:gdLst>
                <a:gd name="txL" fmla="*/ 0 w 74"/>
                <a:gd name="txT" fmla="*/ 0 h 7"/>
                <a:gd name="txR" fmla="*/ 74 w 74"/>
                <a:gd name="txB" fmla="*/ 7 h 7"/>
              </a:gdLst>
              <a:ahLst/>
              <a:cxnLst>
                <a:cxn ang="0">
                  <a:pos x="0" y="0"/>
                </a:cxn>
                <a:cxn ang="0">
                  <a:pos x="17" y="0"/>
                </a:cxn>
                <a:cxn ang="0">
                  <a:pos x="18" y="2"/>
                </a:cxn>
                <a:cxn ang="0">
                  <a:pos x="0" y="0"/>
                </a:cxn>
              </a:cxnLst>
              <a:rect l="txL" t="txT" r="txR" b="txB"/>
              <a:pathLst>
                <a:path w="74" h="7">
                  <a:moveTo>
                    <a:pt x="0" y="0"/>
                  </a:moveTo>
                  <a:lnTo>
                    <a:pt x="69" y="0"/>
                  </a:lnTo>
                  <a:lnTo>
                    <a:pt x="74" y="7"/>
                  </a:lnTo>
                  <a:lnTo>
                    <a:pt x="0" y="0"/>
                  </a:lnTo>
                  <a:close/>
                </a:path>
              </a:pathLst>
            </a:custGeom>
            <a:solidFill>
              <a:srgbClr val="000000">
                <a:alpha val="100000"/>
              </a:srgbClr>
            </a:solidFill>
            <a:ln w="9525">
              <a:noFill/>
            </a:ln>
          </p:spPr>
          <p:txBody>
            <a:bodyPr/>
            <a:lstStyle/>
            <a:p>
              <a:endParaRPr lang="zh-CN" altLang="en-US"/>
            </a:p>
          </p:txBody>
        </p:sp>
        <p:sp>
          <p:nvSpPr>
            <p:cNvPr id="9335" name="Freeform 108"/>
            <p:cNvSpPr/>
            <p:nvPr/>
          </p:nvSpPr>
          <p:spPr>
            <a:xfrm>
              <a:off x="2675" y="1707"/>
              <a:ext cx="18" cy="2"/>
            </a:xfrm>
            <a:custGeom>
              <a:avLst/>
              <a:gdLst>
                <a:gd name="txL" fmla="*/ 0 w 74"/>
                <a:gd name="txT" fmla="*/ 0 h 7"/>
                <a:gd name="txR" fmla="*/ 74 w 74"/>
                <a:gd name="txB" fmla="*/ 7 h 7"/>
              </a:gdLst>
              <a:ahLst/>
              <a:cxnLst>
                <a:cxn ang="0">
                  <a:pos x="0" y="0"/>
                </a:cxn>
                <a:cxn ang="0">
                  <a:pos x="17" y="0"/>
                </a:cxn>
                <a:cxn ang="0">
                  <a:pos x="18" y="2"/>
                </a:cxn>
                <a:cxn ang="0">
                  <a:pos x="0" y="0"/>
                </a:cxn>
              </a:cxnLst>
              <a:rect l="txL" t="txT" r="txR" b="txB"/>
              <a:pathLst>
                <a:path w="74" h="7">
                  <a:moveTo>
                    <a:pt x="0" y="0"/>
                  </a:moveTo>
                  <a:lnTo>
                    <a:pt x="69" y="0"/>
                  </a:lnTo>
                  <a:lnTo>
                    <a:pt x="74" y="7"/>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36" name="Freeform 109"/>
            <p:cNvSpPr/>
            <p:nvPr/>
          </p:nvSpPr>
          <p:spPr>
            <a:xfrm>
              <a:off x="2672" y="1709"/>
              <a:ext cx="21" cy="2"/>
            </a:xfrm>
            <a:custGeom>
              <a:avLst/>
              <a:gdLst>
                <a:gd name="txL" fmla="*/ 0 w 85"/>
                <a:gd name="txT" fmla="*/ 0 h 10"/>
                <a:gd name="txR" fmla="*/ 85 w 85"/>
                <a:gd name="txB" fmla="*/ 10 h 10"/>
              </a:gdLst>
              <a:ahLst/>
              <a:cxnLst>
                <a:cxn ang="0">
                  <a:pos x="0" y="0"/>
                </a:cxn>
                <a:cxn ang="0">
                  <a:pos x="0" y="2"/>
                </a:cxn>
                <a:cxn ang="0">
                  <a:pos x="21" y="2"/>
                </a:cxn>
                <a:cxn ang="0">
                  <a:pos x="0" y="0"/>
                </a:cxn>
              </a:cxnLst>
              <a:rect l="txL" t="txT" r="txR" b="txB"/>
              <a:pathLst>
                <a:path w="85" h="10">
                  <a:moveTo>
                    <a:pt x="2" y="0"/>
                  </a:moveTo>
                  <a:lnTo>
                    <a:pt x="0" y="10"/>
                  </a:lnTo>
                  <a:lnTo>
                    <a:pt x="85" y="10"/>
                  </a:lnTo>
                  <a:lnTo>
                    <a:pt x="2" y="0"/>
                  </a:lnTo>
                  <a:close/>
                </a:path>
              </a:pathLst>
            </a:custGeom>
            <a:solidFill>
              <a:srgbClr val="000000">
                <a:alpha val="100000"/>
              </a:srgbClr>
            </a:solidFill>
            <a:ln w="9525">
              <a:noFill/>
            </a:ln>
          </p:spPr>
          <p:txBody>
            <a:bodyPr/>
            <a:lstStyle/>
            <a:p>
              <a:endParaRPr lang="zh-CN" altLang="en-US"/>
            </a:p>
          </p:txBody>
        </p:sp>
        <p:sp>
          <p:nvSpPr>
            <p:cNvPr id="9337" name="Freeform 110"/>
            <p:cNvSpPr/>
            <p:nvPr/>
          </p:nvSpPr>
          <p:spPr>
            <a:xfrm>
              <a:off x="2672" y="1709"/>
              <a:ext cx="21" cy="2"/>
            </a:xfrm>
            <a:custGeom>
              <a:avLst/>
              <a:gdLst>
                <a:gd name="txL" fmla="*/ 0 w 85"/>
                <a:gd name="txT" fmla="*/ 0 h 10"/>
                <a:gd name="txR" fmla="*/ 85 w 85"/>
                <a:gd name="txB" fmla="*/ 10 h 10"/>
              </a:gdLst>
              <a:ahLst/>
              <a:cxnLst>
                <a:cxn ang="0">
                  <a:pos x="0" y="0"/>
                </a:cxn>
                <a:cxn ang="0">
                  <a:pos x="0" y="2"/>
                </a:cxn>
                <a:cxn ang="0">
                  <a:pos x="21" y="2"/>
                </a:cxn>
                <a:cxn ang="0">
                  <a:pos x="0" y="0"/>
                </a:cxn>
              </a:cxnLst>
              <a:rect l="txL" t="txT" r="txR" b="txB"/>
              <a:pathLst>
                <a:path w="85" h="10">
                  <a:moveTo>
                    <a:pt x="2" y="0"/>
                  </a:moveTo>
                  <a:lnTo>
                    <a:pt x="0" y="10"/>
                  </a:lnTo>
                  <a:lnTo>
                    <a:pt x="85" y="10"/>
                  </a:lnTo>
                  <a:lnTo>
                    <a:pt x="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38" name="Freeform 111"/>
            <p:cNvSpPr/>
            <p:nvPr/>
          </p:nvSpPr>
          <p:spPr>
            <a:xfrm>
              <a:off x="2673" y="1709"/>
              <a:ext cx="20" cy="2"/>
            </a:xfrm>
            <a:custGeom>
              <a:avLst/>
              <a:gdLst>
                <a:gd name="txL" fmla="*/ 0 w 83"/>
                <a:gd name="txT" fmla="*/ 0 h 10"/>
                <a:gd name="txR" fmla="*/ 83 w 83"/>
                <a:gd name="txB" fmla="*/ 10 h 10"/>
              </a:gdLst>
              <a:ahLst/>
              <a:cxnLst>
                <a:cxn ang="0">
                  <a:pos x="0" y="0"/>
                </a:cxn>
                <a:cxn ang="0">
                  <a:pos x="19" y="0"/>
                </a:cxn>
                <a:cxn ang="0">
                  <a:pos x="20" y="2"/>
                </a:cxn>
                <a:cxn ang="0">
                  <a:pos x="0" y="0"/>
                </a:cxn>
              </a:cxnLst>
              <a:rect l="txL" t="txT" r="txR" b="txB"/>
              <a:pathLst>
                <a:path w="83" h="10">
                  <a:moveTo>
                    <a:pt x="0" y="0"/>
                  </a:moveTo>
                  <a:lnTo>
                    <a:pt x="80" y="0"/>
                  </a:lnTo>
                  <a:lnTo>
                    <a:pt x="83" y="10"/>
                  </a:lnTo>
                  <a:lnTo>
                    <a:pt x="0" y="0"/>
                  </a:lnTo>
                  <a:close/>
                </a:path>
              </a:pathLst>
            </a:custGeom>
            <a:solidFill>
              <a:srgbClr val="000000">
                <a:alpha val="100000"/>
              </a:srgbClr>
            </a:solidFill>
            <a:ln w="9525">
              <a:noFill/>
            </a:ln>
          </p:spPr>
          <p:txBody>
            <a:bodyPr/>
            <a:lstStyle/>
            <a:p>
              <a:endParaRPr lang="zh-CN" altLang="en-US"/>
            </a:p>
          </p:txBody>
        </p:sp>
        <p:sp>
          <p:nvSpPr>
            <p:cNvPr id="9339" name="Freeform 112"/>
            <p:cNvSpPr/>
            <p:nvPr/>
          </p:nvSpPr>
          <p:spPr>
            <a:xfrm>
              <a:off x="2673" y="1709"/>
              <a:ext cx="20" cy="2"/>
            </a:xfrm>
            <a:custGeom>
              <a:avLst/>
              <a:gdLst>
                <a:gd name="txL" fmla="*/ 0 w 83"/>
                <a:gd name="txT" fmla="*/ 0 h 10"/>
                <a:gd name="txR" fmla="*/ 83 w 83"/>
                <a:gd name="txB" fmla="*/ 10 h 10"/>
              </a:gdLst>
              <a:ahLst/>
              <a:cxnLst>
                <a:cxn ang="0">
                  <a:pos x="0" y="0"/>
                </a:cxn>
                <a:cxn ang="0">
                  <a:pos x="19" y="0"/>
                </a:cxn>
                <a:cxn ang="0">
                  <a:pos x="20" y="2"/>
                </a:cxn>
                <a:cxn ang="0">
                  <a:pos x="0" y="0"/>
                </a:cxn>
              </a:cxnLst>
              <a:rect l="txL" t="txT" r="txR" b="txB"/>
              <a:pathLst>
                <a:path w="83" h="10">
                  <a:moveTo>
                    <a:pt x="0" y="0"/>
                  </a:moveTo>
                  <a:lnTo>
                    <a:pt x="80" y="0"/>
                  </a:lnTo>
                  <a:lnTo>
                    <a:pt x="83"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40" name="Freeform 113"/>
            <p:cNvSpPr/>
            <p:nvPr/>
          </p:nvSpPr>
          <p:spPr>
            <a:xfrm>
              <a:off x="2672" y="1711"/>
              <a:ext cx="21" cy="3"/>
            </a:xfrm>
            <a:custGeom>
              <a:avLst/>
              <a:gdLst>
                <a:gd name="txL" fmla="*/ 0 w 87"/>
                <a:gd name="txT" fmla="*/ 0 h 10"/>
                <a:gd name="txR" fmla="*/ 87 w 87"/>
                <a:gd name="txB" fmla="*/ 10 h 10"/>
              </a:gdLst>
              <a:ahLst/>
              <a:cxnLst>
                <a:cxn ang="0">
                  <a:pos x="0" y="0"/>
                </a:cxn>
                <a:cxn ang="0">
                  <a:pos x="0" y="3"/>
                </a:cxn>
                <a:cxn ang="0">
                  <a:pos x="21" y="3"/>
                </a:cxn>
                <a:cxn ang="0">
                  <a:pos x="0" y="0"/>
                </a:cxn>
              </a:cxnLst>
              <a:rect l="txL" t="txT" r="txR" b="txB"/>
              <a:pathLst>
                <a:path w="87" h="10">
                  <a:moveTo>
                    <a:pt x="1" y="0"/>
                  </a:moveTo>
                  <a:lnTo>
                    <a:pt x="0" y="10"/>
                  </a:lnTo>
                  <a:lnTo>
                    <a:pt x="87" y="10"/>
                  </a:lnTo>
                  <a:lnTo>
                    <a:pt x="1" y="0"/>
                  </a:lnTo>
                  <a:close/>
                </a:path>
              </a:pathLst>
            </a:custGeom>
            <a:solidFill>
              <a:srgbClr val="000000">
                <a:alpha val="100000"/>
              </a:srgbClr>
            </a:solidFill>
            <a:ln w="9525">
              <a:noFill/>
            </a:ln>
          </p:spPr>
          <p:txBody>
            <a:bodyPr/>
            <a:lstStyle/>
            <a:p>
              <a:endParaRPr lang="zh-CN" altLang="en-US"/>
            </a:p>
          </p:txBody>
        </p:sp>
        <p:sp>
          <p:nvSpPr>
            <p:cNvPr id="9341" name="Freeform 114"/>
            <p:cNvSpPr/>
            <p:nvPr/>
          </p:nvSpPr>
          <p:spPr>
            <a:xfrm>
              <a:off x="2672" y="1711"/>
              <a:ext cx="21" cy="3"/>
            </a:xfrm>
            <a:custGeom>
              <a:avLst/>
              <a:gdLst>
                <a:gd name="txL" fmla="*/ 0 w 87"/>
                <a:gd name="txT" fmla="*/ 0 h 10"/>
                <a:gd name="txR" fmla="*/ 87 w 87"/>
                <a:gd name="txB" fmla="*/ 10 h 10"/>
              </a:gdLst>
              <a:ahLst/>
              <a:cxnLst>
                <a:cxn ang="0">
                  <a:pos x="0" y="0"/>
                </a:cxn>
                <a:cxn ang="0">
                  <a:pos x="0" y="3"/>
                </a:cxn>
                <a:cxn ang="0">
                  <a:pos x="21" y="3"/>
                </a:cxn>
                <a:cxn ang="0">
                  <a:pos x="0" y="0"/>
                </a:cxn>
              </a:cxnLst>
              <a:rect l="txL" t="txT" r="txR" b="txB"/>
              <a:pathLst>
                <a:path w="87" h="10">
                  <a:moveTo>
                    <a:pt x="1" y="0"/>
                  </a:moveTo>
                  <a:lnTo>
                    <a:pt x="0" y="10"/>
                  </a:lnTo>
                  <a:lnTo>
                    <a:pt x="87" y="10"/>
                  </a:lnTo>
                  <a:lnTo>
                    <a:pt x="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42" name="Freeform 115"/>
            <p:cNvSpPr/>
            <p:nvPr/>
          </p:nvSpPr>
          <p:spPr>
            <a:xfrm>
              <a:off x="2672" y="1711"/>
              <a:ext cx="21" cy="3"/>
            </a:xfrm>
            <a:custGeom>
              <a:avLst/>
              <a:gdLst>
                <a:gd name="txL" fmla="*/ 0 w 86"/>
                <a:gd name="txT" fmla="*/ 0 h 10"/>
                <a:gd name="txR" fmla="*/ 86 w 86"/>
                <a:gd name="txB" fmla="*/ 10 h 10"/>
              </a:gdLst>
              <a:ahLst/>
              <a:cxnLst>
                <a:cxn ang="0">
                  <a:pos x="0" y="0"/>
                </a:cxn>
                <a:cxn ang="0">
                  <a:pos x="21" y="0"/>
                </a:cxn>
                <a:cxn ang="0">
                  <a:pos x="21" y="3"/>
                </a:cxn>
                <a:cxn ang="0">
                  <a:pos x="0" y="0"/>
                </a:cxn>
              </a:cxnLst>
              <a:rect l="txL" t="txT" r="txR" b="txB"/>
              <a:pathLst>
                <a:path w="86" h="10">
                  <a:moveTo>
                    <a:pt x="0" y="0"/>
                  </a:moveTo>
                  <a:lnTo>
                    <a:pt x="85" y="0"/>
                  </a:lnTo>
                  <a:lnTo>
                    <a:pt x="86" y="10"/>
                  </a:lnTo>
                  <a:lnTo>
                    <a:pt x="0" y="0"/>
                  </a:lnTo>
                  <a:close/>
                </a:path>
              </a:pathLst>
            </a:custGeom>
            <a:solidFill>
              <a:srgbClr val="000000">
                <a:alpha val="100000"/>
              </a:srgbClr>
            </a:solidFill>
            <a:ln w="9525">
              <a:noFill/>
            </a:ln>
          </p:spPr>
          <p:txBody>
            <a:bodyPr/>
            <a:lstStyle/>
            <a:p>
              <a:endParaRPr lang="zh-CN" altLang="en-US"/>
            </a:p>
          </p:txBody>
        </p:sp>
        <p:sp>
          <p:nvSpPr>
            <p:cNvPr id="9343" name="Freeform 116"/>
            <p:cNvSpPr/>
            <p:nvPr/>
          </p:nvSpPr>
          <p:spPr>
            <a:xfrm>
              <a:off x="2672" y="1711"/>
              <a:ext cx="21" cy="3"/>
            </a:xfrm>
            <a:custGeom>
              <a:avLst/>
              <a:gdLst>
                <a:gd name="txL" fmla="*/ 0 w 86"/>
                <a:gd name="txT" fmla="*/ 0 h 10"/>
                <a:gd name="txR" fmla="*/ 86 w 86"/>
                <a:gd name="txB" fmla="*/ 10 h 10"/>
              </a:gdLst>
              <a:ahLst/>
              <a:cxnLst>
                <a:cxn ang="0">
                  <a:pos x="0" y="0"/>
                </a:cxn>
                <a:cxn ang="0">
                  <a:pos x="21" y="0"/>
                </a:cxn>
                <a:cxn ang="0">
                  <a:pos x="21" y="3"/>
                </a:cxn>
                <a:cxn ang="0">
                  <a:pos x="0" y="0"/>
                </a:cxn>
              </a:cxnLst>
              <a:rect l="txL" t="txT" r="txR" b="txB"/>
              <a:pathLst>
                <a:path w="86" h="10">
                  <a:moveTo>
                    <a:pt x="0" y="0"/>
                  </a:moveTo>
                  <a:lnTo>
                    <a:pt x="85" y="0"/>
                  </a:lnTo>
                  <a:lnTo>
                    <a:pt x="86"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44" name="Rectangle 117"/>
            <p:cNvSpPr/>
            <p:nvPr/>
          </p:nvSpPr>
          <p:spPr>
            <a:xfrm>
              <a:off x="2672" y="1714"/>
              <a:ext cx="21" cy="1"/>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9345" name="Rectangle 118"/>
            <p:cNvSpPr/>
            <p:nvPr/>
          </p:nvSpPr>
          <p:spPr>
            <a:xfrm>
              <a:off x="2672" y="1714"/>
              <a:ext cx="21" cy="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346" name="Rectangle 119"/>
            <p:cNvSpPr/>
            <p:nvPr/>
          </p:nvSpPr>
          <p:spPr>
            <a:xfrm>
              <a:off x="2672" y="1714"/>
              <a:ext cx="21" cy="1"/>
            </a:xfrm>
            <a:prstGeom prst="rect">
              <a:avLst/>
            </a:prstGeom>
            <a:solidFill>
              <a:srgbClr val="000000"/>
            </a:solidFill>
            <a:ln w="9525">
              <a:noFill/>
            </a:ln>
          </p:spPr>
          <p:txBody>
            <a:bodyPr/>
            <a:lstStyle/>
            <a:p>
              <a:endParaRPr lang="zh-CN" altLang="en-US" dirty="0">
                <a:latin typeface="Times New Roman" panose="02020603050405020304" pitchFamily="18" charset="0"/>
              </a:endParaRPr>
            </a:p>
          </p:txBody>
        </p:sp>
        <p:sp>
          <p:nvSpPr>
            <p:cNvPr id="9347" name="Rectangle 120"/>
            <p:cNvSpPr/>
            <p:nvPr/>
          </p:nvSpPr>
          <p:spPr>
            <a:xfrm>
              <a:off x="2672" y="1714"/>
              <a:ext cx="21" cy="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348" name="Freeform 121"/>
            <p:cNvSpPr/>
            <p:nvPr/>
          </p:nvSpPr>
          <p:spPr>
            <a:xfrm>
              <a:off x="2672" y="1714"/>
              <a:ext cx="21" cy="3"/>
            </a:xfrm>
            <a:custGeom>
              <a:avLst/>
              <a:gdLst>
                <a:gd name="txL" fmla="*/ 0 w 86"/>
                <a:gd name="txT" fmla="*/ 0 h 10"/>
                <a:gd name="txR" fmla="*/ 86 w 86"/>
                <a:gd name="txB" fmla="*/ 10 h 10"/>
              </a:gdLst>
              <a:ahLst/>
              <a:cxnLst>
                <a:cxn ang="0">
                  <a:pos x="0" y="0"/>
                </a:cxn>
                <a:cxn ang="0">
                  <a:pos x="0" y="3"/>
                </a:cxn>
                <a:cxn ang="0">
                  <a:pos x="21" y="3"/>
                </a:cxn>
                <a:cxn ang="0">
                  <a:pos x="0" y="0"/>
                </a:cxn>
              </a:cxnLst>
              <a:rect l="txL" t="txT" r="txR" b="txB"/>
              <a:pathLst>
                <a:path w="86" h="10">
                  <a:moveTo>
                    <a:pt x="0" y="0"/>
                  </a:moveTo>
                  <a:lnTo>
                    <a:pt x="1" y="10"/>
                  </a:lnTo>
                  <a:lnTo>
                    <a:pt x="86" y="10"/>
                  </a:lnTo>
                  <a:lnTo>
                    <a:pt x="0" y="0"/>
                  </a:lnTo>
                  <a:close/>
                </a:path>
              </a:pathLst>
            </a:custGeom>
            <a:solidFill>
              <a:srgbClr val="000000">
                <a:alpha val="100000"/>
              </a:srgbClr>
            </a:solidFill>
            <a:ln w="9525">
              <a:noFill/>
            </a:ln>
          </p:spPr>
          <p:txBody>
            <a:bodyPr/>
            <a:lstStyle/>
            <a:p>
              <a:endParaRPr lang="zh-CN" altLang="en-US"/>
            </a:p>
          </p:txBody>
        </p:sp>
        <p:sp>
          <p:nvSpPr>
            <p:cNvPr id="9349" name="Freeform 122"/>
            <p:cNvSpPr/>
            <p:nvPr/>
          </p:nvSpPr>
          <p:spPr>
            <a:xfrm>
              <a:off x="2672" y="1714"/>
              <a:ext cx="21" cy="3"/>
            </a:xfrm>
            <a:custGeom>
              <a:avLst/>
              <a:gdLst>
                <a:gd name="txL" fmla="*/ 0 w 86"/>
                <a:gd name="txT" fmla="*/ 0 h 10"/>
                <a:gd name="txR" fmla="*/ 86 w 86"/>
                <a:gd name="txB" fmla="*/ 10 h 10"/>
              </a:gdLst>
              <a:ahLst/>
              <a:cxnLst>
                <a:cxn ang="0">
                  <a:pos x="0" y="0"/>
                </a:cxn>
                <a:cxn ang="0">
                  <a:pos x="0" y="3"/>
                </a:cxn>
                <a:cxn ang="0">
                  <a:pos x="21" y="3"/>
                </a:cxn>
                <a:cxn ang="0">
                  <a:pos x="0" y="0"/>
                </a:cxn>
              </a:cxnLst>
              <a:rect l="txL" t="txT" r="txR" b="txB"/>
              <a:pathLst>
                <a:path w="86" h="10">
                  <a:moveTo>
                    <a:pt x="0" y="0"/>
                  </a:moveTo>
                  <a:lnTo>
                    <a:pt x="1" y="10"/>
                  </a:lnTo>
                  <a:lnTo>
                    <a:pt x="86"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50" name="Freeform 123"/>
            <p:cNvSpPr/>
            <p:nvPr/>
          </p:nvSpPr>
          <p:spPr>
            <a:xfrm>
              <a:off x="2672" y="1714"/>
              <a:ext cx="21" cy="3"/>
            </a:xfrm>
            <a:custGeom>
              <a:avLst/>
              <a:gdLst>
                <a:gd name="txL" fmla="*/ 0 w 87"/>
                <a:gd name="txT" fmla="*/ 0 h 10"/>
                <a:gd name="txR" fmla="*/ 87 w 87"/>
                <a:gd name="txB" fmla="*/ 10 h 10"/>
              </a:gdLst>
              <a:ahLst/>
              <a:cxnLst>
                <a:cxn ang="0">
                  <a:pos x="0" y="0"/>
                </a:cxn>
                <a:cxn ang="0">
                  <a:pos x="21" y="0"/>
                </a:cxn>
                <a:cxn ang="0">
                  <a:pos x="21" y="3"/>
                </a:cxn>
                <a:cxn ang="0">
                  <a:pos x="0" y="0"/>
                </a:cxn>
              </a:cxnLst>
              <a:rect l="txL" t="txT" r="txR" b="txB"/>
              <a:pathLst>
                <a:path w="87" h="10">
                  <a:moveTo>
                    <a:pt x="0" y="0"/>
                  </a:moveTo>
                  <a:lnTo>
                    <a:pt x="87" y="0"/>
                  </a:lnTo>
                  <a:lnTo>
                    <a:pt x="86" y="10"/>
                  </a:lnTo>
                  <a:lnTo>
                    <a:pt x="0" y="0"/>
                  </a:lnTo>
                  <a:close/>
                </a:path>
              </a:pathLst>
            </a:custGeom>
            <a:solidFill>
              <a:srgbClr val="000000">
                <a:alpha val="100000"/>
              </a:srgbClr>
            </a:solidFill>
            <a:ln w="9525">
              <a:noFill/>
            </a:ln>
          </p:spPr>
          <p:txBody>
            <a:bodyPr/>
            <a:lstStyle/>
            <a:p>
              <a:endParaRPr lang="zh-CN" altLang="en-US"/>
            </a:p>
          </p:txBody>
        </p:sp>
        <p:sp>
          <p:nvSpPr>
            <p:cNvPr id="9351" name="Freeform 124"/>
            <p:cNvSpPr/>
            <p:nvPr/>
          </p:nvSpPr>
          <p:spPr>
            <a:xfrm>
              <a:off x="2672" y="1714"/>
              <a:ext cx="21" cy="3"/>
            </a:xfrm>
            <a:custGeom>
              <a:avLst/>
              <a:gdLst>
                <a:gd name="txL" fmla="*/ 0 w 87"/>
                <a:gd name="txT" fmla="*/ 0 h 10"/>
                <a:gd name="txR" fmla="*/ 87 w 87"/>
                <a:gd name="txB" fmla="*/ 10 h 10"/>
              </a:gdLst>
              <a:ahLst/>
              <a:cxnLst>
                <a:cxn ang="0">
                  <a:pos x="0" y="0"/>
                </a:cxn>
                <a:cxn ang="0">
                  <a:pos x="21" y="0"/>
                </a:cxn>
                <a:cxn ang="0">
                  <a:pos x="21" y="3"/>
                </a:cxn>
                <a:cxn ang="0">
                  <a:pos x="0" y="0"/>
                </a:cxn>
              </a:cxnLst>
              <a:rect l="txL" t="txT" r="txR" b="txB"/>
              <a:pathLst>
                <a:path w="87" h="10">
                  <a:moveTo>
                    <a:pt x="0" y="0"/>
                  </a:moveTo>
                  <a:lnTo>
                    <a:pt x="87" y="0"/>
                  </a:lnTo>
                  <a:lnTo>
                    <a:pt x="86" y="10"/>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52" name="Freeform 125"/>
            <p:cNvSpPr/>
            <p:nvPr/>
          </p:nvSpPr>
          <p:spPr>
            <a:xfrm>
              <a:off x="2672" y="1717"/>
              <a:ext cx="21" cy="3"/>
            </a:xfrm>
            <a:custGeom>
              <a:avLst/>
              <a:gdLst>
                <a:gd name="txL" fmla="*/ 0 w 82"/>
                <a:gd name="txT" fmla="*/ 0 h 9"/>
                <a:gd name="txR" fmla="*/ 82 w 82"/>
                <a:gd name="txB" fmla="*/ 9 h 9"/>
              </a:gdLst>
              <a:ahLst/>
              <a:cxnLst>
                <a:cxn ang="0">
                  <a:pos x="0" y="0"/>
                </a:cxn>
                <a:cxn ang="0">
                  <a:pos x="1" y="3"/>
                </a:cxn>
                <a:cxn ang="0">
                  <a:pos x="21" y="3"/>
                </a:cxn>
                <a:cxn ang="0">
                  <a:pos x="0" y="0"/>
                </a:cxn>
              </a:cxnLst>
              <a:rect l="txL" t="txT" r="txR" b="txB"/>
              <a:pathLst>
                <a:path w="82" h="9">
                  <a:moveTo>
                    <a:pt x="0" y="0"/>
                  </a:moveTo>
                  <a:lnTo>
                    <a:pt x="2" y="9"/>
                  </a:lnTo>
                  <a:lnTo>
                    <a:pt x="82" y="9"/>
                  </a:lnTo>
                  <a:lnTo>
                    <a:pt x="0" y="0"/>
                  </a:lnTo>
                  <a:close/>
                </a:path>
              </a:pathLst>
            </a:custGeom>
            <a:solidFill>
              <a:srgbClr val="000000">
                <a:alpha val="100000"/>
              </a:srgbClr>
            </a:solidFill>
            <a:ln w="9525">
              <a:noFill/>
            </a:ln>
          </p:spPr>
          <p:txBody>
            <a:bodyPr/>
            <a:lstStyle/>
            <a:p>
              <a:endParaRPr lang="zh-CN" altLang="en-US"/>
            </a:p>
          </p:txBody>
        </p:sp>
        <p:sp>
          <p:nvSpPr>
            <p:cNvPr id="9353" name="Freeform 126"/>
            <p:cNvSpPr/>
            <p:nvPr/>
          </p:nvSpPr>
          <p:spPr>
            <a:xfrm>
              <a:off x="2672" y="1717"/>
              <a:ext cx="21" cy="3"/>
            </a:xfrm>
            <a:custGeom>
              <a:avLst/>
              <a:gdLst>
                <a:gd name="txL" fmla="*/ 0 w 82"/>
                <a:gd name="txT" fmla="*/ 0 h 9"/>
                <a:gd name="txR" fmla="*/ 82 w 82"/>
                <a:gd name="txB" fmla="*/ 9 h 9"/>
              </a:gdLst>
              <a:ahLst/>
              <a:cxnLst>
                <a:cxn ang="0">
                  <a:pos x="0" y="0"/>
                </a:cxn>
                <a:cxn ang="0">
                  <a:pos x="1" y="3"/>
                </a:cxn>
                <a:cxn ang="0">
                  <a:pos x="21" y="3"/>
                </a:cxn>
                <a:cxn ang="0">
                  <a:pos x="0" y="0"/>
                </a:cxn>
              </a:cxnLst>
              <a:rect l="txL" t="txT" r="txR" b="txB"/>
              <a:pathLst>
                <a:path w="82" h="9">
                  <a:moveTo>
                    <a:pt x="0" y="0"/>
                  </a:moveTo>
                  <a:lnTo>
                    <a:pt x="2" y="9"/>
                  </a:lnTo>
                  <a:lnTo>
                    <a:pt x="82" y="9"/>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54" name="Freeform 127"/>
            <p:cNvSpPr/>
            <p:nvPr/>
          </p:nvSpPr>
          <p:spPr>
            <a:xfrm>
              <a:off x="2672" y="1717"/>
              <a:ext cx="21" cy="3"/>
            </a:xfrm>
            <a:custGeom>
              <a:avLst/>
              <a:gdLst>
                <a:gd name="txL" fmla="*/ 0 w 85"/>
                <a:gd name="txT" fmla="*/ 0 h 9"/>
                <a:gd name="txR" fmla="*/ 85 w 85"/>
                <a:gd name="txB" fmla="*/ 9 h 9"/>
              </a:gdLst>
              <a:ahLst/>
              <a:cxnLst>
                <a:cxn ang="0">
                  <a:pos x="0" y="0"/>
                </a:cxn>
                <a:cxn ang="0">
                  <a:pos x="21" y="0"/>
                </a:cxn>
                <a:cxn ang="0">
                  <a:pos x="20" y="3"/>
                </a:cxn>
                <a:cxn ang="0">
                  <a:pos x="0" y="0"/>
                </a:cxn>
              </a:cxnLst>
              <a:rect l="txL" t="txT" r="txR" b="txB"/>
              <a:pathLst>
                <a:path w="85" h="9">
                  <a:moveTo>
                    <a:pt x="0" y="0"/>
                  </a:moveTo>
                  <a:lnTo>
                    <a:pt x="85" y="0"/>
                  </a:lnTo>
                  <a:lnTo>
                    <a:pt x="82" y="9"/>
                  </a:lnTo>
                  <a:lnTo>
                    <a:pt x="0" y="0"/>
                  </a:lnTo>
                  <a:close/>
                </a:path>
              </a:pathLst>
            </a:custGeom>
            <a:solidFill>
              <a:srgbClr val="000000">
                <a:alpha val="100000"/>
              </a:srgbClr>
            </a:solidFill>
            <a:ln w="9525">
              <a:noFill/>
            </a:ln>
          </p:spPr>
          <p:txBody>
            <a:bodyPr/>
            <a:lstStyle/>
            <a:p>
              <a:endParaRPr lang="zh-CN" altLang="en-US"/>
            </a:p>
          </p:txBody>
        </p:sp>
        <p:sp>
          <p:nvSpPr>
            <p:cNvPr id="9355" name="Freeform 128"/>
            <p:cNvSpPr/>
            <p:nvPr/>
          </p:nvSpPr>
          <p:spPr>
            <a:xfrm>
              <a:off x="2672" y="1717"/>
              <a:ext cx="21" cy="3"/>
            </a:xfrm>
            <a:custGeom>
              <a:avLst/>
              <a:gdLst>
                <a:gd name="txL" fmla="*/ 0 w 85"/>
                <a:gd name="txT" fmla="*/ 0 h 9"/>
                <a:gd name="txR" fmla="*/ 85 w 85"/>
                <a:gd name="txB" fmla="*/ 9 h 9"/>
              </a:gdLst>
              <a:ahLst/>
              <a:cxnLst>
                <a:cxn ang="0">
                  <a:pos x="0" y="0"/>
                </a:cxn>
                <a:cxn ang="0">
                  <a:pos x="21" y="0"/>
                </a:cxn>
                <a:cxn ang="0">
                  <a:pos x="20" y="3"/>
                </a:cxn>
                <a:cxn ang="0">
                  <a:pos x="0" y="0"/>
                </a:cxn>
              </a:cxnLst>
              <a:rect l="txL" t="txT" r="txR" b="txB"/>
              <a:pathLst>
                <a:path w="85" h="9">
                  <a:moveTo>
                    <a:pt x="0" y="0"/>
                  </a:moveTo>
                  <a:lnTo>
                    <a:pt x="85" y="0"/>
                  </a:lnTo>
                  <a:lnTo>
                    <a:pt x="82" y="9"/>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56" name="Freeform 129"/>
            <p:cNvSpPr/>
            <p:nvPr/>
          </p:nvSpPr>
          <p:spPr>
            <a:xfrm>
              <a:off x="2673" y="1720"/>
              <a:ext cx="19" cy="2"/>
            </a:xfrm>
            <a:custGeom>
              <a:avLst/>
              <a:gdLst>
                <a:gd name="txL" fmla="*/ 0 w 75"/>
                <a:gd name="txT" fmla="*/ 0 h 8"/>
                <a:gd name="txR" fmla="*/ 75 w 75"/>
                <a:gd name="txB" fmla="*/ 8 h 8"/>
              </a:gdLst>
              <a:ahLst/>
              <a:cxnLst>
                <a:cxn ang="0">
                  <a:pos x="0" y="0"/>
                </a:cxn>
                <a:cxn ang="0">
                  <a:pos x="2" y="2"/>
                </a:cxn>
                <a:cxn ang="0">
                  <a:pos x="19" y="2"/>
                </a:cxn>
                <a:cxn ang="0">
                  <a:pos x="0" y="0"/>
                </a:cxn>
              </a:cxnLst>
              <a:rect l="txL" t="txT" r="txR" b="txB"/>
              <a:pathLst>
                <a:path w="75" h="8">
                  <a:moveTo>
                    <a:pt x="0" y="0"/>
                  </a:moveTo>
                  <a:lnTo>
                    <a:pt x="6" y="8"/>
                  </a:lnTo>
                  <a:lnTo>
                    <a:pt x="75" y="8"/>
                  </a:lnTo>
                  <a:lnTo>
                    <a:pt x="0" y="0"/>
                  </a:lnTo>
                  <a:close/>
                </a:path>
              </a:pathLst>
            </a:custGeom>
            <a:solidFill>
              <a:srgbClr val="000000">
                <a:alpha val="100000"/>
              </a:srgbClr>
            </a:solidFill>
            <a:ln w="9525">
              <a:noFill/>
            </a:ln>
          </p:spPr>
          <p:txBody>
            <a:bodyPr/>
            <a:lstStyle/>
            <a:p>
              <a:endParaRPr lang="zh-CN" altLang="en-US"/>
            </a:p>
          </p:txBody>
        </p:sp>
        <p:sp>
          <p:nvSpPr>
            <p:cNvPr id="9357" name="Freeform 130"/>
            <p:cNvSpPr/>
            <p:nvPr/>
          </p:nvSpPr>
          <p:spPr>
            <a:xfrm>
              <a:off x="2673" y="1720"/>
              <a:ext cx="19" cy="2"/>
            </a:xfrm>
            <a:custGeom>
              <a:avLst/>
              <a:gdLst>
                <a:gd name="txL" fmla="*/ 0 w 75"/>
                <a:gd name="txT" fmla="*/ 0 h 8"/>
                <a:gd name="txR" fmla="*/ 75 w 75"/>
                <a:gd name="txB" fmla="*/ 8 h 8"/>
              </a:gdLst>
              <a:ahLst/>
              <a:cxnLst>
                <a:cxn ang="0">
                  <a:pos x="0" y="0"/>
                </a:cxn>
                <a:cxn ang="0">
                  <a:pos x="2" y="2"/>
                </a:cxn>
                <a:cxn ang="0">
                  <a:pos x="19" y="2"/>
                </a:cxn>
                <a:cxn ang="0">
                  <a:pos x="0" y="0"/>
                </a:cxn>
              </a:cxnLst>
              <a:rect l="txL" t="txT" r="txR" b="txB"/>
              <a:pathLst>
                <a:path w="75" h="8">
                  <a:moveTo>
                    <a:pt x="0" y="0"/>
                  </a:moveTo>
                  <a:lnTo>
                    <a:pt x="6" y="8"/>
                  </a:lnTo>
                  <a:lnTo>
                    <a:pt x="75"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58" name="Freeform 131"/>
            <p:cNvSpPr/>
            <p:nvPr/>
          </p:nvSpPr>
          <p:spPr>
            <a:xfrm>
              <a:off x="2673" y="1720"/>
              <a:ext cx="20" cy="2"/>
            </a:xfrm>
            <a:custGeom>
              <a:avLst/>
              <a:gdLst>
                <a:gd name="txL" fmla="*/ 0 w 80"/>
                <a:gd name="txT" fmla="*/ 0 h 8"/>
                <a:gd name="txR" fmla="*/ 80 w 80"/>
                <a:gd name="txB" fmla="*/ 8 h 8"/>
              </a:gdLst>
              <a:ahLst/>
              <a:cxnLst>
                <a:cxn ang="0">
                  <a:pos x="0" y="0"/>
                </a:cxn>
                <a:cxn ang="0">
                  <a:pos x="20" y="0"/>
                </a:cxn>
                <a:cxn ang="0">
                  <a:pos x="19" y="2"/>
                </a:cxn>
                <a:cxn ang="0">
                  <a:pos x="0" y="0"/>
                </a:cxn>
              </a:cxnLst>
              <a:rect l="txL" t="txT" r="txR" b="txB"/>
              <a:pathLst>
                <a:path w="80" h="8">
                  <a:moveTo>
                    <a:pt x="0" y="0"/>
                  </a:moveTo>
                  <a:lnTo>
                    <a:pt x="80" y="0"/>
                  </a:lnTo>
                  <a:lnTo>
                    <a:pt x="75" y="8"/>
                  </a:lnTo>
                  <a:lnTo>
                    <a:pt x="0" y="0"/>
                  </a:lnTo>
                  <a:close/>
                </a:path>
              </a:pathLst>
            </a:custGeom>
            <a:solidFill>
              <a:srgbClr val="000000">
                <a:alpha val="100000"/>
              </a:srgbClr>
            </a:solidFill>
            <a:ln w="9525">
              <a:noFill/>
            </a:ln>
          </p:spPr>
          <p:txBody>
            <a:bodyPr/>
            <a:lstStyle/>
            <a:p>
              <a:endParaRPr lang="zh-CN" altLang="en-US"/>
            </a:p>
          </p:txBody>
        </p:sp>
        <p:sp>
          <p:nvSpPr>
            <p:cNvPr id="9359" name="Freeform 132"/>
            <p:cNvSpPr/>
            <p:nvPr/>
          </p:nvSpPr>
          <p:spPr>
            <a:xfrm>
              <a:off x="2673" y="1720"/>
              <a:ext cx="20" cy="2"/>
            </a:xfrm>
            <a:custGeom>
              <a:avLst/>
              <a:gdLst>
                <a:gd name="txL" fmla="*/ 0 w 80"/>
                <a:gd name="txT" fmla="*/ 0 h 8"/>
                <a:gd name="txR" fmla="*/ 80 w 80"/>
                <a:gd name="txB" fmla="*/ 8 h 8"/>
              </a:gdLst>
              <a:ahLst/>
              <a:cxnLst>
                <a:cxn ang="0">
                  <a:pos x="0" y="0"/>
                </a:cxn>
                <a:cxn ang="0">
                  <a:pos x="20" y="0"/>
                </a:cxn>
                <a:cxn ang="0">
                  <a:pos x="19" y="2"/>
                </a:cxn>
                <a:cxn ang="0">
                  <a:pos x="0" y="0"/>
                </a:cxn>
              </a:cxnLst>
              <a:rect l="txL" t="txT" r="txR" b="txB"/>
              <a:pathLst>
                <a:path w="80" h="8">
                  <a:moveTo>
                    <a:pt x="0" y="0"/>
                  </a:moveTo>
                  <a:lnTo>
                    <a:pt x="80" y="0"/>
                  </a:lnTo>
                  <a:lnTo>
                    <a:pt x="75"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60" name="Freeform 133"/>
            <p:cNvSpPr/>
            <p:nvPr/>
          </p:nvSpPr>
          <p:spPr>
            <a:xfrm>
              <a:off x="2675" y="1722"/>
              <a:ext cx="15" cy="2"/>
            </a:xfrm>
            <a:custGeom>
              <a:avLst/>
              <a:gdLst>
                <a:gd name="txL" fmla="*/ 0 w 62"/>
                <a:gd name="txT" fmla="*/ 0 h 8"/>
                <a:gd name="txR" fmla="*/ 62 w 62"/>
                <a:gd name="txB" fmla="*/ 8 h 8"/>
              </a:gdLst>
              <a:ahLst/>
              <a:cxnLst>
                <a:cxn ang="0">
                  <a:pos x="0" y="0"/>
                </a:cxn>
                <a:cxn ang="0">
                  <a:pos x="2" y="2"/>
                </a:cxn>
                <a:cxn ang="0">
                  <a:pos x="15" y="2"/>
                </a:cxn>
                <a:cxn ang="0">
                  <a:pos x="0" y="0"/>
                </a:cxn>
              </a:cxnLst>
              <a:rect l="txL" t="txT" r="txR" b="txB"/>
              <a:pathLst>
                <a:path w="62" h="8">
                  <a:moveTo>
                    <a:pt x="0" y="0"/>
                  </a:moveTo>
                  <a:lnTo>
                    <a:pt x="7" y="8"/>
                  </a:lnTo>
                  <a:lnTo>
                    <a:pt x="62" y="8"/>
                  </a:lnTo>
                  <a:lnTo>
                    <a:pt x="0" y="0"/>
                  </a:lnTo>
                  <a:close/>
                </a:path>
              </a:pathLst>
            </a:custGeom>
            <a:solidFill>
              <a:srgbClr val="000000">
                <a:alpha val="100000"/>
              </a:srgbClr>
            </a:solidFill>
            <a:ln w="9525">
              <a:noFill/>
            </a:ln>
          </p:spPr>
          <p:txBody>
            <a:bodyPr/>
            <a:lstStyle/>
            <a:p>
              <a:endParaRPr lang="zh-CN" altLang="en-US"/>
            </a:p>
          </p:txBody>
        </p:sp>
        <p:sp>
          <p:nvSpPr>
            <p:cNvPr id="9361" name="Freeform 134"/>
            <p:cNvSpPr/>
            <p:nvPr/>
          </p:nvSpPr>
          <p:spPr>
            <a:xfrm>
              <a:off x="2675" y="1722"/>
              <a:ext cx="15" cy="2"/>
            </a:xfrm>
            <a:custGeom>
              <a:avLst/>
              <a:gdLst>
                <a:gd name="txL" fmla="*/ 0 w 62"/>
                <a:gd name="txT" fmla="*/ 0 h 8"/>
                <a:gd name="txR" fmla="*/ 62 w 62"/>
                <a:gd name="txB" fmla="*/ 8 h 8"/>
              </a:gdLst>
              <a:ahLst/>
              <a:cxnLst>
                <a:cxn ang="0">
                  <a:pos x="0" y="0"/>
                </a:cxn>
                <a:cxn ang="0">
                  <a:pos x="2" y="2"/>
                </a:cxn>
                <a:cxn ang="0">
                  <a:pos x="15" y="2"/>
                </a:cxn>
                <a:cxn ang="0">
                  <a:pos x="0" y="0"/>
                </a:cxn>
              </a:cxnLst>
              <a:rect l="txL" t="txT" r="txR" b="txB"/>
              <a:pathLst>
                <a:path w="62" h="8">
                  <a:moveTo>
                    <a:pt x="0" y="0"/>
                  </a:moveTo>
                  <a:lnTo>
                    <a:pt x="7" y="8"/>
                  </a:lnTo>
                  <a:lnTo>
                    <a:pt x="62"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62" name="Freeform 135"/>
            <p:cNvSpPr/>
            <p:nvPr/>
          </p:nvSpPr>
          <p:spPr>
            <a:xfrm>
              <a:off x="2675" y="1722"/>
              <a:ext cx="17" cy="2"/>
            </a:xfrm>
            <a:custGeom>
              <a:avLst/>
              <a:gdLst>
                <a:gd name="txL" fmla="*/ 0 w 69"/>
                <a:gd name="txT" fmla="*/ 0 h 8"/>
                <a:gd name="txR" fmla="*/ 69 w 69"/>
                <a:gd name="txB" fmla="*/ 8 h 8"/>
              </a:gdLst>
              <a:ahLst/>
              <a:cxnLst>
                <a:cxn ang="0">
                  <a:pos x="0" y="0"/>
                </a:cxn>
                <a:cxn ang="0">
                  <a:pos x="17" y="0"/>
                </a:cxn>
                <a:cxn ang="0">
                  <a:pos x="15" y="2"/>
                </a:cxn>
                <a:cxn ang="0">
                  <a:pos x="0" y="0"/>
                </a:cxn>
              </a:cxnLst>
              <a:rect l="txL" t="txT" r="txR" b="txB"/>
              <a:pathLst>
                <a:path w="69" h="8">
                  <a:moveTo>
                    <a:pt x="0" y="0"/>
                  </a:moveTo>
                  <a:lnTo>
                    <a:pt x="69" y="0"/>
                  </a:lnTo>
                  <a:lnTo>
                    <a:pt x="62" y="8"/>
                  </a:lnTo>
                  <a:lnTo>
                    <a:pt x="0" y="0"/>
                  </a:lnTo>
                  <a:close/>
                </a:path>
              </a:pathLst>
            </a:custGeom>
            <a:solidFill>
              <a:srgbClr val="000000">
                <a:alpha val="100000"/>
              </a:srgbClr>
            </a:solidFill>
            <a:ln w="9525">
              <a:noFill/>
            </a:ln>
          </p:spPr>
          <p:txBody>
            <a:bodyPr/>
            <a:lstStyle/>
            <a:p>
              <a:endParaRPr lang="zh-CN" altLang="en-US"/>
            </a:p>
          </p:txBody>
        </p:sp>
        <p:sp>
          <p:nvSpPr>
            <p:cNvPr id="9363" name="Freeform 136"/>
            <p:cNvSpPr/>
            <p:nvPr/>
          </p:nvSpPr>
          <p:spPr>
            <a:xfrm>
              <a:off x="2675" y="1722"/>
              <a:ext cx="17" cy="2"/>
            </a:xfrm>
            <a:custGeom>
              <a:avLst/>
              <a:gdLst>
                <a:gd name="txL" fmla="*/ 0 w 69"/>
                <a:gd name="txT" fmla="*/ 0 h 8"/>
                <a:gd name="txR" fmla="*/ 69 w 69"/>
                <a:gd name="txB" fmla="*/ 8 h 8"/>
              </a:gdLst>
              <a:ahLst/>
              <a:cxnLst>
                <a:cxn ang="0">
                  <a:pos x="0" y="0"/>
                </a:cxn>
                <a:cxn ang="0">
                  <a:pos x="17" y="0"/>
                </a:cxn>
                <a:cxn ang="0">
                  <a:pos x="15" y="2"/>
                </a:cxn>
                <a:cxn ang="0">
                  <a:pos x="0" y="0"/>
                </a:cxn>
              </a:cxnLst>
              <a:rect l="txL" t="txT" r="txR" b="txB"/>
              <a:pathLst>
                <a:path w="69" h="8">
                  <a:moveTo>
                    <a:pt x="0" y="0"/>
                  </a:moveTo>
                  <a:lnTo>
                    <a:pt x="69" y="0"/>
                  </a:lnTo>
                  <a:lnTo>
                    <a:pt x="62" y="8"/>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64" name="Freeform 137"/>
            <p:cNvSpPr/>
            <p:nvPr/>
          </p:nvSpPr>
          <p:spPr>
            <a:xfrm>
              <a:off x="2676" y="1724"/>
              <a:ext cx="12" cy="1"/>
            </a:xfrm>
            <a:custGeom>
              <a:avLst/>
              <a:gdLst>
                <a:gd name="txL" fmla="*/ 0 w 47"/>
                <a:gd name="txT" fmla="*/ 0 h 5"/>
                <a:gd name="txR" fmla="*/ 47 w 47"/>
                <a:gd name="txB" fmla="*/ 5 h 5"/>
              </a:gdLst>
              <a:ahLst/>
              <a:cxnLst>
                <a:cxn ang="0">
                  <a:pos x="0" y="0"/>
                </a:cxn>
                <a:cxn ang="0">
                  <a:pos x="2" y="1"/>
                </a:cxn>
                <a:cxn ang="0">
                  <a:pos x="12" y="1"/>
                </a:cxn>
                <a:cxn ang="0">
                  <a:pos x="0" y="0"/>
                </a:cxn>
              </a:cxnLst>
              <a:rect l="txL" t="txT" r="txR" b="txB"/>
              <a:pathLst>
                <a:path w="47" h="5">
                  <a:moveTo>
                    <a:pt x="0" y="0"/>
                  </a:moveTo>
                  <a:lnTo>
                    <a:pt x="8" y="5"/>
                  </a:lnTo>
                  <a:lnTo>
                    <a:pt x="47" y="5"/>
                  </a:lnTo>
                  <a:lnTo>
                    <a:pt x="0" y="0"/>
                  </a:lnTo>
                  <a:close/>
                </a:path>
              </a:pathLst>
            </a:custGeom>
            <a:solidFill>
              <a:srgbClr val="000000">
                <a:alpha val="100000"/>
              </a:srgbClr>
            </a:solidFill>
            <a:ln w="9525">
              <a:noFill/>
            </a:ln>
          </p:spPr>
          <p:txBody>
            <a:bodyPr/>
            <a:lstStyle/>
            <a:p>
              <a:endParaRPr lang="zh-CN" altLang="en-US"/>
            </a:p>
          </p:txBody>
        </p:sp>
        <p:sp>
          <p:nvSpPr>
            <p:cNvPr id="9365" name="Freeform 138"/>
            <p:cNvSpPr/>
            <p:nvPr/>
          </p:nvSpPr>
          <p:spPr>
            <a:xfrm>
              <a:off x="2676" y="1724"/>
              <a:ext cx="12" cy="1"/>
            </a:xfrm>
            <a:custGeom>
              <a:avLst/>
              <a:gdLst>
                <a:gd name="txL" fmla="*/ 0 w 47"/>
                <a:gd name="txT" fmla="*/ 0 h 5"/>
                <a:gd name="txR" fmla="*/ 47 w 47"/>
                <a:gd name="txB" fmla="*/ 5 h 5"/>
              </a:gdLst>
              <a:ahLst/>
              <a:cxnLst>
                <a:cxn ang="0">
                  <a:pos x="0" y="0"/>
                </a:cxn>
                <a:cxn ang="0">
                  <a:pos x="2" y="1"/>
                </a:cxn>
                <a:cxn ang="0">
                  <a:pos x="12" y="1"/>
                </a:cxn>
                <a:cxn ang="0">
                  <a:pos x="0" y="0"/>
                </a:cxn>
              </a:cxnLst>
              <a:rect l="txL" t="txT" r="txR" b="txB"/>
              <a:pathLst>
                <a:path w="47" h="5">
                  <a:moveTo>
                    <a:pt x="0" y="0"/>
                  </a:moveTo>
                  <a:lnTo>
                    <a:pt x="8" y="5"/>
                  </a:lnTo>
                  <a:lnTo>
                    <a:pt x="47"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66" name="Freeform 139"/>
            <p:cNvSpPr/>
            <p:nvPr/>
          </p:nvSpPr>
          <p:spPr>
            <a:xfrm>
              <a:off x="2676" y="1724"/>
              <a:ext cx="14" cy="1"/>
            </a:xfrm>
            <a:custGeom>
              <a:avLst/>
              <a:gdLst>
                <a:gd name="txL" fmla="*/ 0 w 55"/>
                <a:gd name="txT" fmla="*/ 0 h 5"/>
                <a:gd name="txR" fmla="*/ 55 w 55"/>
                <a:gd name="txB" fmla="*/ 5 h 5"/>
              </a:gdLst>
              <a:ahLst/>
              <a:cxnLst>
                <a:cxn ang="0">
                  <a:pos x="0" y="0"/>
                </a:cxn>
                <a:cxn ang="0">
                  <a:pos x="14" y="0"/>
                </a:cxn>
                <a:cxn ang="0">
                  <a:pos x="12" y="1"/>
                </a:cxn>
                <a:cxn ang="0">
                  <a:pos x="0" y="0"/>
                </a:cxn>
              </a:cxnLst>
              <a:rect l="txL" t="txT" r="txR" b="txB"/>
              <a:pathLst>
                <a:path w="55" h="5">
                  <a:moveTo>
                    <a:pt x="0" y="0"/>
                  </a:moveTo>
                  <a:lnTo>
                    <a:pt x="55" y="0"/>
                  </a:lnTo>
                  <a:lnTo>
                    <a:pt x="47" y="5"/>
                  </a:lnTo>
                  <a:lnTo>
                    <a:pt x="0" y="0"/>
                  </a:lnTo>
                  <a:close/>
                </a:path>
              </a:pathLst>
            </a:custGeom>
            <a:solidFill>
              <a:srgbClr val="000000">
                <a:alpha val="100000"/>
              </a:srgbClr>
            </a:solidFill>
            <a:ln w="9525">
              <a:noFill/>
            </a:ln>
          </p:spPr>
          <p:txBody>
            <a:bodyPr/>
            <a:lstStyle/>
            <a:p>
              <a:endParaRPr lang="zh-CN" altLang="en-US"/>
            </a:p>
          </p:txBody>
        </p:sp>
        <p:sp>
          <p:nvSpPr>
            <p:cNvPr id="9367" name="Freeform 140"/>
            <p:cNvSpPr/>
            <p:nvPr/>
          </p:nvSpPr>
          <p:spPr>
            <a:xfrm>
              <a:off x="2676" y="1724"/>
              <a:ext cx="14" cy="1"/>
            </a:xfrm>
            <a:custGeom>
              <a:avLst/>
              <a:gdLst>
                <a:gd name="txL" fmla="*/ 0 w 55"/>
                <a:gd name="txT" fmla="*/ 0 h 5"/>
                <a:gd name="txR" fmla="*/ 55 w 55"/>
                <a:gd name="txB" fmla="*/ 5 h 5"/>
              </a:gdLst>
              <a:ahLst/>
              <a:cxnLst>
                <a:cxn ang="0">
                  <a:pos x="0" y="0"/>
                </a:cxn>
                <a:cxn ang="0">
                  <a:pos x="14" y="0"/>
                </a:cxn>
                <a:cxn ang="0">
                  <a:pos x="12" y="1"/>
                </a:cxn>
                <a:cxn ang="0">
                  <a:pos x="0" y="0"/>
                </a:cxn>
              </a:cxnLst>
              <a:rect l="txL" t="txT" r="txR" b="txB"/>
              <a:pathLst>
                <a:path w="55" h="5">
                  <a:moveTo>
                    <a:pt x="0" y="0"/>
                  </a:moveTo>
                  <a:lnTo>
                    <a:pt x="55" y="0"/>
                  </a:lnTo>
                  <a:lnTo>
                    <a:pt x="47" y="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68" name="Freeform 141"/>
            <p:cNvSpPr/>
            <p:nvPr/>
          </p:nvSpPr>
          <p:spPr>
            <a:xfrm>
              <a:off x="2678" y="1725"/>
              <a:ext cx="8" cy="2"/>
            </a:xfrm>
            <a:custGeom>
              <a:avLst/>
              <a:gdLst>
                <a:gd name="txL" fmla="*/ 0 w 29"/>
                <a:gd name="txT" fmla="*/ 0 h 3"/>
                <a:gd name="txR" fmla="*/ 29 w 29"/>
                <a:gd name="txB" fmla="*/ 3 h 3"/>
              </a:gdLst>
              <a:ahLst/>
              <a:cxnLst>
                <a:cxn ang="0">
                  <a:pos x="0" y="0"/>
                </a:cxn>
                <a:cxn ang="0">
                  <a:pos x="2" y="2"/>
                </a:cxn>
                <a:cxn ang="0">
                  <a:pos x="8" y="2"/>
                </a:cxn>
                <a:cxn ang="0">
                  <a:pos x="0" y="0"/>
                </a:cxn>
              </a:cxnLst>
              <a:rect l="txL" t="txT" r="txR" b="txB"/>
              <a:pathLst>
                <a:path w="29" h="3">
                  <a:moveTo>
                    <a:pt x="0" y="0"/>
                  </a:moveTo>
                  <a:lnTo>
                    <a:pt x="9" y="3"/>
                  </a:lnTo>
                  <a:lnTo>
                    <a:pt x="29" y="3"/>
                  </a:lnTo>
                  <a:lnTo>
                    <a:pt x="0" y="0"/>
                  </a:lnTo>
                  <a:close/>
                </a:path>
              </a:pathLst>
            </a:custGeom>
            <a:solidFill>
              <a:srgbClr val="000000">
                <a:alpha val="100000"/>
              </a:srgbClr>
            </a:solidFill>
            <a:ln w="9525">
              <a:noFill/>
            </a:ln>
          </p:spPr>
          <p:txBody>
            <a:bodyPr/>
            <a:lstStyle/>
            <a:p>
              <a:endParaRPr lang="zh-CN" altLang="en-US"/>
            </a:p>
          </p:txBody>
        </p:sp>
        <p:sp>
          <p:nvSpPr>
            <p:cNvPr id="9369" name="Freeform 142"/>
            <p:cNvSpPr/>
            <p:nvPr/>
          </p:nvSpPr>
          <p:spPr>
            <a:xfrm>
              <a:off x="2678" y="1725"/>
              <a:ext cx="8" cy="2"/>
            </a:xfrm>
            <a:custGeom>
              <a:avLst/>
              <a:gdLst>
                <a:gd name="txL" fmla="*/ 0 w 29"/>
                <a:gd name="txT" fmla="*/ 0 h 3"/>
                <a:gd name="txR" fmla="*/ 29 w 29"/>
                <a:gd name="txB" fmla="*/ 3 h 3"/>
              </a:gdLst>
              <a:ahLst/>
              <a:cxnLst>
                <a:cxn ang="0">
                  <a:pos x="0" y="0"/>
                </a:cxn>
                <a:cxn ang="0">
                  <a:pos x="2" y="2"/>
                </a:cxn>
                <a:cxn ang="0">
                  <a:pos x="8" y="2"/>
                </a:cxn>
                <a:cxn ang="0">
                  <a:pos x="0" y="0"/>
                </a:cxn>
              </a:cxnLst>
              <a:rect l="txL" t="txT" r="txR" b="txB"/>
              <a:pathLst>
                <a:path w="29" h="3">
                  <a:moveTo>
                    <a:pt x="0" y="0"/>
                  </a:moveTo>
                  <a:lnTo>
                    <a:pt x="9" y="3"/>
                  </a:lnTo>
                  <a:lnTo>
                    <a:pt x="29"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70" name="Freeform 143"/>
            <p:cNvSpPr/>
            <p:nvPr/>
          </p:nvSpPr>
          <p:spPr>
            <a:xfrm>
              <a:off x="2678" y="1725"/>
              <a:ext cx="10" cy="2"/>
            </a:xfrm>
            <a:custGeom>
              <a:avLst/>
              <a:gdLst>
                <a:gd name="txL" fmla="*/ 0 w 39"/>
                <a:gd name="txT" fmla="*/ 0 h 3"/>
                <a:gd name="txR" fmla="*/ 39 w 39"/>
                <a:gd name="txB" fmla="*/ 3 h 3"/>
              </a:gdLst>
              <a:ahLst/>
              <a:cxnLst>
                <a:cxn ang="0">
                  <a:pos x="0" y="0"/>
                </a:cxn>
                <a:cxn ang="0">
                  <a:pos x="10" y="0"/>
                </a:cxn>
                <a:cxn ang="0">
                  <a:pos x="7" y="2"/>
                </a:cxn>
                <a:cxn ang="0">
                  <a:pos x="0" y="0"/>
                </a:cxn>
              </a:cxnLst>
              <a:rect l="txL" t="txT" r="txR" b="txB"/>
              <a:pathLst>
                <a:path w="39" h="3">
                  <a:moveTo>
                    <a:pt x="0" y="0"/>
                  </a:moveTo>
                  <a:lnTo>
                    <a:pt x="39" y="0"/>
                  </a:lnTo>
                  <a:lnTo>
                    <a:pt x="29" y="3"/>
                  </a:lnTo>
                  <a:lnTo>
                    <a:pt x="0" y="0"/>
                  </a:lnTo>
                  <a:close/>
                </a:path>
              </a:pathLst>
            </a:custGeom>
            <a:solidFill>
              <a:srgbClr val="000000">
                <a:alpha val="100000"/>
              </a:srgbClr>
            </a:solidFill>
            <a:ln w="9525">
              <a:noFill/>
            </a:ln>
          </p:spPr>
          <p:txBody>
            <a:bodyPr/>
            <a:lstStyle/>
            <a:p>
              <a:endParaRPr lang="zh-CN" altLang="en-US"/>
            </a:p>
          </p:txBody>
        </p:sp>
        <p:sp>
          <p:nvSpPr>
            <p:cNvPr id="9371" name="Freeform 144"/>
            <p:cNvSpPr/>
            <p:nvPr/>
          </p:nvSpPr>
          <p:spPr>
            <a:xfrm>
              <a:off x="2678" y="1725"/>
              <a:ext cx="10" cy="2"/>
            </a:xfrm>
            <a:custGeom>
              <a:avLst/>
              <a:gdLst>
                <a:gd name="txL" fmla="*/ 0 w 39"/>
                <a:gd name="txT" fmla="*/ 0 h 3"/>
                <a:gd name="txR" fmla="*/ 39 w 39"/>
                <a:gd name="txB" fmla="*/ 3 h 3"/>
              </a:gdLst>
              <a:ahLst/>
              <a:cxnLst>
                <a:cxn ang="0">
                  <a:pos x="0" y="0"/>
                </a:cxn>
                <a:cxn ang="0">
                  <a:pos x="10" y="0"/>
                </a:cxn>
                <a:cxn ang="0">
                  <a:pos x="7" y="2"/>
                </a:cxn>
                <a:cxn ang="0">
                  <a:pos x="0" y="0"/>
                </a:cxn>
              </a:cxnLst>
              <a:rect l="txL" t="txT" r="txR" b="txB"/>
              <a:pathLst>
                <a:path w="39" h="3">
                  <a:moveTo>
                    <a:pt x="0" y="0"/>
                  </a:moveTo>
                  <a:lnTo>
                    <a:pt x="39" y="0"/>
                  </a:lnTo>
                  <a:lnTo>
                    <a:pt x="29" y="3"/>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72" name="Freeform 145"/>
            <p:cNvSpPr/>
            <p:nvPr/>
          </p:nvSpPr>
          <p:spPr>
            <a:xfrm>
              <a:off x="2681" y="1727"/>
              <a:ext cx="5" cy="1"/>
            </a:xfrm>
            <a:custGeom>
              <a:avLst/>
              <a:gdLst>
                <a:gd name="txL" fmla="*/ 0 w 20"/>
                <a:gd name="txT" fmla="*/ 0 h 2"/>
                <a:gd name="txR" fmla="*/ 20 w 20"/>
                <a:gd name="txB" fmla="*/ 2 h 2"/>
              </a:gdLst>
              <a:ahLst/>
              <a:cxnLst>
                <a:cxn ang="0">
                  <a:pos x="0" y="0"/>
                </a:cxn>
                <a:cxn ang="0">
                  <a:pos x="5" y="0"/>
                </a:cxn>
                <a:cxn ang="0">
                  <a:pos x="3" y="1"/>
                </a:cxn>
                <a:cxn ang="0">
                  <a:pos x="0" y="0"/>
                </a:cxn>
              </a:cxnLst>
              <a:rect l="txL" t="txT" r="txR" b="txB"/>
              <a:pathLst>
                <a:path w="20" h="2">
                  <a:moveTo>
                    <a:pt x="0" y="0"/>
                  </a:moveTo>
                  <a:lnTo>
                    <a:pt x="20" y="0"/>
                  </a:lnTo>
                  <a:lnTo>
                    <a:pt x="10" y="2"/>
                  </a:lnTo>
                  <a:lnTo>
                    <a:pt x="0" y="0"/>
                  </a:lnTo>
                  <a:close/>
                </a:path>
              </a:pathLst>
            </a:custGeom>
            <a:solidFill>
              <a:srgbClr val="000000">
                <a:alpha val="100000"/>
              </a:srgbClr>
            </a:solidFill>
            <a:ln w="9525">
              <a:noFill/>
            </a:ln>
          </p:spPr>
          <p:txBody>
            <a:bodyPr/>
            <a:lstStyle/>
            <a:p>
              <a:endParaRPr lang="zh-CN" altLang="en-US"/>
            </a:p>
          </p:txBody>
        </p:sp>
        <p:sp>
          <p:nvSpPr>
            <p:cNvPr id="9373" name="Freeform 146"/>
            <p:cNvSpPr/>
            <p:nvPr/>
          </p:nvSpPr>
          <p:spPr>
            <a:xfrm>
              <a:off x="2681" y="1727"/>
              <a:ext cx="5" cy="1"/>
            </a:xfrm>
            <a:custGeom>
              <a:avLst/>
              <a:gdLst>
                <a:gd name="txL" fmla="*/ 0 w 20"/>
                <a:gd name="txT" fmla="*/ 0 h 2"/>
                <a:gd name="txR" fmla="*/ 20 w 20"/>
                <a:gd name="txB" fmla="*/ 2 h 2"/>
              </a:gdLst>
              <a:ahLst/>
              <a:cxnLst>
                <a:cxn ang="0">
                  <a:pos x="0" y="0"/>
                </a:cxn>
                <a:cxn ang="0">
                  <a:pos x="5" y="0"/>
                </a:cxn>
                <a:cxn ang="0">
                  <a:pos x="3" y="1"/>
                </a:cxn>
                <a:cxn ang="0">
                  <a:pos x="0" y="0"/>
                </a:cxn>
              </a:cxnLst>
              <a:rect l="txL" t="txT" r="txR" b="txB"/>
              <a:pathLst>
                <a:path w="20" h="2">
                  <a:moveTo>
                    <a:pt x="0" y="0"/>
                  </a:moveTo>
                  <a:lnTo>
                    <a:pt x="20" y="0"/>
                  </a:lnTo>
                  <a:lnTo>
                    <a:pt x="10" y="2"/>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74" name="Line 147"/>
            <p:cNvSpPr/>
            <p:nvPr/>
          </p:nvSpPr>
          <p:spPr>
            <a:xfrm>
              <a:off x="2572" y="1714"/>
              <a:ext cx="1" cy="1"/>
            </a:xfrm>
            <a:prstGeom prst="line">
              <a:avLst/>
            </a:prstGeom>
            <a:ln w="0" cap="flat" cmpd="sng">
              <a:solidFill>
                <a:srgbClr val="FF0000"/>
              </a:solidFill>
              <a:prstDash val="solid"/>
              <a:headEnd type="none" w="med" len="med"/>
              <a:tailEnd type="none" w="med" len="med"/>
            </a:ln>
          </p:spPr>
        </p:sp>
        <p:sp>
          <p:nvSpPr>
            <p:cNvPr id="9375" name="Freeform 148"/>
            <p:cNvSpPr/>
            <p:nvPr/>
          </p:nvSpPr>
          <p:spPr>
            <a:xfrm>
              <a:off x="2670" y="1493"/>
              <a:ext cx="26" cy="90"/>
            </a:xfrm>
            <a:custGeom>
              <a:avLst/>
              <a:gdLst>
                <a:gd name="txL" fmla="*/ 0 w 107"/>
                <a:gd name="txT" fmla="*/ 0 h 324"/>
                <a:gd name="txR" fmla="*/ 107 w 107"/>
                <a:gd name="txB" fmla="*/ 324 h 324"/>
              </a:gdLst>
              <a:ahLst/>
              <a:cxnLst>
                <a:cxn ang="0">
                  <a:pos x="0" y="90"/>
                </a:cxn>
                <a:cxn ang="0">
                  <a:pos x="13" y="0"/>
                </a:cxn>
                <a:cxn ang="0">
                  <a:pos x="26" y="90"/>
                </a:cxn>
                <a:cxn ang="0">
                  <a:pos x="0" y="90"/>
                </a:cxn>
              </a:cxnLst>
              <a:rect l="txL" t="txT" r="txR" b="txB"/>
              <a:pathLst>
                <a:path w="107" h="324">
                  <a:moveTo>
                    <a:pt x="0" y="324"/>
                  </a:moveTo>
                  <a:lnTo>
                    <a:pt x="53" y="0"/>
                  </a:lnTo>
                  <a:lnTo>
                    <a:pt x="107" y="324"/>
                  </a:lnTo>
                  <a:lnTo>
                    <a:pt x="0" y="324"/>
                  </a:lnTo>
                  <a:close/>
                </a:path>
              </a:pathLst>
            </a:custGeom>
            <a:solidFill>
              <a:srgbClr val="000000">
                <a:alpha val="100000"/>
              </a:srgbClr>
            </a:solidFill>
            <a:ln w="9525">
              <a:noFill/>
            </a:ln>
          </p:spPr>
          <p:txBody>
            <a:bodyPr/>
            <a:lstStyle/>
            <a:p>
              <a:endParaRPr lang="zh-CN" altLang="en-US"/>
            </a:p>
          </p:txBody>
        </p:sp>
        <p:sp>
          <p:nvSpPr>
            <p:cNvPr id="9376" name="Freeform 149"/>
            <p:cNvSpPr/>
            <p:nvPr/>
          </p:nvSpPr>
          <p:spPr>
            <a:xfrm>
              <a:off x="2670" y="1493"/>
              <a:ext cx="26" cy="90"/>
            </a:xfrm>
            <a:custGeom>
              <a:avLst/>
              <a:gdLst>
                <a:gd name="txL" fmla="*/ 0 w 107"/>
                <a:gd name="txT" fmla="*/ 0 h 324"/>
                <a:gd name="txR" fmla="*/ 107 w 107"/>
                <a:gd name="txB" fmla="*/ 324 h 324"/>
              </a:gdLst>
              <a:ahLst/>
              <a:cxnLst>
                <a:cxn ang="0">
                  <a:pos x="0" y="90"/>
                </a:cxn>
                <a:cxn ang="0">
                  <a:pos x="13" y="0"/>
                </a:cxn>
                <a:cxn ang="0">
                  <a:pos x="26" y="90"/>
                </a:cxn>
                <a:cxn ang="0">
                  <a:pos x="0" y="90"/>
                </a:cxn>
              </a:cxnLst>
              <a:rect l="txL" t="txT" r="txR" b="txB"/>
              <a:pathLst>
                <a:path w="107" h="324">
                  <a:moveTo>
                    <a:pt x="0" y="324"/>
                  </a:moveTo>
                  <a:lnTo>
                    <a:pt x="53" y="0"/>
                  </a:lnTo>
                  <a:lnTo>
                    <a:pt x="107" y="324"/>
                  </a:lnTo>
                  <a:lnTo>
                    <a:pt x="0" y="3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nvGrpSpPr>
            <p:cNvPr id="9377" name="Group 150"/>
            <p:cNvGrpSpPr/>
            <p:nvPr/>
          </p:nvGrpSpPr>
          <p:grpSpPr>
            <a:xfrm>
              <a:off x="3011" y="756"/>
              <a:ext cx="1467" cy="2570"/>
              <a:chOff x="3295" y="1769"/>
              <a:chExt cx="1173" cy="1846"/>
            </a:xfrm>
          </p:grpSpPr>
          <p:sp>
            <p:nvSpPr>
              <p:cNvPr id="9456" name="Freeform 151"/>
              <p:cNvSpPr/>
              <p:nvPr/>
            </p:nvSpPr>
            <p:spPr>
              <a:xfrm>
                <a:off x="3306" y="3412"/>
                <a:ext cx="1162" cy="10"/>
              </a:xfrm>
              <a:custGeom>
                <a:avLst/>
                <a:gdLst>
                  <a:gd name="txL" fmla="*/ 0 w 5808"/>
                  <a:gd name="txT" fmla="*/ 0 h 52"/>
                  <a:gd name="txR" fmla="*/ 5808 w 5808"/>
                  <a:gd name="txB" fmla="*/ 52 h 52"/>
                </a:gdLst>
                <a:ahLst/>
                <a:cxnLst>
                  <a:cxn ang="0">
                    <a:pos x="0" y="0"/>
                  </a:cxn>
                  <a:cxn ang="0">
                    <a:pos x="0" y="10"/>
                  </a:cxn>
                  <a:cxn ang="0">
                    <a:pos x="1162" y="0"/>
                  </a:cxn>
                  <a:cxn ang="0">
                    <a:pos x="0" y="0"/>
                  </a:cxn>
                </a:cxnLst>
                <a:rect l="txL" t="txT" r="txR" b="txB"/>
                <a:pathLst>
                  <a:path w="5808" h="52">
                    <a:moveTo>
                      <a:pt x="0" y="0"/>
                    </a:moveTo>
                    <a:lnTo>
                      <a:pt x="0" y="52"/>
                    </a:lnTo>
                    <a:lnTo>
                      <a:pt x="5808" y="0"/>
                    </a:lnTo>
                    <a:lnTo>
                      <a:pt x="0" y="0"/>
                    </a:lnTo>
                    <a:close/>
                  </a:path>
                </a:pathLst>
              </a:custGeom>
              <a:solidFill>
                <a:srgbClr val="000000">
                  <a:alpha val="100000"/>
                </a:srgbClr>
              </a:solidFill>
              <a:ln w="9525">
                <a:noFill/>
              </a:ln>
            </p:spPr>
            <p:txBody>
              <a:bodyPr/>
              <a:lstStyle/>
              <a:p>
                <a:endParaRPr lang="zh-CN" altLang="en-US"/>
              </a:p>
            </p:txBody>
          </p:sp>
          <p:sp>
            <p:nvSpPr>
              <p:cNvPr id="9457" name="Freeform 152"/>
              <p:cNvSpPr/>
              <p:nvPr/>
            </p:nvSpPr>
            <p:spPr>
              <a:xfrm>
                <a:off x="3306" y="3412"/>
                <a:ext cx="1162" cy="10"/>
              </a:xfrm>
              <a:custGeom>
                <a:avLst/>
                <a:gdLst>
                  <a:gd name="txL" fmla="*/ 0 w 5808"/>
                  <a:gd name="txT" fmla="*/ 0 h 52"/>
                  <a:gd name="txR" fmla="*/ 5808 w 5808"/>
                  <a:gd name="txB" fmla="*/ 52 h 52"/>
                </a:gdLst>
                <a:ahLst/>
                <a:cxnLst>
                  <a:cxn ang="0">
                    <a:pos x="0" y="10"/>
                  </a:cxn>
                  <a:cxn ang="0">
                    <a:pos x="1162" y="0"/>
                  </a:cxn>
                  <a:cxn ang="0">
                    <a:pos x="1162" y="10"/>
                  </a:cxn>
                  <a:cxn ang="0">
                    <a:pos x="0" y="10"/>
                  </a:cxn>
                </a:cxnLst>
                <a:rect l="txL" t="txT" r="txR" b="txB"/>
                <a:pathLst>
                  <a:path w="5808" h="52">
                    <a:moveTo>
                      <a:pt x="0" y="52"/>
                    </a:moveTo>
                    <a:lnTo>
                      <a:pt x="5808" y="0"/>
                    </a:lnTo>
                    <a:lnTo>
                      <a:pt x="5808" y="52"/>
                    </a:lnTo>
                    <a:lnTo>
                      <a:pt x="0" y="52"/>
                    </a:lnTo>
                    <a:close/>
                  </a:path>
                </a:pathLst>
              </a:custGeom>
              <a:solidFill>
                <a:srgbClr val="000000">
                  <a:alpha val="100000"/>
                </a:srgbClr>
              </a:solidFill>
              <a:ln w="9525">
                <a:noFill/>
              </a:ln>
            </p:spPr>
            <p:txBody>
              <a:bodyPr/>
              <a:lstStyle/>
              <a:p>
                <a:endParaRPr lang="zh-CN" altLang="en-US"/>
              </a:p>
            </p:txBody>
          </p:sp>
          <p:grpSp>
            <p:nvGrpSpPr>
              <p:cNvPr id="9458" name="Group 153"/>
              <p:cNvGrpSpPr/>
              <p:nvPr/>
            </p:nvGrpSpPr>
            <p:grpSpPr>
              <a:xfrm>
                <a:off x="3295" y="1769"/>
                <a:ext cx="1173" cy="1846"/>
                <a:chOff x="3295" y="1769"/>
                <a:chExt cx="1173" cy="1846"/>
              </a:xfrm>
            </p:grpSpPr>
            <p:sp>
              <p:nvSpPr>
                <p:cNvPr id="9459" name="Rectangle 154"/>
                <p:cNvSpPr/>
                <p:nvPr/>
              </p:nvSpPr>
              <p:spPr>
                <a:xfrm>
                  <a:off x="3306" y="3412"/>
                  <a:ext cx="1162" cy="10"/>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nvGrpSpPr>
                <p:cNvPr id="9460" name="Group 155"/>
                <p:cNvGrpSpPr/>
                <p:nvPr/>
              </p:nvGrpSpPr>
              <p:grpSpPr>
                <a:xfrm>
                  <a:off x="3295" y="1769"/>
                  <a:ext cx="786" cy="1846"/>
                  <a:chOff x="3295" y="1769"/>
                  <a:chExt cx="786" cy="1846"/>
                </a:xfrm>
              </p:grpSpPr>
              <p:sp>
                <p:nvSpPr>
                  <p:cNvPr id="9461" name="Freeform 156"/>
                  <p:cNvSpPr/>
                  <p:nvPr/>
                </p:nvSpPr>
                <p:spPr>
                  <a:xfrm>
                    <a:off x="3301" y="1996"/>
                    <a:ext cx="10" cy="1595"/>
                  </a:xfrm>
                  <a:custGeom>
                    <a:avLst/>
                    <a:gdLst>
                      <a:gd name="txL" fmla="*/ 0 w 52"/>
                      <a:gd name="txT" fmla="*/ 0 h 7976"/>
                      <a:gd name="txR" fmla="*/ 52 w 52"/>
                      <a:gd name="txB" fmla="*/ 7976 h 7976"/>
                    </a:gdLst>
                    <a:ahLst/>
                    <a:cxnLst>
                      <a:cxn ang="0">
                        <a:pos x="0" y="1595"/>
                      </a:cxn>
                      <a:cxn ang="0">
                        <a:pos x="10" y="1595"/>
                      </a:cxn>
                      <a:cxn ang="0">
                        <a:pos x="0" y="0"/>
                      </a:cxn>
                      <a:cxn ang="0">
                        <a:pos x="0" y="1595"/>
                      </a:cxn>
                    </a:cxnLst>
                    <a:rect l="txL" t="txT" r="txR" b="txB"/>
                    <a:pathLst>
                      <a:path w="52" h="7976">
                        <a:moveTo>
                          <a:pt x="0" y="7976"/>
                        </a:moveTo>
                        <a:lnTo>
                          <a:pt x="52" y="7976"/>
                        </a:lnTo>
                        <a:lnTo>
                          <a:pt x="0" y="0"/>
                        </a:lnTo>
                        <a:lnTo>
                          <a:pt x="0" y="7976"/>
                        </a:lnTo>
                        <a:close/>
                      </a:path>
                    </a:pathLst>
                  </a:custGeom>
                  <a:solidFill>
                    <a:srgbClr val="000000">
                      <a:alpha val="100000"/>
                    </a:srgbClr>
                  </a:solidFill>
                  <a:ln w="9525">
                    <a:noFill/>
                  </a:ln>
                </p:spPr>
                <p:txBody>
                  <a:bodyPr/>
                  <a:lstStyle/>
                  <a:p>
                    <a:endParaRPr lang="zh-CN" altLang="en-US"/>
                  </a:p>
                </p:txBody>
              </p:sp>
              <p:sp>
                <p:nvSpPr>
                  <p:cNvPr id="9462" name="Freeform 157"/>
                  <p:cNvSpPr/>
                  <p:nvPr/>
                </p:nvSpPr>
                <p:spPr>
                  <a:xfrm>
                    <a:off x="3301" y="1996"/>
                    <a:ext cx="10" cy="1595"/>
                  </a:xfrm>
                  <a:custGeom>
                    <a:avLst/>
                    <a:gdLst>
                      <a:gd name="txL" fmla="*/ 0 w 52"/>
                      <a:gd name="txT" fmla="*/ 0 h 7976"/>
                      <a:gd name="txR" fmla="*/ 52 w 52"/>
                      <a:gd name="txB" fmla="*/ 7976 h 7976"/>
                    </a:gdLst>
                    <a:ahLst/>
                    <a:cxnLst>
                      <a:cxn ang="0">
                        <a:pos x="10" y="1595"/>
                      </a:cxn>
                      <a:cxn ang="0">
                        <a:pos x="0" y="0"/>
                      </a:cxn>
                      <a:cxn ang="0">
                        <a:pos x="10" y="0"/>
                      </a:cxn>
                      <a:cxn ang="0">
                        <a:pos x="10" y="1595"/>
                      </a:cxn>
                    </a:cxnLst>
                    <a:rect l="txL" t="txT" r="txR" b="txB"/>
                    <a:pathLst>
                      <a:path w="52" h="7976">
                        <a:moveTo>
                          <a:pt x="52" y="7976"/>
                        </a:moveTo>
                        <a:lnTo>
                          <a:pt x="0" y="0"/>
                        </a:lnTo>
                        <a:lnTo>
                          <a:pt x="52" y="0"/>
                        </a:lnTo>
                        <a:lnTo>
                          <a:pt x="52" y="7976"/>
                        </a:lnTo>
                        <a:close/>
                      </a:path>
                    </a:pathLst>
                  </a:custGeom>
                  <a:solidFill>
                    <a:srgbClr val="000000">
                      <a:alpha val="100000"/>
                    </a:srgbClr>
                  </a:solidFill>
                  <a:ln w="9525">
                    <a:noFill/>
                  </a:ln>
                </p:spPr>
                <p:txBody>
                  <a:bodyPr/>
                  <a:lstStyle/>
                  <a:p>
                    <a:endParaRPr lang="zh-CN" altLang="en-US"/>
                  </a:p>
                </p:txBody>
              </p:sp>
              <p:sp>
                <p:nvSpPr>
                  <p:cNvPr id="9463" name="Rectangle 158"/>
                  <p:cNvSpPr/>
                  <p:nvPr/>
                </p:nvSpPr>
                <p:spPr>
                  <a:xfrm>
                    <a:off x="3301" y="1996"/>
                    <a:ext cx="10" cy="1595"/>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64" name="Line 159"/>
                  <p:cNvSpPr/>
                  <p:nvPr/>
                </p:nvSpPr>
                <p:spPr>
                  <a:xfrm>
                    <a:off x="3295" y="3417"/>
                    <a:ext cx="1" cy="1"/>
                  </a:xfrm>
                  <a:prstGeom prst="line">
                    <a:avLst/>
                  </a:prstGeom>
                  <a:ln w="0" cap="flat" cmpd="sng">
                    <a:solidFill>
                      <a:srgbClr val="FF0000"/>
                    </a:solidFill>
                    <a:prstDash val="solid"/>
                    <a:headEnd type="none" w="med" len="med"/>
                    <a:tailEnd type="none" w="med" len="med"/>
                  </a:ln>
                </p:spPr>
              </p:sp>
              <p:sp>
                <p:nvSpPr>
                  <p:cNvPr id="9465" name="Line 160"/>
                  <p:cNvSpPr/>
                  <p:nvPr/>
                </p:nvSpPr>
                <p:spPr>
                  <a:xfrm>
                    <a:off x="3306" y="2300"/>
                    <a:ext cx="1" cy="1"/>
                  </a:xfrm>
                  <a:prstGeom prst="line">
                    <a:avLst/>
                  </a:prstGeom>
                  <a:ln w="0" cap="flat" cmpd="sng">
                    <a:solidFill>
                      <a:srgbClr val="FF0000"/>
                    </a:solidFill>
                    <a:prstDash val="solid"/>
                    <a:headEnd type="none" w="med" len="med"/>
                    <a:tailEnd type="none" w="med" len="med"/>
                  </a:ln>
                </p:spPr>
              </p:sp>
              <p:sp>
                <p:nvSpPr>
                  <p:cNvPr id="9466" name="Line 161"/>
                  <p:cNvSpPr/>
                  <p:nvPr/>
                </p:nvSpPr>
                <p:spPr>
                  <a:xfrm flipV="1">
                    <a:off x="3361" y="3417"/>
                    <a:ext cx="176" cy="176"/>
                  </a:xfrm>
                  <a:prstGeom prst="line">
                    <a:avLst/>
                  </a:prstGeom>
                  <a:ln w="0" cap="flat" cmpd="sng">
                    <a:solidFill>
                      <a:srgbClr val="000000"/>
                    </a:solidFill>
                    <a:prstDash val="solid"/>
                    <a:headEnd type="none" w="med" len="med"/>
                    <a:tailEnd type="none" w="med" len="med"/>
                  </a:ln>
                </p:spPr>
              </p:sp>
              <p:sp>
                <p:nvSpPr>
                  <p:cNvPr id="9467" name="Line 162"/>
                  <p:cNvSpPr/>
                  <p:nvPr/>
                </p:nvSpPr>
                <p:spPr>
                  <a:xfrm flipV="1">
                    <a:off x="3306" y="3417"/>
                    <a:ext cx="115" cy="115"/>
                  </a:xfrm>
                  <a:prstGeom prst="line">
                    <a:avLst/>
                  </a:prstGeom>
                  <a:ln w="0" cap="flat" cmpd="sng">
                    <a:solidFill>
                      <a:srgbClr val="000000"/>
                    </a:solidFill>
                    <a:prstDash val="solid"/>
                    <a:headEnd type="none" w="med" len="med"/>
                    <a:tailEnd type="none" w="med" len="med"/>
                  </a:ln>
                </p:spPr>
              </p:sp>
              <p:sp>
                <p:nvSpPr>
                  <p:cNvPr id="9468" name="Line 163"/>
                  <p:cNvSpPr/>
                  <p:nvPr/>
                </p:nvSpPr>
                <p:spPr>
                  <a:xfrm flipV="1">
                    <a:off x="4039" y="3576"/>
                    <a:ext cx="37" cy="38"/>
                  </a:xfrm>
                  <a:prstGeom prst="line">
                    <a:avLst/>
                  </a:prstGeom>
                  <a:ln w="0" cap="flat" cmpd="sng">
                    <a:solidFill>
                      <a:srgbClr val="000000"/>
                    </a:solidFill>
                    <a:prstDash val="solid"/>
                    <a:headEnd type="none" w="med" len="med"/>
                    <a:tailEnd type="none" w="med" len="med"/>
                  </a:ln>
                </p:spPr>
              </p:sp>
              <p:sp>
                <p:nvSpPr>
                  <p:cNvPr id="9469" name="Line 164"/>
                  <p:cNvSpPr/>
                  <p:nvPr/>
                </p:nvSpPr>
                <p:spPr>
                  <a:xfrm flipV="1">
                    <a:off x="3926" y="3460"/>
                    <a:ext cx="150" cy="150"/>
                  </a:xfrm>
                  <a:prstGeom prst="line">
                    <a:avLst/>
                  </a:prstGeom>
                  <a:ln w="0" cap="flat" cmpd="sng">
                    <a:solidFill>
                      <a:srgbClr val="000000"/>
                    </a:solidFill>
                    <a:prstDash val="solid"/>
                    <a:headEnd type="none" w="med" len="med"/>
                    <a:tailEnd type="none" w="med" len="med"/>
                  </a:ln>
                </p:spPr>
              </p:sp>
              <p:sp>
                <p:nvSpPr>
                  <p:cNvPr id="9470" name="Line 165"/>
                  <p:cNvSpPr/>
                  <p:nvPr/>
                </p:nvSpPr>
                <p:spPr>
                  <a:xfrm flipV="1">
                    <a:off x="3813" y="3417"/>
                    <a:ext cx="190" cy="190"/>
                  </a:xfrm>
                  <a:prstGeom prst="line">
                    <a:avLst/>
                  </a:prstGeom>
                  <a:ln w="0" cap="flat" cmpd="sng">
                    <a:solidFill>
                      <a:srgbClr val="000000"/>
                    </a:solidFill>
                    <a:prstDash val="solid"/>
                    <a:headEnd type="none" w="med" len="med"/>
                    <a:tailEnd type="none" w="med" len="med"/>
                  </a:ln>
                </p:spPr>
              </p:sp>
              <p:sp>
                <p:nvSpPr>
                  <p:cNvPr id="9471" name="Line 166"/>
                  <p:cNvSpPr/>
                  <p:nvPr/>
                </p:nvSpPr>
                <p:spPr>
                  <a:xfrm flipV="1">
                    <a:off x="3700" y="3417"/>
                    <a:ext cx="186" cy="186"/>
                  </a:xfrm>
                  <a:prstGeom prst="line">
                    <a:avLst/>
                  </a:prstGeom>
                  <a:ln w="0" cap="flat" cmpd="sng">
                    <a:solidFill>
                      <a:srgbClr val="000000"/>
                    </a:solidFill>
                    <a:prstDash val="solid"/>
                    <a:headEnd type="none" w="med" len="med"/>
                    <a:tailEnd type="none" w="med" len="med"/>
                  </a:ln>
                </p:spPr>
              </p:sp>
              <p:sp>
                <p:nvSpPr>
                  <p:cNvPr id="9472" name="Line 167"/>
                  <p:cNvSpPr/>
                  <p:nvPr/>
                </p:nvSpPr>
                <p:spPr>
                  <a:xfrm flipV="1">
                    <a:off x="3587" y="3417"/>
                    <a:ext cx="183" cy="183"/>
                  </a:xfrm>
                  <a:prstGeom prst="line">
                    <a:avLst/>
                  </a:prstGeom>
                  <a:ln w="0" cap="flat" cmpd="sng">
                    <a:solidFill>
                      <a:srgbClr val="000000"/>
                    </a:solidFill>
                    <a:prstDash val="solid"/>
                    <a:headEnd type="none" w="med" len="med"/>
                    <a:tailEnd type="none" w="med" len="med"/>
                  </a:ln>
                </p:spPr>
              </p:sp>
              <p:sp>
                <p:nvSpPr>
                  <p:cNvPr id="9473" name="Line 168"/>
                  <p:cNvSpPr/>
                  <p:nvPr/>
                </p:nvSpPr>
                <p:spPr>
                  <a:xfrm flipV="1">
                    <a:off x="3474" y="3417"/>
                    <a:ext cx="180" cy="180"/>
                  </a:xfrm>
                  <a:prstGeom prst="line">
                    <a:avLst/>
                  </a:prstGeom>
                  <a:ln w="0" cap="flat" cmpd="sng">
                    <a:solidFill>
                      <a:srgbClr val="000000"/>
                    </a:solidFill>
                    <a:prstDash val="solid"/>
                    <a:headEnd type="none" w="med" len="med"/>
                    <a:tailEnd type="none" w="med" len="med"/>
                  </a:ln>
                </p:spPr>
              </p:sp>
              <p:sp>
                <p:nvSpPr>
                  <p:cNvPr id="9474" name="Freeform 169"/>
                  <p:cNvSpPr/>
                  <p:nvPr/>
                </p:nvSpPr>
                <p:spPr>
                  <a:xfrm>
                    <a:off x="4071" y="3417"/>
                    <a:ext cx="10" cy="198"/>
                  </a:xfrm>
                  <a:custGeom>
                    <a:avLst/>
                    <a:gdLst>
                      <a:gd name="txL" fmla="*/ 0 w 52"/>
                      <a:gd name="txT" fmla="*/ 0 h 989"/>
                      <a:gd name="txR" fmla="*/ 52 w 52"/>
                      <a:gd name="txB" fmla="*/ 989 h 989"/>
                    </a:gdLst>
                    <a:ahLst/>
                    <a:cxnLst>
                      <a:cxn ang="0">
                        <a:pos x="10" y="0"/>
                      </a:cxn>
                      <a:cxn ang="0">
                        <a:pos x="0" y="0"/>
                      </a:cxn>
                      <a:cxn ang="0">
                        <a:pos x="10" y="198"/>
                      </a:cxn>
                      <a:cxn ang="0">
                        <a:pos x="10" y="0"/>
                      </a:cxn>
                    </a:cxnLst>
                    <a:rect l="txL" t="txT" r="txR" b="txB"/>
                    <a:pathLst>
                      <a:path w="52" h="989">
                        <a:moveTo>
                          <a:pt x="52" y="0"/>
                        </a:moveTo>
                        <a:lnTo>
                          <a:pt x="0" y="0"/>
                        </a:lnTo>
                        <a:lnTo>
                          <a:pt x="52" y="989"/>
                        </a:lnTo>
                        <a:lnTo>
                          <a:pt x="52" y="0"/>
                        </a:lnTo>
                        <a:close/>
                      </a:path>
                    </a:pathLst>
                  </a:custGeom>
                  <a:solidFill>
                    <a:srgbClr val="000000">
                      <a:alpha val="100000"/>
                    </a:srgbClr>
                  </a:solidFill>
                  <a:ln w="9525">
                    <a:noFill/>
                  </a:ln>
                </p:spPr>
                <p:txBody>
                  <a:bodyPr/>
                  <a:lstStyle/>
                  <a:p>
                    <a:endParaRPr lang="zh-CN" altLang="en-US"/>
                  </a:p>
                </p:txBody>
              </p:sp>
              <p:sp>
                <p:nvSpPr>
                  <p:cNvPr id="9475" name="Freeform 170"/>
                  <p:cNvSpPr/>
                  <p:nvPr/>
                </p:nvSpPr>
                <p:spPr>
                  <a:xfrm>
                    <a:off x="4071" y="3417"/>
                    <a:ext cx="10" cy="198"/>
                  </a:xfrm>
                  <a:custGeom>
                    <a:avLst/>
                    <a:gdLst>
                      <a:gd name="txL" fmla="*/ 0 w 52"/>
                      <a:gd name="txT" fmla="*/ 0 h 989"/>
                      <a:gd name="txR" fmla="*/ 52 w 52"/>
                      <a:gd name="txB" fmla="*/ 989 h 989"/>
                    </a:gdLst>
                    <a:ahLst/>
                    <a:cxnLst>
                      <a:cxn ang="0">
                        <a:pos x="0" y="0"/>
                      </a:cxn>
                      <a:cxn ang="0">
                        <a:pos x="10" y="198"/>
                      </a:cxn>
                      <a:cxn ang="0">
                        <a:pos x="0" y="198"/>
                      </a:cxn>
                      <a:cxn ang="0">
                        <a:pos x="0" y="0"/>
                      </a:cxn>
                    </a:cxnLst>
                    <a:rect l="txL" t="txT" r="txR" b="txB"/>
                    <a:pathLst>
                      <a:path w="52" h="989">
                        <a:moveTo>
                          <a:pt x="0" y="0"/>
                        </a:moveTo>
                        <a:lnTo>
                          <a:pt x="52" y="989"/>
                        </a:lnTo>
                        <a:lnTo>
                          <a:pt x="0" y="989"/>
                        </a:lnTo>
                        <a:lnTo>
                          <a:pt x="0" y="0"/>
                        </a:lnTo>
                        <a:close/>
                      </a:path>
                    </a:pathLst>
                  </a:custGeom>
                  <a:solidFill>
                    <a:srgbClr val="000000">
                      <a:alpha val="100000"/>
                    </a:srgbClr>
                  </a:solidFill>
                  <a:ln w="9525">
                    <a:noFill/>
                  </a:ln>
                </p:spPr>
                <p:txBody>
                  <a:bodyPr/>
                  <a:lstStyle/>
                  <a:p>
                    <a:endParaRPr lang="zh-CN" altLang="en-US"/>
                  </a:p>
                </p:txBody>
              </p:sp>
              <p:sp>
                <p:nvSpPr>
                  <p:cNvPr id="9476" name="Rectangle 171"/>
                  <p:cNvSpPr/>
                  <p:nvPr/>
                </p:nvSpPr>
                <p:spPr>
                  <a:xfrm>
                    <a:off x="4071" y="3417"/>
                    <a:ext cx="10" cy="198"/>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77" name="Freeform 172"/>
                  <p:cNvSpPr/>
                  <p:nvPr/>
                </p:nvSpPr>
                <p:spPr>
                  <a:xfrm>
                    <a:off x="3306" y="2453"/>
                    <a:ext cx="770" cy="10"/>
                  </a:xfrm>
                  <a:custGeom>
                    <a:avLst/>
                    <a:gdLst>
                      <a:gd name="txL" fmla="*/ 0 w 3851"/>
                      <a:gd name="txT" fmla="*/ 0 h 52"/>
                      <a:gd name="txR" fmla="*/ 3851 w 3851"/>
                      <a:gd name="txB" fmla="*/ 52 h 52"/>
                    </a:gdLst>
                    <a:ahLst/>
                    <a:cxnLst>
                      <a:cxn ang="0">
                        <a:pos x="0" y="0"/>
                      </a:cxn>
                      <a:cxn ang="0">
                        <a:pos x="0" y="10"/>
                      </a:cxn>
                      <a:cxn ang="0">
                        <a:pos x="770" y="0"/>
                      </a:cxn>
                      <a:cxn ang="0">
                        <a:pos x="0" y="0"/>
                      </a:cxn>
                    </a:cxnLst>
                    <a:rect l="txL" t="txT" r="txR" b="txB"/>
                    <a:pathLst>
                      <a:path w="3851" h="52">
                        <a:moveTo>
                          <a:pt x="0" y="0"/>
                        </a:moveTo>
                        <a:lnTo>
                          <a:pt x="0" y="52"/>
                        </a:lnTo>
                        <a:lnTo>
                          <a:pt x="3851" y="0"/>
                        </a:lnTo>
                        <a:lnTo>
                          <a:pt x="0" y="0"/>
                        </a:lnTo>
                        <a:close/>
                      </a:path>
                    </a:pathLst>
                  </a:custGeom>
                  <a:solidFill>
                    <a:srgbClr val="FF0000">
                      <a:alpha val="100000"/>
                    </a:srgbClr>
                  </a:solidFill>
                  <a:ln w="9525">
                    <a:noFill/>
                  </a:ln>
                </p:spPr>
                <p:txBody>
                  <a:bodyPr/>
                  <a:lstStyle/>
                  <a:p>
                    <a:endParaRPr lang="zh-CN" altLang="en-US"/>
                  </a:p>
                </p:txBody>
              </p:sp>
              <p:sp>
                <p:nvSpPr>
                  <p:cNvPr id="9478" name="Freeform 173"/>
                  <p:cNvSpPr/>
                  <p:nvPr/>
                </p:nvSpPr>
                <p:spPr>
                  <a:xfrm>
                    <a:off x="3306" y="2453"/>
                    <a:ext cx="770" cy="10"/>
                  </a:xfrm>
                  <a:custGeom>
                    <a:avLst/>
                    <a:gdLst>
                      <a:gd name="txL" fmla="*/ 0 w 3851"/>
                      <a:gd name="txT" fmla="*/ 0 h 52"/>
                      <a:gd name="txR" fmla="*/ 3851 w 3851"/>
                      <a:gd name="txB" fmla="*/ 52 h 52"/>
                    </a:gdLst>
                    <a:ahLst/>
                    <a:cxnLst>
                      <a:cxn ang="0">
                        <a:pos x="0" y="10"/>
                      </a:cxn>
                      <a:cxn ang="0">
                        <a:pos x="770" y="0"/>
                      </a:cxn>
                      <a:cxn ang="0">
                        <a:pos x="770" y="10"/>
                      </a:cxn>
                      <a:cxn ang="0">
                        <a:pos x="0" y="10"/>
                      </a:cxn>
                    </a:cxnLst>
                    <a:rect l="txL" t="txT" r="txR" b="txB"/>
                    <a:pathLst>
                      <a:path w="3851" h="52">
                        <a:moveTo>
                          <a:pt x="0" y="52"/>
                        </a:moveTo>
                        <a:lnTo>
                          <a:pt x="3851" y="0"/>
                        </a:lnTo>
                        <a:lnTo>
                          <a:pt x="3851" y="52"/>
                        </a:lnTo>
                        <a:lnTo>
                          <a:pt x="0" y="52"/>
                        </a:lnTo>
                        <a:close/>
                      </a:path>
                    </a:pathLst>
                  </a:custGeom>
                  <a:solidFill>
                    <a:srgbClr val="FF0000">
                      <a:alpha val="100000"/>
                    </a:srgbClr>
                  </a:solidFill>
                  <a:ln w="9525">
                    <a:noFill/>
                  </a:ln>
                </p:spPr>
                <p:txBody>
                  <a:bodyPr/>
                  <a:lstStyle/>
                  <a:p>
                    <a:endParaRPr lang="zh-CN" altLang="en-US"/>
                  </a:p>
                </p:txBody>
              </p:sp>
              <p:sp>
                <p:nvSpPr>
                  <p:cNvPr id="9479" name="Rectangle 174"/>
                  <p:cNvSpPr/>
                  <p:nvPr/>
                </p:nvSpPr>
                <p:spPr>
                  <a:xfrm>
                    <a:off x="3306" y="2453"/>
                    <a:ext cx="770" cy="10"/>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80" name="Line 175"/>
                  <p:cNvSpPr/>
                  <p:nvPr/>
                </p:nvSpPr>
                <p:spPr>
                  <a:xfrm flipV="1">
                    <a:off x="3344" y="2301"/>
                    <a:ext cx="156" cy="157"/>
                  </a:xfrm>
                  <a:prstGeom prst="line">
                    <a:avLst/>
                  </a:prstGeom>
                  <a:ln w="0" cap="flat" cmpd="sng">
                    <a:solidFill>
                      <a:srgbClr val="000000"/>
                    </a:solidFill>
                    <a:prstDash val="solid"/>
                    <a:headEnd type="none" w="med" len="med"/>
                    <a:tailEnd type="none" w="med" len="med"/>
                  </a:ln>
                </p:spPr>
              </p:sp>
              <p:sp>
                <p:nvSpPr>
                  <p:cNvPr id="9481" name="Freeform 176"/>
                  <p:cNvSpPr/>
                  <p:nvPr/>
                </p:nvSpPr>
                <p:spPr>
                  <a:xfrm>
                    <a:off x="3306" y="2296"/>
                    <a:ext cx="770" cy="10"/>
                  </a:xfrm>
                  <a:custGeom>
                    <a:avLst/>
                    <a:gdLst>
                      <a:gd name="txL" fmla="*/ 0 w 3851"/>
                      <a:gd name="txT" fmla="*/ 0 h 52"/>
                      <a:gd name="txR" fmla="*/ 3851 w 3851"/>
                      <a:gd name="txB" fmla="*/ 52 h 52"/>
                    </a:gdLst>
                    <a:ahLst/>
                    <a:cxnLst>
                      <a:cxn ang="0">
                        <a:pos x="0" y="0"/>
                      </a:cxn>
                      <a:cxn ang="0">
                        <a:pos x="0" y="10"/>
                      </a:cxn>
                      <a:cxn ang="0">
                        <a:pos x="770" y="0"/>
                      </a:cxn>
                      <a:cxn ang="0">
                        <a:pos x="0" y="0"/>
                      </a:cxn>
                    </a:cxnLst>
                    <a:rect l="txL" t="txT" r="txR" b="txB"/>
                    <a:pathLst>
                      <a:path w="3851" h="52">
                        <a:moveTo>
                          <a:pt x="0" y="0"/>
                        </a:moveTo>
                        <a:lnTo>
                          <a:pt x="0" y="52"/>
                        </a:lnTo>
                        <a:lnTo>
                          <a:pt x="3851" y="0"/>
                        </a:lnTo>
                        <a:lnTo>
                          <a:pt x="0" y="0"/>
                        </a:lnTo>
                        <a:close/>
                      </a:path>
                    </a:pathLst>
                  </a:custGeom>
                  <a:solidFill>
                    <a:srgbClr val="FF0000">
                      <a:alpha val="100000"/>
                    </a:srgbClr>
                  </a:solidFill>
                  <a:ln w="9525">
                    <a:noFill/>
                  </a:ln>
                </p:spPr>
                <p:txBody>
                  <a:bodyPr/>
                  <a:lstStyle/>
                  <a:p>
                    <a:endParaRPr lang="zh-CN" altLang="en-US"/>
                  </a:p>
                </p:txBody>
              </p:sp>
              <p:sp>
                <p:nvSpPr>
                  <p:cNvPr id="9482" name="Freeform 177"/>
                  <p:cNvSpPr/>
                  <p:nvPr/>
                </p:nvSpPr>
                <p:spPr>
                  <a:xfrm>
                    <a:off x="3306" y="2296"/>
                    <a:ext cx="770" cy="10"/>
                  </a:xfrm>
                  <a:custGeom>
                    <a:avLst/>
                    <a:gdLst>
                      <a:gd name="txL" fmla="*/ 0 w 3851"/>
                      <a:gd name="txT" fmla="*/ 0 h 52"/>
                      <a:gd name="txR" fmla="*/ 3851 w 3851"/>
                      <a:gd name="txB" fmla="*/ 52 h 52"/>
                    </a:gdLst>
                    <a:ahLst/>
                    <a:cxnLst>
                      <a:cxn ang="0">
                        <a:pos x="0" y="10"/>
                      </a:cxn>
                      <a:cxn ang="0">
                        <a:pos x="770" y="0"/>
                      </a:cxn>
                      <a:cxn ang="0">
                        <a:pos x="770" y="10"/>
                      </a:cxn>
                      <a:cxn ang="0">
                        <a:pos x="0" y="10"/>
                      </a:cxn>
                    </a:cxnLst>
                    <a:rect l="txL" t="txT" r="txR" b="txB"/>
                    <a:pathLst>
                      <a:path w="3851" h="52">
                        <a:moveTo>
                          <a:pt x="0" y="52"/>
                        </a:moveTo>
                        <a:lnTo>
                          <a:pt x="3851" y="0"/>
                        </a:lnTo>
                        <a:lnTo>
                          <a:pt x="3851" y="52"/>
                        </a:lnTo>
                        <a:lnTo>
                          <a:pt x="0" y="52"/>
                        </a:lnTo>
                        <a:close/>
                      </a:path>
                    </a:pathLst>
                  </a:custGeom>
                  <a:solidFill>
                    <a:srgbClr val="FF0000">
                      <a:alpha val="100000"/>
                    </a:srgbClr>
                  </a:solidFill>
                  <a:ln w="9525">
                    <a:noFill/>
                  </a:ln>
                </p:spPr>
                <p:txBody>
                  <a:bodyPr/>
                  <a:lstStyle/>
                  <a:p>
                    <a:endParaRPr lang="zh-CN" altLang="en-US"/>
                  </a:p>
                </p:txBody>
              </p:sp>
              <p:sp>
                <p:nvSpPr>
                  <p:cNvPr id="9483" name="Rectangle 178"/>
                  <p:cNvSpPr/>
                  <p:nvPr/>
                </p:nvSpPr>
                <p:spPr>
                  <a:xfrm>
                    <a:off x="3306" y="2296"/>
                    <a:ext cx="770" cy="10"/>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84" name="Line 179"/>
                  <p:cNvSpPr/>
                  <p:nvPr/>
                </p:nvSpPr>
                <p:spPr>
                  <a:xfrm flipV="1">
                    <a:off x="3306" y="2043"/>
                    <a:ext cx="96" cy="96"/>
                  </a:xfrm>
                  <a:prstGeom prst="line">
                    <a:avLst/>
                  </a:prstGeom>
                  <a:ln w="0" cap="flat" cmpd="sng">
                    <a:solidFill>
                      <a:srgbClr val="000000"/>
                    </a:solidFill>
                    <a:prstDash val="solid"/>
                    <a:headEnd type="none" w="med" len="med"/>
                    <a:tailEnd type="none" w="med" len="med"/>
                  </a:ln>
                </p:spPr>
              </p:sp>
              <p:sp>
                <p:nvSpPr>
                  <p:cNvPr id="9485" name="Line 180"/>
                  <p:cNvSpPr/>
                  <p:nvPr/>
                </p:nvSpPr>
                <p:spPr>
                  <a:xfrm flipV="1">
                    <a:off x="3318" y="2041"/>
                    <a:ext cx="260" cy="260"/>
                  </a:xfrm>
                  <a:prstGeom prst="line">
                    <a:avLst/>
                  </a:prstGeom>
                  <a:ln w="0" cap="flat" cmpd="sng">
                    <a:solidFill>
                      <a:srgbClr val="000000"/>
                    </a:solidFill>
                    <a:prstDash val="solid"/>
                    <a:headEnd type="none" w="med" len="med"/>
                    <a:tailEnd type="none" w="med" len="med"/>
                  </a:ln>
                </p:spPr>
              </p:sp>
              <p:sp>
                <p:nvSpPr>
                  <p:cNvPr id="9486" name="Line 181"/>
                  <p:cNvSpPr/>
                  <p:nvPr/>
                </p:nvSpPr>
                <p:spPr>
                  <a:xfrm flipV="1">
                    <a:off x="3493" y="2039"/>
                    <a:ext cx="261" cy="262"/>
                  </a:xfrm>
                  <a:prstGeom prst="line">
                    <a:avLst/>
                  </a:prstGeom>
                  <a:ln w="0" cap="flat" cmpd="sng">
                    <a:solidFill>
                      <a:srgbClr val="000000"/>
                    </a:solidFill>
                    <a:prstDash val="solid"/>
                    <a:headEnd type="none" w="med" len="med"/>
                    <a:tailEnd type="none" w="med" len="med"/>
                  </a:ln>
                </p:spPr>
              </p:sp>
              <p:sp>
                <p:nvSpPr>
                  <p:cNvPr id="9487" name="Line 182"/>
                  <p:cNvSpPr/>
                  <p:nvPr/>
                </p:nvSpPr>
                <p:spPr>
                  <a:xfrm flipV="1">
                    <a:off x="3667" y="2038"/>
                    <a:ext cx="264" cy="263"/>
                  </a:xfrm>
                  <a:prstGeom prst="line">
                    <a:avLst/>
                  </a:prstGeom>
                  <a:ln w="0" cap="flat" cmpd="sng">
                    <a:solidFill>
                      <a:srgbClr val="000000"/>
                    </a:solidFill>
                    <a:prstDash val="solid"/>
                    <a:headEnd type="none" w="med" len="med"/>
                    <a:tailEnd type="none" w="med" len="med"/>
                  </a:ln>
                </p:spPr>
              </p:sp>
              <p:sp>
                <p:nvSpPr>
                  <p:cNvPr id="9488" name="Line 183"/>
                  <p:cNvSpPr/>
                  <p:nvPr/>
                </p:nvSpPr>
                <p:spPr>
                  <a:xfrm flipV="1">
                    <a:off x="3842" y="2067"/>
                    <a:ext cx="234" cy="234"/>
                  </a:xfrm>
                  <a:prstGeom prst="line">
                    <a:avLst/>
                  </a:prstGeom>
                  <a:ln w="0" cap="flat" cmpd="sng">
                    <a:solidFill>
                      <a:srgbClr val="000000"/>
                    </a:solidFill>
                    <a:prstDash val="solid"/>
                    <a:headEnd type="none" w="med" len="med"/>
                    <a:tailEnd type="none" w="med" len="med"/>
                  </a:ln>
                </p:spPr>
              </p:sp>
              <p:sp>
                <p:nvSpPr>
                  <p:cNvPr id="9489" name="Line 184"/>
                  <p:cNvSpPr/>
                  <p:nvPr/>
                </p:nvSpPr>
                <p:spPr>
                  <a:xfrm flipV="1">
                    <a:off x="4017" y="2241"/>
                    <a:ext cx="59" cy="60"/>
                  </a:xfrm>
                  <a:prstGeom prst="line">
                    <a:avLst/>
                  </a:prstGeom>
                  <a:ln w="0" cap="flat" cmpd="sng">
                    <a:solidFill>
                      <a:srgbClr val="000000"/>
                    </a:solidFill>
                    <a:prstDash val="solid"/>
                    <a:headEnd type="none" w="med" len="med"/>
                    <a:tailEnd type="none" w="med" len="med"/>
                  </a:ln>
                </p:spPr>
              </p:sp>
              <p:sp>
                <p:nvSpPr>
                  <p:cNvPr id="9490" name="Line 185"/>
                  <p:cNvSpPr/>
                  <p:nvPr/>
                </p:nvSpPr>
                <p:spPr>
                  <a:xfrm flipV="1">
                    <a:off x="3306" y="2301"/>
                    <a:ext cx="78" cy="78"/>
                  </a:xfrm>
                  <a:prstGeom prst="line">
                    <a:avLst/>
                  </a:prstGeom>
                  <a:ln w="0" cap="flat" cmpd="sng">
                    <a:solidFill>
                      <a:srgbClr val="000000"/>
                    </a:solidFill>
                    <a:prstDash val="solid"/>
                    <a:headEnd type="none" w="med" len="med"/>
                    <a:tailEnd type="none" w="med" len="med"/>
                  </a:ln>
                </p:spPr>
              </p:sp>
              <p:sp>
                <p:nvSpPr>
                  <p:cNvPr id="9491" name="Line 186"/>
                  <p:cNvSpPr/>
                  <p:nvPr/>
                </p:nvSpPr>
                <p:spPr>
                  <a:xfrm flipV="1">
                    <a:off x="3926" y="2307"/>
                    <a:ext cx="150" cy="151"/>
                  </a:xfrm>
                  <a:prstGeom prst="line">
                    <a:avLst/>
                  </a:prstGeom>
                  <a:ln w="0" cap="flat" cmpd="sng">
                    <a:solidFill>
                      <a:srgbClr val="000000"/>
                    </a:solidFill>
                    <a:prstDash val="solid"/>
                    <a:headEnd type="none" w="med" len="med"/>
                    <a:tailEnd type="none" w="med" len="med"/>
                  </a:ln>
                </p:spPr>
              </p:sp>
              <p:sp>
                <p:nvSpPr>
                  <p:cNvPr id="9492" name="Line 187"/>
                  <p:cNvSpPr/>
                  <p:nvPr/>
                </p:nvSpPr>
                <p:spPr>
                  <a:xfrm flipV="1">
                    <a:off x="3809" y="2301"/>
                    <a:ext cx="157" cy="157"/>
                  </a:xfrm>
                  <a:prstGeom prst="line">
                    <a:avLst/>
                  </a:prstGeom>
                  <a:ln w="0" cap="flat" cmpd="sng">
                    <a:solidFill>
                      <a:srgbClr val="000000"/>
                    </a:solidFill>
                    <a:prstDash val="solid"/>
                    <a:headEnd type="none" w="med" len="med"/>
                    <a:tailEnd type="none" w="med" len="med"/>
                  </a:ln>
                </p:spPr>
              </p:sp>
              <p:sp>
                <p:nvSpPr>
                  <p:cNvPr id="9493" name="Line 188"/>
                  <p:cNvSpPr/>
                  <p:nvPr/>
                </p:nvSpPr>
                <p:spPr>
                  <a:xfrm flipV="1">
                    <a:off x="3693" y="2301"/>
                    <a:ext cx="156" cy="157"/>
                  </a:xfrm>
                  <a:prstGeom prst="line">
                    <a:avLst/>
                  </a:prstGeom>
                  <a:ln w="0" cap="flat" cmpd="sng">
                    <a:solidFill>
                      <a:srgbClr val="000000"/>
                    </a:solidFill>
                    <a:prstDash val="solid"/>
                    <a:headEnd type="none" w="med" len="med"/>
                    <a:tailEnd type="none" w="med" len="med"/>
                  </a:ln>
                </p:spPr>
              </p:sp>
              <p:sp>
                <p:nvSpPr>
                  <p:cNvPr id="9494" name="Line 189"/>
                  <p:cNvSpPr/>
                  <p:nvPr/>
                </p:nvSpPr>
                <p:spPr>
                  <a:xfrm flipV="1">
                    <a:off x="3576" y="2301"/>
                    <a:ext cx="157" cy="157"/>
                  </a:xfrm>
                  <a:prstGeom prst="line">
                    <a:avLst/>
                  </a:prstGeom>
                  <a:ln w="0" cap="flat" cmpd="sng">
                    <a:solidFill>
                      <a:srgbClr val="000000"/>
                    </a:solidFill>
                    <a:prstDash val="solid"/>
                    <a:headEnd type="none" w="med" len="med"/>
                    <a:tailEnd type="none" w="med" len="med"/>
                  </a:ln>
                </p:spPr>
              </p:sp>
              <p:sp>
                <p:nvSpPr>
                  <p:cNvPr id="9495" name="Line 190"/>
                  <p:cNvSpPr/>
                  <p:nvPr/>
                </p:nvSpPr>
                <p:spPr>
                  <a:xfrm flipV="1">
                    <a:off x="3460" y="2301"/>
                    <a:ext cx="157" cy="157"/>
                  </a:xfrm>
                  <a:prstGeom prst="line">
                    <a:avLst/>
                  </a:prstGeom>
                  <a:ln w="0" cap="flat" cmpd="sng">
                    <a:solidFill>
                      <a:srgbClr val="000000"/>
                    </a:solidFill>
                    <a:prstDash val="solid"/>
                    <a:headEnd type="none" w="med" len="med"/>
                    <a:tailEnd type="none" w="med" len="med"/>
                  </a:ln>
                </p:spPr>
              </p:sp>
              <p:sp>
                <p:nvSpPr>
                  <p:cNvPr id="9496" name="Freeform 191"/>
                  <p:cNvSpPr/>
                  <p:nvPr/>
                </p:nvSpPr>
                <p:spPr>
                  <a:xfrm>
                    <a:off x="4071" y="1986"/>
                    <a:ext cx="10" cy="596"/>
                  </a:xfrm>
                  <a:custGeom>
                    <a:avLst/>
                    <a:gdLst>
                      <a:gd name="txL" fmla="*/ 0 w 52"/>
                      <a:gd name="txT" fmla="*/ 0 h 2978"/>
                      <a:gd name="txR" fmla="*/ 52 w 52"/>
                      <a:gd name="txB" fmla="*/ 2978 h 2978"/>
                    </a:gdLst>
                    <a:ahLst/>
                    <a:cxnLst>
                      <a:cxn ang="0">
                        <a:pos x="10" y="0"/>
                      </a:cxn>
                      <a:cxn ang="0">
                        <a:pos x="0" y="0"/>
                      </a:cxn>
                      <a:cxn ang="0">
                        <a:pos x="10" y="596"/>
                      </a:cxn>
                      <a:cxn ang="0">
                        <a:pos x="10" y="0"/>
                      </a:cxn>
                    </a:cxnLst>
                    <a:rect l="txL" t="txT" r="txR" b="txB"/>
                    <a:pathLst>
                      <a:path w="52" h="2978">
                        <a:moveTo>
                          <a:pt x="52" y="0"/>
                        </a:moveTo>
                        <a:lnTo>
                          <a:pt x="0" y="0"/>
                        </a:lnTo>
                        <a:lnTo>
                          <a:pt x="52" y="2978"/>
                        </a:lnTo>
                        <a:lnTo>
                          <a:pt x="52" y="0"/>
                        </a:lnTo>
                        <a:close/>
                      </a:path>
                    </a:pathLst>
                  </a:custGeom>
                  <a:solidFill>
                    <a:srgbClr val="000000">
                      <a:alpha val="100000"/>
                    </a:srgbClr>
                  </a:solidFill>
                  <a:ln w="9525">
                    <a:noFill/>
                  </a:ln>
                </p:spPr>
                <p:txBody>
                  <a:bodyPr/>
                  <a:lstStyle/>
                  <a:p>
                    <a:endParaRPr lang="zh-CN" altLang="en-US"/>
                  </a:p>
                </p:txBody>
              </p:sp>
              <p:sp>
                <p:nvSpPr>
                  <p:cNvPr id="9497" name="Freeform 192"/>
                  <p:cNvSpPr/>
                  <p:nvPr/>
                </p:nvSpPr>
                <p:spPr>
                  <a:xfrm>
                    <a:off x="4071" y="1986"/>
                    <a:ext cx="10" cy="596"/>
                  </a:xfrm>
                  <a:custGeom>
                    <a:avLst/>
                    <a:gdLst>
                      <a:gd name="txL" fmla="*/ 0 w 52"/>
                      <a:gd name="txT" fmla="*/ 0 h 2978"/>
                      <a:gd name="txR" fmla="*/ 52 w 52"/>
                      <a:gd name="txB" fmla="*/ 2978 h 2978"/>
                    </a:gdLst>
                    <a:ahLst/>
                    <a:cxnLst>
                      <a:cxn ang="0">
                        <a:pos x="0" y="0"/>
                      </a:cxn>
                      <a:cxn ang="0">
                        <a:pos x="10" y="596"/>
                      </a:cxn>
                      <a:cxn ang="0">
                        <a:pos x="0" y="596"/>
                      </a:cxn>
                      <a:cxn ang="0">
                        <a:pos x="0" y="0"/>
                      </a:cxn>
                    </a:cxnLst>
                    <a:rect l="txL" t="txT" r="txR" b="txB"/>
                    <a:pathLst>
                      <a:path w="52" h="2978">
                        <a:moveTo>
                          <a:pt x="0" y="0"/>
                        </a:moveTo>
                        <a:lnTo>
                          <a:pt x="52" y="2978"/>
                        </a:lnTo>
                        <a:lnTo>
                          <a:pt x="0" y="2978"/>
                        </a:lnTo>
                        <a:lnTo>
                          <a:pt x="0" y="0"/>
                        </a:lnTo>
                        <a:close/>
                      </a:path>
                    </a:pathLst>
                  </a:custGeom>
                  <a:solidFill>
                    <a:srgbClr val="000000">
                      <a:alpha val="100000"/>
                    </a:srgbClr>
                  </a:solidFill>
                  <a:ln w="9525">
                    <a:noFill/>
                  </a:ln>
                </p:spPr>
                <p:txBody>
                  <a:bodyPr/>
                  <a:lstStyle/>
                  <a:p>
                    <a:endParaRPr lang="zh-CN" altLang="en-US"/>
                  </a:p>
                </p:txBody>
              </p:sp>
              <p:sp>
                <p:nvSpPr>
                  <p:cNvPr id="9498" name="Rectangle 193"/>
                  <p:cNvSpPr/>
                  <p:nvPr/>
                </p:nvSpPr>
                <p:spPr>
                  <a:xfrm>
                    <a:off x="4071" y="1986"/>
                    <a:ext cx="10" cy="596"/>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539842" name="Rectangle 194"/>
                  <p:cNvSpPr>
                    <a:spLocks noChangeArrowheads="1"/>
                  </p:cNvSpPr>
                  <p:nvPr/>
                </p:nvSpPr>
                <p:spPr bwMode="auto">
                  <a:xfrm>
                    <a:off x="3630" y="1769"/>
                    <a:ext cx="307" cy="331"/>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rgbClr val="FF0000"/>
                        </a:solidFill>
                        <a:effectLst>
                          <a:outerShdw blurRad="38100" dist="38100" dir="2700000" algn="tl">
                            <a:srgbClr val="C0C0C0"/>
                          </a:outerShdw>
                        </a:effectLst>
                        <a:uLnTx/>
                        <a:uFillTx/>
                        <a:latin typeface="华文行楷" panose="02010800040101010101" pitchFamily="2" charset="-122"/>
                        <a:ea typeface="华文行楷" panose="02010800040101010101" pitchFamily="2" charset="-122"/>
                        <a:cs typeface="+mn-cs"/>
                      </a:rPr>
                      <a:t>孔</a:t>
                    </a:r>
                  </a:p>
                </p:txBody>
              </p:sp>
              <p:sp>
                <p:nvSpPr>
                  <p:cNvPr id="9500" name="Line 195"/>
                  <p:cNvSpPr/>
                  <p:nvPr/>
                </p:nvSpPr>
                <p:spPr>
                  <a:xfrm flipV="1">
                    <a:off x="4042" y="2423"/>
                    <a:ext cx="34" cy="35"/>
                  </a:xfrm>
                  <a:prstGeom prst="line">
                    <a:avLst/>
                  </a:prstGeom>
                  <a:ln w="0" cap="flat" cmpd="sng">
                    <a:solidFill>
                      <a:srgbClr val="000000"/>
                    </a:solidFill>
                    <a:prstDash val="solid"/>
                    <a:headEnd type="none" w="med" len="med"/>
                    <a:tailEnd type="none" w="med" len="med"/>
                  </a:ln>
                </p:spPr>
              </p:sp>
            </p:grpSp>
          </p:grpSp>
        </p:grpSp>
        <p:sp>
          <p:nvSpPr>
            <p:cNvPr id="539844" name="Rectangle 196"/>
            <p:cNvSpPr>
              <a:spLocks noChangeArrowheads="1"/>
            </p:cNvSpPr>
            <p:nvPr/>
          </p:nvSpPr>
          <p:spPr bwMode="auto">
            <a:xfrm rot="16200000">
              <a:off x="4698" y="1319"/>
              <a:ext cx="508"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轴公差</a:t>
              </a:r>
              <a:r>
                <a:rPr kumimoji="0" lang="en-US" altLang="zh-CN"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T</a:t>
              </a:r>
            </a:p>
          </p:txBody>
        </p:sp>
        <p:sp>
          <p:nvSpPr>
            <p:cNvPr id="9379" name="Line 197"/>
            <p:cNvSpPr/>
            <p:nvPr/>
          </p:nvSpPr>
          <p:spPr>
            <a:xfrm flipV="1">
              <a:off x="5041" y="865"/>
              <a:ext cx="1" cy="1239"/>
            </a:xfrm>
            <a:prstGeom prst="line">
              <a:avLst/>
            </a:prstGeom>
            <a:ln w="0" cap="flat" cmpd="sng">
              <a:solidFill>
                <a:srgbClr val="000000"/>
              </a:solidFill>
              <a:prstDash val="solid"/>
              <a:headEnd type="none" w="med" len="med"/>
              <a:tailEnd type="none" w="med" len="med"/>
            </a:ln>
          </p:spPr>
        </p:sp>
        <p:grpSp>
          <p:nvGrpSpPr>
            <p:cNvPr id="9380" name="Group 198"/>
            <p:cNvGrpSpPr/>
            <p:nvPr/>
          </p:nvGrpSpPr>
          <p:grpSpPr>
            <a:xfrm>
              <a:off x="3465" y="1880"/>
              <a:ext cx="1083" cy="1172"/>
              <a:chOff x="3658" y="2576"/>
              <a:chExt cx="866" cy="842"/>
            </a:xfrm>
          </p:grpSpPr>
          <p:sp>
            <p:nvSpPr>
              <p:cNvPr id="9429" name="Freeform 199"/>
              <p:cNvSpPr/>
              <p:nvPr/>
            </p:nvSpPr>
            <p:spPr>
              <a:xfrm>
                <a:off x="3658" y="2582"/>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9430" name="Freeform 200"/>
              <p:cNvSpPr/>
              <p:nvPr/>
            </p:nvSpPr>
            <p:spPr>
              <a:xfrm>
                <a:off x="3658" y="2582"/>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9431" name="Rectangle 201"/>
              <p:cNvSpPr/>
              <p:nvPr/>
            </p:nvSpPr>
            <p:spPr>
              <a:xfrm>
                <a:off x="3658" y="2582"/>
                <a:ext cx="10" cy="835"/>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32" name="Freeform 202"/>
              <p:cNvSpPr/>
              <p:nvPr/>
            </p:nvSpPr>
            <p:spPr>
              <a:xfrm>
                <a:off x="4412" y="2582"/>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33" name="Freeform 203"/>
              <p:cNvSpPr/>
              <p:nvPr/>
            </p:nvSpPr>
            <p:spPr>
              <a:xfrm>
                <a:off x="4468" y="2582"/>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539852" name="Rectangle 204"/>
              <p:cNvSpPr>
                <a:spLocks noChangeArrowheads="1"/>
              </p:cNvSpPr>
              <p:nvPr/>
            </p:nvSpPr>
            <p:spPr bwMode="auto">
              <a:xfrm>
                <a:off x="4021" y="2982"/>
                <a:ext cx="307" cy="331"/>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800" b="0" i="0" u="none" strike="noStrike" kern="1200" cap="none" spc="0" normalizeH="0" baseline="0" noProof="0">
                    <a:ln>
                      <a:noFill/>
                    </a:ln>
                    <a:solidFill>
                      <a:schemeClr val="accent2"/>
                    </a:solidFill>
                    <a:effectLst>
                      <a:outerShdw blurRad="38100" dist="38100" dir="2700000" algn="tl">
                        <a:srgbClr val="C0C0C0"/>
                      </a:outerShdw>
                    </a:effectLst>
                    <a:uLnTx/>
                    <a:uFillTx/>
                    <a:latin typeface="华文行楷" panose="02010800040101010101" pitchFamily="2" charset="-122"/>
                    <a:ea typeface="华文行楷" panose="02010800040101010101" pitchFamily="2" charset="-122"/>
                    <a:cs typeface="+mn-cs"/>
                  </a:rPr>
                  <a:t>轴</a:t>
                </a:r>
                <a:endParaRPr kumimoji="0" lang="zh-CN" altLang="en-US" sz="4000" b="0" i="0" u="none" strike="noStrike" kern="1200" cap="none" spc="0" normalizeH="0" baseline="0" noProof="0">
                  <a:ln>
                    <a:noFill/>
                  </a:ln>
                  <a:solidFill>
                    <a:schemeClr val="accent2"/>
                  </a:solidFill>
                  <a:effectLst>
                    <a:outerShdw blurRad="38100" dist="38100" dir="2700000" algn="tl">
                      <a:srgbClr val="C0C0C0"/>
                    </a:outerShdw>
                  </a:effectLst>
                  <a:uLnTx/>
                  <a:uFillTx/>
                  <a:latin typeface="华文行楷" panose="02010800040101010101" pitchFamily="2" charset="-122"/>
                  <a:ea typeface="华文行楷" panose="02010800040101010101" pitchFamily="2" charset="-122"/>
                  <a:cs typeface="+mn-cs"/>
                </a:endParaRPr>
              </a:p>
            </p:txBody>
          </p:sp>
          <p:sp>
            <p:nvSpPr>
              <p:cNvPr id="9435" name="Freeform 205"/>
              <p:cNvSpPr/>
              <p:nvPr/>
            </p:nvSpPr>
            <p:spPr>
              <a:xfrm>
                <a:off x="4468" y="2999"/>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36" name="Line 206"/>
              <p:cNvSpPr/>
              <p:nvPr/>
            </p:nvSpPr>
            <p:spPr>
              <a:xfrm>
                <a:off x="4468" y="3417"/>
                <a:ext cx="1" cy="1"/>
              </a:xfrm>
              <a:prstGeom prst="line">
                <a:avLst/>
              </a:prstGeom>
              <a:ln w="0" cap="flat" cmpd="sng">
                <a:solidFill>
                  <a:srgbClr val="000000"/>
                </a:solidFill>
                <a:prstDash val="solid"/>
                <a:headEnd type="none" w="med" len="med"/>
                <a:tailEnd type="none" w="med" len="med"/>
              </a:ln>
            </p:spPr>
          </p:sp>
          <p:sp>
            <p:nvSpPr>
              <p:cNvPr id="9437" name="Freeform 207"/>
              <p:cNvSpPr/>
              <p:nvPr/>
            </p:nvSpPr>
            <p:spPr>
              <a:xfrm>
                <a:off x="3663" y="2576"/>
                <a:ext cx="805" cy="11"/>
              </a:xfrm>
              <a:custGeom>
                <a:avLst/>
                <a:gdLst>
                  <a:gd name="txL" fmla="*/ 0 w 4022"/>
                  <a:gd name="txT" fmla="*/ 0 h 52"/>
                  <a:gd name="txR" fmla="*/ 4022 w 4022"/>
                  <a:gd name="txB" fmla="*/ 52 h 52"/>
                </a:gdLst>
                <a:ahLst/>
                <a:cxnLst>
                  <a:cxn ang="0">
                    <a:pos x="0" y="0"/>
                  </a:cxn>
                  <a:cxn ang="0">
                    <a:pos x="0" y="11"/>
                  </a:cxn>
                  <a:cxn ang="0">
                    <a:pos x="805"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9438" name="Freeform 208"/>
              <p:cNvSpPr/>
              <p:nvPr/>
            </p:nvSpPr>
            <p:spPr>
              <a:xfrm>
                <a:off x="3663" y="2576"/>
                <a:ext cx="805" cy="11"/>
              </a:xfrm>
              <a:custGeom>
                <a:avLst/>
                <a:gdLst>
                  <a:gd name="txL" fmla="*/ 0 w 4022"/>
                  <a:gd name="txT" fmla="*/ 0 h 52"/>
                  <a:gd name="txR" fmla="*/ 4022 w 4022"/>
                  <a:gd name="txB" fmla="*/ 52 h 52"/>
                </a:gdLst>
                <a:ahLst/>
                <a:cxnLst>
                  <a:cxn ang="0">
                    <a:pos x="0" y="11"/>
                  </a:cxn>
                  <a:cxn ang="0">
                    <a:pos x="805" y="0"/>
                  </a:cxn>
                  <a:cxn ang="0">
                    <a:pos x="805"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9439" name="Rectangle 209"/>
              <p:cNvSpPr/>
              <p:nvPr/>
            </p:nvSpPr>
            <p:spPr>
              <a:xfrm>
                <a:off x="3663" y="2576"/>
                <a:ext cx="805" cy="11"/>
              </a:xfrm>
              <a:prstGeom prst="rect">
                <a:avLst/>
              </a:prstGeom>
              <a:noFill/>
              <a:ln w="0" cap="flat" cmpd="sng">
                <a:solidFill>
                  <a:schemeClr val="hlink"/>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40" name="Line 210"/>
              <p:cNvSpPr/>
              <p:nvPr/>
            </p:nvSpPr>
            <p:spPr>
              <a:xfrm flipH="1" flipV="1">
                <a:off x="3663" y="2714"/>
                <a:ext cx="23" cy="23"/>
              </a:xfrm>
              <a:prstGeom prst="line">
                <a:avLst/>
              </a:prstGeom>
              <a:ln w="0" cap="flat" cmpd="sng">
                <a:solidFill>
                  <a:srgbClr val="000000"/>
                </a:solidFill>
                <a:prstDash val="solid"/>
                <a:headEnd type="none" w="med" len="med"/>
                <a:tailEnd type="none" w="med" len="med"/>
              </a:ln>
            </p:spPr>
          </p:sp>
          <p:sp>
            <p:nvSpPr>
              <p:cNvPr id="9441" name="Line 211"/>
              <p:cNvSpPr/>
              <p:nvPr/>
            </p:nvSpPr>
            <p:spPr>
              <a:xfrm flipH="1" flipV="1">
                <a:off x="3663" y="2598"/>
                <a:ext cx="139" cy="139"/>
              </a:xfrm>
              <a:prstGeom prst="line">
                <a:avLst/>
              </a:prstGeom>
              <a:ln w="0" cap="flat" cmpd="sng">
                <a:solidFill>
                  <a:srgbClr val="000000"/>
                </a:solidFill>
                <a:prstDash val="solid"/>
                <a:headEnd type="none" w="med" len="med"/>
                <a:tailEnd type="none" w="med" len="med"/>
              </a:ln>
            </p:spPr>
          </p:sp>
          <p:sp>
            <p:nvSpPr>
              <p:cNvPr id="9442" name="Line 212"/>
              <p:cNvSpPr/>
              <p:nvPr/>
            </p:nvSpPr>
            <p:spPr>
              <a:xfrm flipH="1" flipV="1">
                <a:off x="3763" y="2582"/>
                <a:ext cx="156" cy="155"/>
              </a:xfrm>
              <a:prstGeom prst="line">
                <a:avLst/>
              </a:prstGeom>
              <a:ln w="0" cap="flat" cmpd="sng">
                <a:solidFill>
                  <a:srgbClr val="000000"/>
                </a:solidFill>
                <a:prstDash val="solid"/>
                <a:headEnd type="none" w="med" len="med"/>
                <a:tailEnd type="none" w="med" len="med"/>
              </a:ln>
            </p:spPr>
          </p:sp>
          <p:sp>
            <p:nvSpPr>
              <p:cNvPr id="9443" name="Line 213"/>
              <p:cNvSpPr/>
              <p:nvPr/>
            </p:nvSpPr>
            <p:spPr>
              <a:xfrm flipH="1" flipV="1">
                <a:off x="3880" y="2582"/>
                <a:ext cx="155" cy="155"/>
              </a:xfrm>
              <a:prstGeom prst="line">
                <a:avLst/>
              </a:prstGeom>
              <a:ln w="0" cap="flat" cmpd="sng">
                <a:solidFill>
                  <a:srgbClr val="000000"/>
                </a:solidFill>
                <a:prstDash val="solid"/>
                <a:headEnd type="none" w="med" len="med"/>
                <a:tailEnd type="none" w="med" len="med"/>
              </a:ln>
            </p:spPr>
          </p:sp>
          <p:sp>
            <p:nvSpPr>
              <p:cNvPr id="9444" name="Line 214"/>
              <p:cNvSpPr/>
              <p:nvPr/>
            </p:nvSpPr>
            <p:spPr>
              <a:xfrm flipH="1" flipV="1">
                <a:off x="3996" y="2582"/>
                <a:ext cx="155" cy="155"/>
              </a:xfrm>
              <a:prstGeom prst="line">
                <a:avLst/>
              </a:prstGeom>
              <a:ln w="0" cap="flat" cmpd="sng">
                <a:solidFill>
                  <a:srgbClr val="000000"/>
                </a:solidFill>
                <a:prstDash val="solid"/>
                <a:headEnd type="none" w="med" len="med"/>
                <a:tailEnd type="none" w="med" len="med"/>
              </a:ln>
            </p:spPr>
          </p:sp>
          <p:sp>
            <p:nvSpPr>
              <p:cNvPr id="9445" name="Line 215"/>
              <p:cNvSpPr/>
              <p:nvPr/>
            </p:nvSpPr>
            <p:spPr>
              <a:xfrm flipH="1" flipV="1">
                <a:off x="4425" y="2894"/>
                <a:ext cx="63" cy="64"/>
              </a:xfrm>
              <a:prstGeom prst="line">
                <a:avLst/>
              </a:prstGeom>
              <a:ln w="0" cap="flat" cmpd="sng">
                <a:solidFill>
                  <a:srgbClr val="000000"/>
                </a:solidFill>
                <a:prstDash val="solid"/>
                <a:headEnd type="none" w="med" len="med"/>
                <a:tailEnd type="none" w="med" len="med"/>
              </a:ln>
            </p:spPr>
          </p:sp>
          <p:sp>
            <p:nvSpPr>
              <p:cNvPr id="9446" name="Line 216"/>
              <p:cNvSpPr/>
              <p:nvPr/>
            </p:nvSpPr>
            <p:spPr>
              <a:xfrm flipH="1" flipV="1">
                <a:off x="4113" y="2582"/>
                <a:ext cx="155" cy="155"/>
              </a:xfrm>
              <a:prstGeom prst="line">
                <a:avLst/>
              </a:prstGeom>
              <a:ln w="0" cap="flat" cmpd="sng">
                <a:solidFill>
                  <a:srgbClr val="000000"/>
                </a:solidFill>
                <a:prstDash val="solid"/>
                <a:headEnd type="none" w="med" len="med"/>
                <a:tailEnd type="none" w="med" len="med"/>
              </a:ln>
            </p:spPr>
          </p:sp>
          <p:sp>
            <p:nvSpPr>
              <p:cNvPr id="9447" name="Line 217"/>
              <p:cNvSpPr/>
              <p:nvPr/>
            </p:nvSpPr>
            <p:spPr>
              <a:xfrm flipH="1" flipV="1">
                <a:off x="4412" y="2765"/>
                <a:ext cx="104" cy="104"/>
              </a:xfrm>
              <a:prstGeom prst="line">
                <a:avLst/>
              </a:prstGeom>
              <a:ln w="0" cap="flat" cmpd="sng">
                <a:solidFill>
                  <a:srgbClr val="000000"/>
                </a:solidFill>
                <a:prstDash val="solid"/>
                <a:headEnd type="none" w="med" len="med"/>
                <a:tailEnd type="none" w="med" len="med"/>
              </a:ln>
            </p:spPr>
          </p:sp>
          <p:sp>
            <p:nvSpPr>
              <p:cNvPr id="9448" name="Line 218"/>
              <p:cNvSpPr/>
              <p:nvPr/>
            </p:nvSpPr>
            <p:spPr>
              <a:xfrm flipH="1" flipV="1">
                <a:off x="4229" y="2582"/>
                <a:ext cx="155" cy="155"/>
              </a:xfrm>
              <a:prstGeom prst="line">
                <a:avLst/>
              </a:prstGeom>
              <a:ln w="0" cap="flat" cmpd="sng">
                <a:solidFill>
                  <a:srgbClr val="000000"/>
                </a:solidFill>
                <a:prstDash val="solid"/>
                <a:headEnd type="none" w="med" len="med"/>
                <a:tailEnd type="none" w="med" len="med"/>
              </a:ln>
            </p:spPr>
          </p:sp>
          <p:sp>
            <p:nvSpPr>
              <p:cNvPr id="9449" name="Freeform 219"/>
              <p:cNvSpPr/>
              <p:nvPr/>
            </p:nvSpPr>
            <p:spPr>
              <a:xfrm>
                <a:off x="4345" y="2582"/>
                <a:ext cx="177" cy="177"/>
              </a:xfrm>
              <a:custGeom>
                <a:avLst/>
                <a:gdLst>
                  <a:gd name="txL" fmla="*/ 0 w 885"/>
                  <a:gd name="txT" fmla="*/ 0 h 885"/>
                  <a:gd name="txR" fmla="*/ 885 w 885"/>
                  <a:gd name="txB" fmla="*/ 885 h 885"/>
                </a:gdLst>
                <a:ahLst/>
                <a:cxnLst>
                  <a:cxn ang="0">
                    <a:pos x="177" y="177"/>
                  </a:cxn>
                  <a:cxn ang="0">
                    <a:pos x="85" y="85"/>
                  </a:cxn>
                  <a:cxn ang="0">
                    <a:pos x="0" y="0"/>
                  </a:cxn>
                </a:cxnLst>
                <a:rect l="txL" t="txT" r="txR" b="txB"/>
                <a:pathLst>
                  <a:path w="885" h="885">
                    <a:moveTo>
                      <a:pt x="885" y="885"/>
                    </a:moveTo>
                    <a:lnTo>
                      <a:pt x="426" y="426"/>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50" name="Freeform 220"/>
              <p:cNvSpPr/>
              <p:nvPr/>
            </p:nvSpPr>
            <p:spPr>
              <a:xfrm>
                <a:off x="4462" y="2582"/>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51" name="Freeform 221"/>
              <p:cNvSpPr/>
              <p:nvPr/>
            </p:nvSpPr>
            <p:spPr>
              <a:xfrm>
                <a:off x="3663" y="2732"/>
                <a:ext cx="752" cy="10"/>
              </a:xfrm>
              <a:custGeom>
                <a:avLst/>
                <a:gdLst>
                  <a:gd name="txL" fmla="*/ 0 w 3760"/>
                  <a:gd name="txT" fmla="*/ 0 h 51"/>
                  <a:gd name="txR" fmla="*/ 3760 w 3760"/>
                  <a:gd name="txB" fmla="*/ 51 h 51"/>
                </a:gdLst>
                <a:ahLst/>
                <a:cxnLst>
                  <a:cxn ang="0">
                    <a:pos x="0" y="0"/>
                  </a:cxn>
                  <a:cxn ang="0">
                    <a:pos x="0" y="10"/>
                  </a:cxn>
                  <a:cxn ang="0">
                    <a:pos x="752"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9452" name="Freeform 222"/>
              <p:cNvSpPr/>
              <p:nvPr/>
            </p:nvSpPr>
            <p:spPr>
              <a:xfrm>
                <a:off x="3663" y="2732"/>
                <a:ext cx="752" cy="10"/>
              </a:xfrm>
              <a:custGeom>
                <a:avLst/>
                <a:gdLst>
                  <a:gd name="txL" fmla="*/ 0 w 3760"/>
                  <a:gd name="txT" fmla="*/ 0 h 51"/>
                  <a:gd name="txR" fmla="*/ 3760 w 3760"/>
                  <a:gd name="txB" fmla="*/ 51 h 51"/>
                </a:gdLst>
                <a:ahLst/>
                <a:cxnLst>
                  <a:cxn ang="0">
                    <a:pos x="0" y="10"/>
                  </a:cxn>
                  <a:cxn ang="0">
                    <a:pos x="752" y="0"/>
                  </a:cxn>
                  <a:cxn ang="0">
                    <a:pos x="752"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9453" name="Rectangle 223"/>
              <p:cNvSpPr/>
              <p:nvPr/>
            </p:nvSpPr>
            <p:spPr>
              <a:xfrm>
                <a:off x="3663" y="2732"/>
                <a:ext cx="752" cy="10"/>
              </a:xfrm>
              <a:prstGeom prst="rect">
                <a:avLst/>
              </a:prstGeom>
              <a:noFill/>
              <a:ln w="0" cap="flat" cmpd="sng">
                <a:solidFill>
                  <a:schemeClr val="hlink"/>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9454" name="Line 224"/>
              <p:cNvSpPr/>
              <p:nvPr/>
            </p:nvSpPr>
            <p:spPr>
              <a:xfrm>
                <a:off x="4415" y="2737"/>
                <a:ext cx="1" cy="1"/>
              </a:xfrm>
              <a:prstGeom prst="line">
                <a:avLst/>
              </a:prstGeom>
              <a:ln w="0" cap="flat" cmpd="sng">
                <a:solidFill>
                  <a:srgbClr val="000000"/>
                </a:solidFill>
                <a:prstDash val="solid"/>
                <a:headEnd type="none" w="med" len="med"/>
                <a:tailEnd type="none" w="med" len="med"/>
              </a:ln>
            </p:spPr>
          </p:sp>
          <p:sp>
            <p:nvSpPr>
              <p:cNvPr id="9455" name="Line 225"/>
              <p:cNvSpPr/>
              <p:nvPr/>
            </p:nvSpPr>
            <p:spPr>
              <a:xfrm>
                <a:off x="4468" y="2582"/>
                <a:ext cx="1" cy="1"/>
              </a:xfrm>
              <a:prstGeom prst="line">
                <a:avLst/>
              </a:prstGeom>
              <a:ln w="0" cap="flat" cmpd="sng">
                <a:solidFill>
                  <a:srgbClr val="000000"/>
                </a:solidFill>
                <a:prstDash val="solid"/>
                <a:headEnd type="none" w="med" len="med"/>
                <a:tailEnd type="none" w="med" len="med"/>
              </a:ln>
            </p:spPr>
          </p:sp>
        </p:grpSp>
        <p:sp>
          <p:nvSpPr>
            <p:cNvPr id="9381" name="Line 226"/>
            <p:cNvSpPr/>
            <p:nvPr/>
          </p:nvSpPr>
          <p:spPr>
            <a:xfrm>
              <a:off x="4498" y="1888"/>
              <a:ext cx="360" cy="1"/>
            </a:xfrm>
            <a:prstGeom prst="line">
              <a:avLst/>
            </a:prstGeom>
            <a:ln w="0" cap="flat" cmpd="sng">
              <a:solidFill>
                <a:schemeClr val="tx1"/>
              </a:solidFill>
              <a:prstDash val="solid"/>
              <a:headEnd type="none" w="med" len="med"/>
              <a:tailEnd type="none" w="med" len="med"/>
            </a:ln>
          </p:spPr>
        </p:sp>
        <p:sp>
          <p:nvSpPr>
            <p:cNvPr id="539875" name="Rectangle 227"/>
            <p:cNvSpPr>
              <a:spLocks noChangeArrowheads="1"/>
            </p:cNvSpPr>
            <p:nvPr/>
          </p:nvSpPr>
          <p:spPr bwMode="auto">
            <a:xfrm rot="16200000">
              <a:off x="4297" y="1364"/>
              <a:ext cx="435"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上偏差</a:t>
              </a:r>
            </a:p>
          </p:txBody>
        </p:sp>
        <p:sp>
          <p:nvSpPr>
            <p:cNvPr id="9383" name="Line 228"/>
            <p:cNvSpPr/>
            <p:nvPr/>
          </p:nvSpPr>
          <p:spPr>
            <a:xfrm flipV="1">
              <a:off x="4620" y="826"/>
              <a:ext cx="2" cy="972"/>
            </a:xfrm>
            <a:prstGeom prst="line">
              <a:avLst/>
            </a:prstGeom>
            <a:ln w="0" cap="flat" cmpd="sng">
              <a:solidFill>
                <a:srgbClr val="000000"/>
              </a:solidFill>
              <a:prstDash val="solid"/>
              <a:headEnd type="none" w="med" len="med"/>
              <a:tailEnd type="none" w="med" len="med"/>
            </a:ln>
          </p:spPr>
        </p:sp>
        <p:sp>
          <p:nvSpPr>
            <p:cNvPr id="9384" name="Freeform 229"/>
            <p:cNvSpPr/>
            <p:nvPr/>
          </p:nvSpPr>
          <p:spPr>
            <a:xfrm>
              <a:off x="4607" y="1798"/>
              <a:ext cx="27" cy="90"/>
            </a:xfrm>
            <a:custGeom>
              <a:avLst/>
              <a:gdLst>
                <a:gd name="txL" fmla="*/ 0 w 108"/>
                <a:gd name="txT" fmla="*/ 0 h 325"/>
                <a:gd name="txR" fmla="*/ 108 w 108"/>
                <a:gd name="txB" fmla="*/ 325 h 325"/>
              </a:gdLst>
              <a:ahLst/>
              <a:cxnLst>
                <a:cxn ang="0">
                  <a:pos x="27" y="0"/>
                </a:cxn>
                <a:cxn ang="0">
                  <a:pos x="13" y="90"/>
                </a:cxn>
                <a:cxn ang="0">
                  <a:pos x="0" y="0"/>
                </a:cxn>
                <a:cxn ang="0">
                  <a:pos x="27" y="0"/>
                </a:cxn>
              </a:cxnLst>
              <a:rect l="txL" t="txT" r="txR" b="txB"/>
              <a:pathLst>
                <a:path w="108" h="325">
                  <a:moveTo>
                    <a:pt x="108" y="0"/>
                  </a:moveTo>
                  <a:lnTo>
                    <a:pt x="53" y="325"/>
                  </a:lnTo>
                  <a:lnTo>
                    <a:pt x="0" y="0"/>
                  </a:lnTo>
                  <a:lnTo>
                    <a:pt x="108" y="0"/>
                  </a:lnTo>
                  <a:close/>
                </a:path>
              </a:pathLst>
            </a:custGeom>
            <a:solidFill>
              <a:srgbClr val="000000">
                <a:alpha val="100000"/>
              </a:srgbClr>
            </a:solidFill>
            <a:ln w="9525">
              <a:noFill/>
            </a:ln>
          </p:spPr>
          <p:txBody>
            <a:bodyPr/>
            <a:lstStyle/>
            <a:p>
              <a:endParaRPr lang="zh-CN" altLang="en-US"/>
            </a:p>
          </p:txBody>
        </p:sp>
        <p:sp>
          <p:nvSpPr>
            <p:cNvPr id="9385" name="Freeform 230"/>
            <p:cNvSpPr/>
            <p:nvPr/>
          </p:nvSpPr>
          <p:spPr>
            <a:xfrm>
              <a:off x="4607" y="1798"/>
              <a:ext cx="27" cy="90"/>
            </a:xfrm>
            <a:custGeom>
              <a:avLst/>
              <a:gdLst>
                <a:gd name="txL" fmla="*/ 0 w 108"/>
                <a:gd name="txT" fmla="*/ 0 h 325"/>
                <a:gd name="txR" fmla="*/ 108 w 108"/>
                <a:gd name="txB" fmla="*/ 325 h 325"/>
              </a:gdLst>
              <a:ahLst/>
              <a:cxnLst>
                <a:cxn ang="0">
                  <a:pos x="27" y="0"/>
                </a:cxn>
                <a:cxn ang="0">
                  <a:pos x="13" y="90"/>
                </a:cxn>
                <a:cxn ang="0">
                  <a:pos x="0" y="0"/>
                </a:cxn>
                <a:cxn ang="0">
                  <a:pos x="27" y="0"/>
                </a:cxn>
              </a:cxnLst>
              <a:rect l="txL" t="txT" r="txR" b="txB"/>
              <a:pathLst>
                <a:path w="108" h="325">
                  <a:moveTo>
                    <a:pt x="108" y="0"/>
                  </a:moveTo>
                  <a:lnTo>
                    <a:pt x="53" y="325"/>
                  </a:lnTo>
                  <a:lnTo>
                    <a:pt x="0" y="0"/>
                  </a:lnTo>
                  <a:lnTo>
                    <a:pt x="10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86" name="Freeform 231"/>
            <p:cNvSpPr/>
            <p:nvPr/>
          </p:nvSpPr>
          <p:spPr>
            <a:xfrm>
              <a:off x="4609" y="1701"/>
              <a:ext cx="23" cy="26"/>
            </a:xfrm>
            <a:custGeom>
              <a:avLst/>
              <a:gdLst>
                <a:gd name="txL" fmla="*/ 0 w 88"/>
                <a:gd name="txT" fmla="*/ 0 h 90"/>
                <a:gd name="txR" fmla="*/ 88 w 88"/>
                <a:gd name="txB" fmla="*/ 90 h 90"/>
              </a:gdLst>
              <a:ahLst/>
              <a:cxnLst>
                <a:cxn ang="0">
                  <a:pos x="23" y="13"/>
                </a:cxn>
                <a:cxn ang="0">
                  <a:pos x="22" y="10"/>
                </a:cxn>
                <a:cxn ang="0">
                  <a:pos x="22" y="7"/>
                </a:cxn>
                <a:cxn ang="0">
                  <a:pos x="20" y="5"/>
                </a:cxn>
                <a:cxn ang="0">
                  <a:pos x="18" y="3"/>
                </a:cxn>
                <a:cxn ang="0">
                  <a:pos x="16" y="1"/>
                </a:cxn>
                <a:cxn ang="0">
                  <a:pos x="14" y="1"/>
                </a:cxn>
                <a:cxn ang="0">
                  <a:pos x="11" y="0"/>
                </a:cxn>
                <a:cxn ang="0">
                  <a:pos x="9" y="1"/>
                </a:cxn>
                <a:cxn ang="0">
                  <a:pos x="6" y="1"/>
                </a:cxn>
                <a:cxn ang="0">
                  <a:pos x="4" y="3"/>
                </a:cxn>
                <a:cxn ang="0">
                  <a:pos x="2" y="5"/>
                </a:cxn>
                <a:cxn ang="0">
                  <a:pos x="1" y="7"/>
                </a:cxn>
                <a:cxn ang="0">
                  <a:pos x="0" y="10"/>
                </a:cxn>
                <a:cxn ang="0">
                  <a:pos x="0" y="13"/>
                </a:cxn>
                <a:cxn ang="0">
                  <a:pos x="0" y="16"/>
                </a:cxn>
                <a:cxn ang="0">
                  <a:pos x="1" y="18"/>
                </a:cxn>
                <a:cxn ang="0">
                  <a:pos x="2" y="21"/>
                </a:cxn>
                <a:cxn ang="0">
                  <a:pos x="4" y="23"/>
                </a:cxn>
                <a:cxn ang="0">
                  <a:pos x="6" y="25"/>
                </a:cxn>
                <a:cxn ang="0">
                  <a:pos x="9" y="25"/>
                </a:cxn>
                <a:cxn ang="0">
                  <a:pos x="11" y="26"/>
                </a:cxn>
                <a:cxn ang="0">
                  <a:pos x="14" y="25"/>
                </a:cxn>
                <a:cxn ang="0">
                  <a:pos x="16" y="25"/>
                </a:cxn>
                <a:cxn ang="0">
                  <a:pos x="18" y="23"/>
                </a:cxn>
                <a:cxn ang="0">
                  <a:pos x="20" y="21"/>
                </a:cxn>
                <a:cxn ang="0">
                  <a:pos x="22" y="18"/>
                </a:cxn>
                <a:cxn ang="0">
                  <a:pos x="22" y="16"/>
                </a:cxn>
                <a:cxn ang="0">
                  <a:pos x="23" y="13"/>
                </a:cxn>
              </a:cxnLst>
              <a:rect l="txL" t="txT" r="txR" b="txB"/>
              <a:pathLst>
                <a:path w="88" h="90">
                  <a:moveTo>
                    <a:pt x="88" y="45"/>
                  </a:moveTo>
                  <a:lnTo>
                    <a:pt x="86" y="35"/>
                  </a:lnTo>
                  <a:lnTo>
                    <a:pt x="83" y="25"/>
                  </a:lnTo>
                  <a:lnTo>
                    <a:pt x="78" y="18"/>
                  </a:lnTo>
                  <a:lnTo>
                    <a:pt x="70" y="10"/>
                  </a:lnTo>
                  <a:lnTo>
                    <a:pt x="63" y="5"/>
                  </a:lnTo>
                  <a:lnTo>
                    <a:pt x="53" y="2"/>
                  </a:lnTo>
                  <a:lnTo>
                    <a:pt x="43" y="0"/>
                  </a:lnTo>
                  <a:lnTo>
                    <a:pt x="33" y="2"/>
                  </a:lnTo>
                  <a:lnTo>
                    <a:pt x="24" y="5"/>
                  </a:lnTo>
                  <a:lnTo>
                    <a:pt x="16" y="10"/>
                  </a:lnTo>
                  <a:lnTo>
                    <a:pt x="8" y="18"/>
                  </a:lnTo>
                  <a:lnTo>
                    <a:pt x="3" y="25"/>
                  </a:lnTo>
                  <a:lnTo>
                    <a:pt x="1" y="35"/>
                  </a:lnTo>
                  <a:lnTo>
                    <a:pt x="0" y="45"/>
                  </a:lnTo>
                  <a:lnTo>
                    <a:pt x="1" y="55"/>
                  </a:lnTo>
                  <a:lnTo>
                    <a:pt x="3" y="64"/>
                  </a:lnTo>
                  <a:lnTo>
                    <a:pt x="8" y="72"/>
                  </a:lnTo>
                  <a:lnTo>
                    <a:pt x="16" y="80"/>
                  </a:lnTo>
                  <a:lnTo>
                    <a:pt x="24" y="85"/>
                  </a:lnTo>
                  <a:lnTo>
                    <a:pt x="33" y="88"/>
                  </a:lnTo>
                  <a:lnTo>
                    <a:pt x="43" y="90"/>
                  </a:lnTo>
                  <a:lnTo>
                    <a:pt x="53" y="88"/>
                  </a:lnTo>
                  <a:lnTo>
                    <a:pt x="63" y="85"/>
                  </a:lnTo>
                  <a:lnTo>
                    <a:pt x="70" y="80"/>
                  </a:lnTo>
                  <a:lnTo>
                    <a:pt x="78" y="72"/>
                  </a:lnTo>
                  <a:lnTo>
                    <a:pt x="83" y="64"/>
                  </a:lnTo>
                  <a:lnTo>
                    <a:pt x="86" y="55"/>
                  </a:lnTo>
                  <a:lnTo>
                    <a:pt x="88" y="4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87" name="Line 232"/>
            <p:cNvSpPr/>
            <p:nvPr/>
          </p:nvSpPr>
          <p:spPr>
            <a:xfrm>
              <a:off x="4433" y="2104"/>
              <a:ext cx="425" cy="1"/>
            </a:xfrm>
            <a:prstGeom prst="line">
              <a:avLst/>
            </a:prstGeom>
            <a:ln w="0" cap="flat" cmpd="sng">
              <a:solidFill>
                <a:schemeClr val="tx1"/>
              </a:solidFill>
              <a:prstDash val="solid"/>
              <a:headEnd type="none" w="med" len="med"/>
              <a:tailEnd type="none" w="med" len="med"/>
            </a:ln>
          </p:spPr>
        </p:sp>
        <p:sp>
          <p:nvSpPr>
            <p:cNvPr id="539881" name="Rectangle 233"/>
            <p:cNvSpPr>
              <a:spLocks noChangeArrowheads="1"/>
            </p:cNvSpPr>
            <p:nvPr/>
          </p:nvSpPr>
          <p:spPr bwMode="auto">
            <a:xfrm rot="16200000">
              <a:off x="4543" y="1365"/>
              <a:ext cx="435" cy="173"/>
            </a:xfrm>
            <a:prstGeom prst="rect">
              <a:avLst/>
            </a:prstGeom>
            <a:noFill/>
            <a:ln w="9525" algn="ctr">
              <a:noFill/>
              <a:miter lim="800000"/>
            </a:ln>
            <a:effectLst/>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下偏差</a:t>
              </a:r>
            </a:p>
          </p:txBody>
        </p:sp>
        <p:sp>
          <p:nvSpPr>
            <p:cNvPr id="9389" name="Line 234"/>
            <p:cNvSpPr/>
            <p:nvPr/>
          </p:nvSpPr>
          <p:spPr>
            <a:xfrm flipV="1">
              <a:off x="4853" y="822"/>
              <a:ext cx="1" cy="1192"/>
            </a:xfrm>
            <a:prstGeom prst="line">
              <a:avLst/>
            </a:prstGeom>
            <a:ln w="0" cap="flat" cmpd="sng">
              <a:solidFill>
                <a:srgbClr val="000000"/>
              </a:solidFill>
              <a:prstDash val="solid"/>
              <a:headEnd type="none" w="med" len="med"/>
              <a:tailEnd type="none" w="med" len="med"/>
            </a:ln>
          </p:spPr>
        </p:sp>
        <p:sp>
          <p:nvSpPr>
            <p:cNvPr id="9390" name="Freeform 235"/>
            <p:cNvSpPr/>
            <p:nvPr/>
          </p:nvSpPr>
          <p:spPr>
            <a:xfrm>
              <a:off x="4839" y="2014"/>
              <a:ext cx="28" cy="90"/>
            </a:xfrm>
            <a:custGeom>
              <a:avLst/>
              <a:gdLst>
                <a:gd name="txL" fmla="*/ 0 w 109"/>
                <a:gd name="txT" fmla="*/ 0 h 323"/>
                <a:gd name="txR" fmla="*/ 109 w 109"/>
                <a:gd name="txB" fmla="*/ 323 h 323"/>
              </a:gdLst>
              <a:ahLst/>
              <a:cxnLst>
                <a:cxn ang="0">
                  <a:pos x="28" y="0"/>
                </a:cxn>
                <a:cxn ang="0">
                  <a:pos x="14" y="90"/>
                </a:cxn>
                <a:cxn ang="0">
                  <a:pos x="0" y="0"/>
                </a:cxn>
                <a:cxn ang="0">
                  <a:pos x="28" y="0"/>
                </a:cxn>
              </a:cxnLst>
              <a:rect l="txL" t="txT" r="txR" b="txB"/>
              <a:pathLst>
                <a:path w="109" h="323">
                  <a:moveTo>
                    <a:pt x="109" y="0"/>
                  </a:moveTo>
                  <a:lnTo>
                    <a:pt x="54" y="323"/>
                  </a:lnTo>
                  <a:lnTo>
                    <a:pt x="0" y="0"/>
                  </a:lnTo>
                  <a:lnTo>
                    <a:pt x="109" y="0"/>
                  </a:lnTo>
                  <a:close/>
                </a:path>
              </a:pathLst>
            </a:custGeom>
            <a:solidFill>
              <a:srgbClr val="000000">
                <a:alpha val="100000"/>
              </a:srgbClr>
            </a:solidFill>
            <a:ln w="9525">
              <a:noFill/>
            </a:ln>
          </p:spPr>
          <p:txBody>
            <a:bodyPr/>
            <a:lstStyle/>
            <a:p>
              <a:endParaRPr lang="zh-CN" altLang="en-US"/>
            </a:p>
          </p:txBody>
        </p:sp>
        <p:sp>
          <p:nvSpPr>
            <p:cNvPr id="9391" name="Freeform 236"/>
            <p:cNvSpPr/>
            <p:nvPr/>
          </p:nvSpPr>
          <p:spPr>
            <a:xfrm>
              <a:off x="4845" y="2014"/>
              <a:ext cx="28" cy="90"/>
            </a:xfrm>
            <a:custGeom>
              <a:avLst/>
              <a:gdLst>
                <a:gd name="txL" fmla="*/ 0 w 109"/>
                <a:gd name="txT" fmla="*/ 0 h 323"/>
                <a:gd name="txR" fmla="*/ 109 w 109"/>
                <a:gd name="txB" fmla="*/ 323 h 323"/>
              </a:gdLst>
              <a:ahLst/>
              <a:cxnLst>
                <a:cxn ang="0">
                  <a:pos x="28" y="0"/>
                </a:cxn>
                <a:cxn ang="0">
                  <a:pos x="14" y="90"/>
                </a:cxn>
                <a:cxn ang="0">
                  <a:pos x="0" y="0"/>
                </a:cxn>
                <a:cxn ang="0">
                  <a:pos x="28" y="0"/>
                </a:cxn>
              </a:cxnLst>
              <a:rect l="txL" t="txT" r="txR" b="txB"/>
              <a:pathLst>
                <a:path w="109" h="323">
                  <a:moveTo>
                    <a:pt x="109" y="0"/>
                  </a:moveTo>
                  <a:lnTo>
                    <a:pt x="54" y="323"/>
                  </a:lnTo>
                  <a:lnTo>
                    <a:pt x="0" y="0"/>
                  </a:lnTo>
                  <a:lnTo>
                    <a:pt x="10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92" name="Freeform 237"/>
            <p:cNvSpPr/>
            <p:nvPr/>
          </p:nvSpPr>
          <p:spPr>
            <a:xfrm>
              <a:off x="4848" y="1702"/>
              <a:ext cx="22" cy="25"/>
            </a:xfrm>
            <a:custGeom>
              <a:avLst/>
              <a:gdLst>
                <a:gd name="txL" fmla="*/ 0 w 90"/>
                <a:gd name="txT" fmla="*/ 0 h 90"/>
                <a:gd name="txR" fmla="*/ 90 w 90"/>
                <a:gd name="txB" fmla="*/ 90 h 90"/>
              </a:gdLst>
              <a:ahLst/>
              <a:cxnLst>
                <a:cxn ang="0">
                  <a:pos x="22" y="13"/>
                </a:cxn>
                <a:cxn ang="0">
                  <a:pos x="22" y="10"/>
                </a:cxn>
                <a:cxn ang="0">
                  <a:pos x="21" y="7"/>
                </a:cxn>
                <a:cxn ang="0">
                  <a:pos x="20" y="5"/>
                </a:cxn>
                <a:cxn ang="0">
                  <a:pos x="18" y="3"/>
                </a:cxn>
                <a:cxn ang="0">
                  <a:pos x="16" y="1"/>
                </a:cxn>
                <a:cxn ang="0">
                  <a:pos x="13" y="1"/>
                </a:cxn>
                <a:cxn ang="0">
                  <a:pos x="11" y="0"/>
                </a:cxn>
                <a:cxn ang="0">
                  <a:pos x="9" y="1"/>
                </a:cxn>
                <a:cxn ang="0">
                  <a:pos x="6" y="1"/>
                </a:cxn>
                <a:cxn ang="0">
                  <a:pos x="4" y="3"/>
                </a:cxn>
                <a:cxn ang="0">
                  <a:pos x="2" y="5"/>
                </a:cxn>
                <a:cxn ang="0">
                  <a:pos x="1" y="7"/>
                </a:cxn>
                <a:cxn ang="0">
                  <a:pos x="0" y="10"/>
                </a:cxn>
                <a:cxn ang="0">
                  <a:pos x="0" y="13"/>
                </a:cxn>
                <a:cxn ang="0">
                  <a:pos x="0" y="15"/>
                </a:cxn>
                <a:cxn ang="0">
                  <a:pos x="1" y="18"/>
                </a:cxn>
                <a:cxn ang="0">
                  <a:pos x="2" y="20"/>
                </a:cxn>
                <a:cxn ang="0">
                  <a:pos x="4" y="22"/>
                </a:cxn>
                <a:cxn ang="0">
                  <a:pos x="6" y="24"/>
                </a:cxn>
                <a:cxn ang="0">
                  <a:pos x="9" y="24"/>
                </a:cxn>
                <a:cxn ang="0">
                  <a:pos x="11" y="25"/>
                </a:cxn>
                <a:cxn ang="0">
                  <a:pos x="13" y="24"/>
                </a:cxn>
                <a:cxn ang="0">
                  <a:pos x="16" y="24"/>
                </a:cxn>
                <a:cxn ang="0">
                  <a:pos x="18" y="22"/>
                </a:cxn>
                <a:cxn ang="0">
                  <a:pos x="20" y="20"/>
                </a:cxn>
                <a:cxn ang="0">
                  <a:pos x="21" y="18"/>
                </a:cxn>
                <a:cxn ang="0">
                  <a:pos x="22" y="15"/>
                </a:cxn>
                <a:cxn ang="0">
                  <a:pos x="22" y="13"/>
                </a:cxn>
              </a:cxnLst>
              <a:rect l="txL" t="txT" r="txR" b="txB"/>
              <a:pathLst>
                <a:path w="90" h="90">
                  <a:moveTo>
                    <a:pt x="90" y="45"/>
                  </a:moveTo>
                  <a:lnTo>
                    <a:pt x="88" y="35"/>
                  </a:lnTo>
                  <a:lnTo>
                    <a:pt x="85" y="25"/>
                  </a:lnTo>
                  <a:lnTo>
                    <a:pt x="80" y="18"/>
                  </a:lnTo>
                  <a:lnTo>
                    <a:pt x="72" y="10"/>
                  </a:lnTo>
                  <a:lnTo>
                    <a:pt x="64" y="5"/>
                  </a:lnTo>
                  <a:lnTo>
                    <a:pt x="55" y="2"/>
                  </a:lnTo>
                  <a:lnTo>
                    <a:pt x="45" y="0"/>
                  </a:lnTo>
                  <a:lnTo>
                    <a:pt x="35" y="2"/>
                  </a:lnTo>
                  <a:lnTo>
                    <a:pt x="26" y="5"/>
                  </a:lnTo>
                  <a:lnTo>
                    <a:pt x="18" y="10"/>
                  </a:lnTo>
                  <a:lnTo>
                    <a:pt x="10" y="18"/>
                  </a:lnTo>
                  <a:lnTo>
                    <a:pt x="5" y="25"/>
                  </a:lnTo>
                  <a:lnTo>
                    <a:pt x="2" y="35"/>
                  </a:lnTo>
                  <a:lnTo>
                    <a:pt x="0" y="45"/>
                  </a:lnTo>
                  <a:lnTo>
                    <a:pt x="2" y="55"/>
                  </a:lnTo>
                  <a:lnTo>
                    <a:pt x="5" y="64"/>
                  </a:lnTo>
                  <a:lnTo>
                    <a:pt x="10" y="72"/>
                  </a:lnTo>
                  <a:lnTo>
                    <a:pt x="18" y="80"/>
                  </a:lnTo>
                  <a:lnTo>
                    <a:pt x="26" y="85"/>
                  </a:lnTo>
                  <a:lnTo>
                    <a:pt x="35" y="88"/>
                  </a:lnTo>
                  <a:lnTo>
                    <a:pt x="45" y="90"/>
                  </a:lnTo>
                  <a:lnTo>
                    <a:pt x="55" y="88"/>
                  </a:lnTo>
                  <a:lnTo>
                    <a:pt x="64" y="85"/>
                  </a:lnTo>
                  <a:lnTo>
                    <a:pt x="72" y="80"/>
                  </a:lnTo>
                  <a:lnTo>
                    <a:pt x="80" y="72"/>
                  </a:lnTo>
                  <a:lnTo>
                    <a:pt x="85" y="64"/>
                  </a:lnTo>
                  <a:lnTo>
                    <a:pt x="88" y="55"/>
                  </a:lnTo>
                  <a:lnTo>
                    <a:pt x="90" y="4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393" name="Line 238"/>
            <p:cNvSpPr/>
            <p:nvPr/>
          </p:nvSpPr>
          <p:spPr>
            <a:xfrm>
              <a:off x="2430" y="1714"/>
              <a:ext cx="3047" cy="1"/>
            </a:xfrm>
            <a:prstGeom prst="line">
              <a:avLst/>
            </a:prstGeom>
            <a:ln w="0" cap="flat" cmpd="sng">
              <a:solidFill>
                <a:srgbClr val="000000"/>
              </a:solidFill>
              <a:prstDash val="solid"/>
              <a:headEnd type="none" w="med" len="med"/>
              <a:tailEnd type="none" w="med" len="med"/>
            </a:ln>
          </p:spPr>
        </p:sp>
        <p:sp>
          <p:nvSpPr>
            <p:cNvPr id="539887" name="Rectangle 239"/>
            <p:cNvSpPr>
              <a:spLocks noChangeArrowheads="1"/>
            </p:cNvSpPr>
            <p:nvPr/>
          </p:nvSpPr>
          <p:spPr bwMode="auto">
            <a:xfrm>
              <a:off x="5201" y="1358"/>
              <a:ext cx="454" cy="271"/>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宋体" panose="02010600030101010101" pitchFamily="2" charset="-122"/>
                  <a:ea typeface="宋体" panose="02010600030101010101" pitchFamily="2" charset="-122"/>
                  <a:cs typeface="+mn-cs"/>
                </a:rPr>
                <a:t>零线</a:t>
              </a:r>
              <a:endParaRPr kumimoji="0" lang="zh-CN" altLang="en-US" sz="3200" b="1"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Arial" panose="020B0604020202020204" pitchFamily="34" charset="0"/>
                <a:ea typeface="宋体" panose="02010600030101010101" pitchFamily="2" charset="-122"/>
                <a:cs typeface="+mn-cs"/>
              </a:endParaRPr>
            </a:p>
          </p:txBody>
        </p:sp>
        <p:sp>
          <p:nvSpPr>
            <p:cNvPr id="539888" name="Rectangle 240"/>
            <p:cNvSpPr>
              <a:spLocks noChangeArrowheads="1"/>
            </p:cNvSpPr>
            <p:nvPr/>
          </p:nvSpPr>
          <p:spPr bwMode="auto">
            <a:xfrm rot="16200000">
              <a:off x="4702" y="2364"/>
              <a:ext cx="870" cy="173"/>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最大极限尺寸</a:t>
              </a:r>
              <a:endParaRPr kumimoji="0" lang="zh-CN" altLang="en-US"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9396" name="Line 241"/>
            <p:cNvSpPr/>
            <p:nvPr/>
          </p:nvSpPr>
          <p:spPr>
            <a:xfrm flipV="1">
              <a:off x="5239" y="1977"/>
              <a:ext cx="1" cy="983"/>
            </a:xfrm>
            <a:prstGeom prst="line">
              <a:avLst/>
            </a:prstGeom>
            <a:ln w="0" cap="flat" cmpd="sng">
              <a:solidFill>
                <a:srgbClr val="000000"/>
              </a:solidFill>
              <a:prstDash val="solid"/>
              <a:headEnd type="none" w="med" len="med"/>
              <a:tailEnd type="none" w="med" len="med"/>
            </a:ln>
          </p:spPr>
        </p:sp>
        <p:sp>
          <p:nvSpPr>
            <p:cNvPr id="9397" name="Line 242"/>
            <p:cNvSpPr/>
            <p:nvPr/>
          </p:nvSpPr>
          <p:spPr>
            <a:xfrm>
              <a:off x="5210" y="3051"/>
              <a:ext cx="1" cy="1"/>
            </a:xfrm>
            <a:prstGeom prst="line">
              <a:avLst/>
            </a:prstGeom>
            <a:ln w="0" cap="flat" cmpd="sng">
              <a:solidFill>
                <a:srgbClr val="000000"/>
              </a:solidFill>
              <a:prstDash val="solid"/>
              <a:headEnd type="none" w="med" len="med"/>
              <a:tailEnd type="none" w="med" len="med"/>
            </a:ln>
          </p:spPr>
        </p:sp>
        <p:sp>
          <p:nvSpPr>
            <p:cNvPr id="9398" name="Freeform 243"/>
            <p:cNvSpPr/>
            <p:nvPr/>
          </p:nvSpPr>
          <p:spPr>
            <a:xfrm>
              <a:off x="5225" y="2960"/>
              <a:ext cx="26" cy="91"/>
            </a:xfrm>
            <a:custGeom>
              <a:avLst/>
              <a:gdLst>
                <a:gd name="txL" fmla="*/ 0 w 107"/>
                <a:gd name="txT" fmla="*/ 0 h 325"/>
                <a:gd name="txR" fmla="*/ 107 w 107"/>
                <a:gd name="txB" fmla="*/ 325 h 325"/>
              </a:gdLst>
              <a:ahLst/>
              <a:cxnLst>
                <a:cxn ang="0">
                  <a:pos x="0" y="0"/>
                </a:cxn>
                <a:cxn ang="0">
                  <a:pos x="26" y="0"/>
                </a:cxn>
                <a:cxn ang="0">
                  <a:pos x="13" y="91"/>
                </a:cxn>
                <a:cxn ang="0">
                  <a:pos x="0" y="0"/>
                </a:cxn>
              </a:cxnLst>
              <a:rect l="txL" t="txT" r="txR" b="txB"/>
              <a:pathLst>
                <a:path w="107" h="325">
                  <a:moveTo>
                    <a:pt x="0" y="0"/>
                  </a:moveTo>
                  <a:lnTo>
                    <a:pt x="107" y="0"/>
                  </a:lnTo>
                  <a:lnTo>
                    <a:pt x="53" y="325"/>
                  </a:lnTo>
                  <a:lnTo>
                    <a:pt x="0" y="0"/>
                  </a:lnTo>
                  <a:close/>
                </a:path>
              </a:pathLst>
            </a:custGeom>
            <a:solidFill>
              <a:srgbClr val="000000">
                <a:alpha val="100000"/>
              </a:srgbClr>
            </a:solidFill>
            <a:ln w="9525">
              <a:noFill/>
            </a:ln>
          </p:spPr>
          <p:txBody>
            <a:bodyPr/>
            <a:lstStyle/>
            <a:p>
              <a:endParaRPr lang="zh-CN" altLang="en-US"/>
            </a:p>
          </p:txBody>
        </p:sp>
        <p:sp>
          <p:nvSpPr>
            <p:cNvPr id="9399" name="Freeform 244"/>
            <p:cNvSpPr/>
            <p:nvPr/>
          </p:nvSpPr>
          <p:spPr>
            <a:xfrm>
              <a:off x="5225" y="2960"/>
              <a:ext cx="26" cy="91"/>
            </a:xfrm>
            <a:custGeom>
              <a:avLst/>
              <a:gdLst>
                <a:gd name="txL" fmla="*/ 0 w 107"/>
                <a:gd name="txT" fmla="*/ 0 h 325"/>
                <a:gd name="txR" fmla="*/ 107 w 107"/>
                <a:gd name="txB" fmla="*/ 325 h 325"/>
              </a:gdLst>
              <a:ahLst/>
              <a:cxnLst>
                <a:cxn ang="0">
                  <a:pos x="0" y="0"/>
                </a:cxn>
                <a:cxn ang="0">
                  <a:pos x="26" y="0"/>
                </a:cxn>
                <a:cxn ang="0">
                  <a:pos x="13" y="91"/>
                </a:cxn>
                <a:cxn ang="0">
                  <a:pos x="0" y="0"/>
                </a:cxn>
              </a:cxnLst>
              <a:rect l="txL" t="txT" r="txR" b="txB"/>
              <a:pathLst>
                <a:path w="107" h="325">
                  <a:moveTo>
                    <a:pt x="0" y="0"/>
                  </a:moveTo>
                  <a:lnTo>
                    <a:pt x="107" y="0"/>
                  </a:lnTo>
                  <a:lnTo>
                    <a:pt x="53" y="32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00" name="Line 245"/>
            <p:cNvSpPr/>
            <p:nvPr/>
          </p:nvSpPr>
          <p:spPr>
            <a:xfrm>
              <a:off x="5214" y="1888"/>
              <a:ext cx="65" cy="1"/>
            </a:xfrm>
            <a:prstGeom prst="line">
              <a:avLst/>
            </a:prstGeom>
            <a:ln w="0" cap="flat" cmpd="sng">
              <a:solidFill>
                <a:srgbClr val="000000"/>
              </a:solidFill>
              <a:prstDash val="solid"/>
              <a:headEnd type="none" w="med" len="med"/>
              <a:tailEnd type="none" w="med" len="med"/>
            </a:ln>
          </p:spPr>
        </p:sp>
        <p:sp>
          <p:nvSpPr>
            <p:cNvPr id="9401" name="Line 246"/>
            <p:cNvSpPr/>
            <p:nvPr/>
          </p:nvSpPr>
          <p:spPr>
            <a:xfrm>
              <a:off x="5239" y="1888"/>
              <a:ext cx="1" cy="1"/>
            </a:xfrm>
            <a:prstGeom prst="line">
              <a:avLst/>
            </a:prstGeom>
            <a:ln w="0" cap="flat" cmpd="sng">
              <a:solidFill>
                <a:srgbClr val="000000"/>
              </a:solidFill>
              <a:prstDash val="solid"/>
              <a:headEnd type="none" w="med" len="med"/>
              <a:tailEnd type="none" w="med" len="med"/>
            </a:ln>
          </p:spPr>
        </p:sp>
        <p:sp>
          <p:nvSpPr>
            <p:cNvPr id="9402" name="Freeform 247"/>
            <p:cNvSpPr/>
            <p:nvPr/>
          </p:nvSpPr>
          <p:spPr>
            <a:xfrm>
              <a:off x="5225" y="1888"/>
              <a:ext cx="26" cy="89"/>
            </a:xfrm>
            <a:custGeom>
              <a:avLst/>
              <a:gdLst>
                <a:gd name="txL" fmla="*/ 0 w 107"/>
                <a:gd name="txT" fmla="*/ 0 h 324"/>
                <a:gd name="txR" fmla="*/ 107 w 107"/>
                <a:gd name="txB" fmla="*/ 324 h 324"/>
              </a:gdLst>
              <a:ahLst/>
              <a:cxnLst>
                <a:cxn ang="0">
                  <a:pos x="0" y="89"/>
                </a:cxn>
                <a:cxn ang="0">
                  <a:pos x="26" y="89"/>
                </a:cxn>
                <a:cxn ang="0">
                  <a:pos x="13" y="0"/>
                </a:cxn>
                <a:cxn ang="0">
                  <a:pos x="0" y="89"/>
                </a:cxn>
              </a:cxnLst>
              <a:rect l="txL" t="txT" r="txR" b="txB"/>
              <a:pathLst>
                <a:path w="107" h="324">
                  <a:moveTo>
                    <a:pt x="0" y="324"/>
                  </a:moveTo>
                  <a:lnTo>
                    <a:pt x="107" y="324"/>
                  </a:lnTo>
                  <a:lnTo>
                    <a:pt x="53" y="0"/>
                  </a:lnTo>
                  <a:lnTo>
                    <a:pt x="0" y="324"/>
                  </a:lnTo>
                  <a:close/>
                </a:path>
              </a:pathLst>
            </a:custGeom>
            <a:solidFill>
              <a:srgbClr val="000000">
                <a:alpha val="100000"/>
              </a:srgbClr>
            </a:solidFill>
            <a:ln w="9525">
              <a:noFill/>
            </a:ln>
          </p:spPr>
          <p:txBody>
            <a:bodyPr/>
            <a:lstStyle/>
            <a:p>
              <a:endParaRPr lang="zh-CN" altLang="en-US"/>
            </a:p>
          </p:txBody>
        </p:sp>
        <p:sp>
          <p:nvSpPr>
            <p:cNvPr id="9403" name="Freeform 248"/>
            <p:cNvSpPr/>
            <p:nvPr/>
          </p:nvSpPr>
          <p:spPr>
            <a:xfrm>
              <a:off x="5225" y="1888"/>
              <a:ext cx="26" cy="89"/>
            </a:xfrm>
            <a:custGeom>
              <a:avLst/>
              <a:gdLst>
                <a:gd name="txL" fmla="*/ 0 w 107"/>
                <a:gd name="txT" fmla="*/ 0 h 324"/>
                <a:gd name="txR" fmla="*/ 107 w 107"/>
                <a:gd name="txB" fmla="*/ 324 h 324"/>
              </a:gdLst>
              <a:ahLst/>
              <a:cxnLst>
                <a:cxn ang="0">
                  <a:pos x="0" y="89"/>
                </a:cxn>
                <a:cxn ang="0">
                  <a:pos x="26" y="89"/>
                </a:cxn>
                <a:cxn ang="0">
                  <a:pos x="13" y="0"/>
                </a:cxn>
                <a:cxn ang="0">
                  <a:pos x="0" y="89"/>
                </a:cxn>
              </a:cxnLst>
              <a:rect l="txL" t="txT" r="txR" b="txB"/>
              <a:pathLst>
                <a:path w="107" h="324">
                  <a:moveTo>
                    <a:pt x="0" y="324"/>
                  </a:moveTo>
                  <a:lnTo>
                    <a:pt x="107" y="324"/>
                  </a:lnTo>
                  <a:lnTo>
                    <a:pt x="53" y="0"/>
                  </a:lnTo>
                  <a:lnTo>
                    <a:pt x="0" y="3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04" name="Rectangle 249"/>
            <p:cNvSpPr/>
            <p:nvPr/>
          </p:nvSpPr>
          <p:spPr>
            <a:xfrm rot="-5400000">
              <a:off x="4741" y="2970"/>
              <a:ext cx="174" cy="1"/>
            </a:xfrm>
            <a:prstGeom prst="rect">
              <a:avLst/>
            </a:prstGeom>
            <a:noFill/>
            <a:ln w="9525">
              <a:noFill/>
            </a:ln>
          </p:spPr>
          <p:txBody>
            <a:bodyPr vert="eaVert" wrap="none" lIns="0" tIns="0" rIns="0" bIns="0">
              <a:spAutoFit/>
            </a:bodyPr>
            <a:lstStyle/>
            <a:p>
              <a:pPr algn="l"/>
              <a:endParaRPr lang="zh-CN" altLang="zh-CN" sz="1800" b="0" i="0" dirty="0">
                <a:latin typeface="Arial" panose="020B0604020202020204" pitchFamily="34" charset="0"/>
                <a:ea typeface="宋体" panose="02010600030101010101" pitchFamily="2" charset="-122"/>
              </a:endParaRPr>
            </a:p>
          </p:txBody>
        </p:sp>
        <p:sp>
          <p:nvSpPr>
            <p:cNvPr id="9405" name="Line 250"/>
            <p:cNvSpPr/>
            <p:nvPr/>
          </p:nvSpPr>
          <p:spPr>
            <a:xfrm>
              <a:off x="5041" y="2195"/>
              <a:ext cx="1" cy="766"/>
            </a:xfrm>
            <a:prstGeom prst="line">
              <a:avLst/>
            </a:prstGeom>
            <a:ln w="0" cap="flat" cmpd="sng">
              <a:solidFill>
                <a:srgbClr val="000000"/>
              </a:solidFill>
              <a:prstDash val="solid"/>
              <a:headEnd type="none" w="med" len="med"/>
              <a:tailEnd type="none" w="med" len="med"/>
            </a:ln>
          </p:spPr>
        </p:sp>
        <p:sp>
          <p:nvSpPr>
            <p:cNvPr id="9406" name="Line 251"/>
            <p:cNvSpPr/>
            <p:nvPr/>
          </p:nvSpPr>
          <p:spPr>
            <a:xfrm>
              <a:off x="4937" y="3051"/>
              <a:ext cx="1" cy="1"/>
            </a:xfrm>
            <a:prstGeom prst="line">
              <a:avLst/>
            </a:prstGeom>
            <a:ln w="0" cap="flat" cmpd="sng">
              <a:solidFill>
                <a:srgbClr val="000000"/>
              </a:solidFill>
              <a:prstDash val="solid"/>
              <a:headEnd type="none" w="med" len="med"/>
              <a:tailEnd type="none" w="med" len="med"/>
            </a:ln>
          </p:spPr>
        </p:sp>
        <p:sp>
          <p:nvSpPr>
            <p:cNvPr id="9407" name="Line 252"/>
            <p:cNvSpPr/>
            <p:nvPr/>
          </p:nvSpPr>
          <p:spPr>
            <a:xfrm>
              <a:off x="5041" y="3051"/>
              <a:ext cx="1" cy="1"/>
            </a:xfrm>
            <a:prstGeom prst="line">
              <a:avLst/>
            </a:prstGeom>
            <a:ln w="0" cap="flat" cmpd="sng">
              <a:solidFill>
                <a:srgbClr val="000000"/>
              </a:solidFill>
              <a:prstDash val="solid"/>
              <a:headEnd type="none" w="med" len="med"/>
              <a:tailEnd type="none" w="med" len="med"/>
            </a:ln>
          </p:spPr>
        </p:sp>
        <p:sp>
          <p:nvSpPr>
            <p:cNvPr id="9408" name="Freeform 253"/>
            <p:cNvSpPr/>
            <p:nvPr/>
          </p:nvSpPr>
          <p:spPr>
            <a:xfrm>
              <a:off x="5027" y="2961"/>
              <a:ext cx="28" cy="90"/>
            </a:xfrm>
            <a:custGeom>
              <a:avLst/>
              <a:gdLst>
                <a:gd name="txL" fmla="*/ 0 w 108"/>
                <a:gd name="txT" fmla="*/ 0 h 325"/>
                <a:gd name="txR" fmla="*/ 108 w 108"/>
                <a:gd name="txB" fmla="*/ 325 h 325"/>
              </a:gdLst>
              <a:ahLst/>
              <a:cxnLst>
                <a:cxn ang="0">
                  <a:pos x="0" y="0"/>
                </a:cxn>
                <a:cxn ang="0">
                  <a:pos x="28" y="0"/>
                </a:cxn>
                <a:cxn ang="0">
                  <a:pos x="14" y="90"/>
                </a:cxn>
                <a:cxn ang="0">
                  <a:pos x="0" y="0"/>
                </a:cxn>
              </a:cxnLst>
              <a:rect l="txL" t="txT" r="txR" b="txB"/>
              <a:pathLst>
                <a:path w="108" h="325">
                  <a:moveTo>
                    <a:pt x="0" y="0"/>
                  </a:moveTo>
                  <a:lnTo>
                    <a:pt x="108" y="0"/>
                  </a:lnTo>
                  <a:lnTo>
                    <a:pt x="53" y="325"/>
                  </a:lnTo>
                  <a:lnTo>
                    <a:pt x="0" y="0"/>
                  </a:lnTo>
                  <a:close/>
                </a:path>
              </a:pathLst>
            </a:custGeom>
            <a:solidFill>
              <a:srgbClr val="000000">
                <a:alpha val="100000"/>
              </a:srgbClr>
            </a:solidFill>
            <a:ln w="9525">
              <a:noFill/>
            </a:ln>
          </p:spPr>
          <p:txBody>
            <a:bodyPr/>
            <a:lstStyle/>
            <a:p>
              <a:endParaRPr lang="zh-CN" altLang="en-US"/>
            </a:p>
          </p:txBody>
        </p:sp>
        <p:sp>
          <p:nvSpPr>
            <p:cNvPr id="9409" name="Freeform 254"/>
            <p:cNvSpPr/>
            <p:nvPr/>
          </p:nvSpPr>
          <p:spPr>
            <a:xfrm>
              <a:off x="5027" y="2961"/>
              <a:ext cx="28" cy="90"/>
            </a:xfrm>
            <a:custGeom>
              <a:avLst/>
              <a:gdLst>
                <a:gd name="txL" fmla="*/ 0 w 108"/>
                <a:gd name="txT" fmla="*/ 0 h 325"/>
                <a:gd name="txR" fmla="*/ 108 w 108"/>
                <a:gd name="txB" fmla="*/ 325 h 325"/>
              </a:gdLst>
              <a:ahLst/>
              <a:cxnLst>
                <a:cxn ang="0">
                  <a:pos x="0" y="0"/>
                </a:cxn>
                <a:cxn ang="0">
                  <a:pos x="28" y="0"/>
                </a:cxn>
                <a:cxn ang="0">
                  <a:pos x="14" y="90"/>
                </a:cxn>
                <a:cxn ang="0">
                  <a:pos x="0" y="0"/>
                </a:cxn>
              </a:cxnLst>
              <a:rect l="txL" t="txT" r="txR" b="txB"/>
              <a:pathLst>
                <a:path w="108" h="325">
                  <a:moveTo>
                    <a:pt x="0" y="0"/>
                  </a:moveTo>
                  <a:lnTo>
                    <a:pt x="108" y="0"/>
                  </a:lnTo>
                  <a:lnTo>
                    <a:pt x="53" y="32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10" name="Line 255"/>
            <p:cNvSpPr/>
            <p:nvPr/>
          </p:nvSpPr>
          <p:spPr>
            <a:xfrm>
              <a:off x="5011" y="2104"/>
              <a:ext cx="70" cy="2"/>
            </a:xfrm>
            <a:prstGeom prst="line">
              <a:avLst/>
            </a:prstGeom>
            <a:ln w="0" cap="flat" cmpd="sng">
              <a:solidFill>
                <a:srgbClr val="000000"/>
              </a:solidFill>
              <a:prstDash val="solid"/>
              <a:headEnd type="none" w="med" len="med"/>
              <a:tailEnd type="none" w="med" len="med"/>
            </a:ln>
          </p:spPr>
        </p:sp>
        <p:sp>
          <p:nvSpPr>
            <p:cNvPr id="9411" name="Freeform 256"/>
            <p:cNvSpPr/>
            <p:nvPr/>
          </p:nvSpPr>
          <p:spPr>
            <a:xfrm>
              <a:off x="5027" y="2104"/>
              <a:ext cx="28" cy="91"/>
            </a:xfrm>
            <a:custGeom>
              <a:avLst/>
              <a:gdLst>
                <a:gd name="txL" fmla="*/ 0 w 108"/>
                <a:gd name="txT" fmla="*/ 0 h 325"/>
                <a:gd name="txR" fmla="*/ 108 w 108"/>
                <a:gd name="txB" fmla="*/ 325 h 325"/>
              </a:gdLst>
              <a:ahLst/>
              <a:cxnLst>
                <a:cxn ang="0">
                  <a:pos x="0" y="91"/>
                </a:cxn>
                <a:cxn ang="0">
                  <a:pos x="28" y="91"/>
                </a:cxn>
                <a:cxn ang="0">
                  <a:pos x="14" y="0"/>
                </a:cxn>
                <a:cxn ang="0">
                  <a:pos x="0" y="91"/>
                </a:cxn>
              </a:cxnLst>
              <a:rect l="txL" t="txT" r="txR" b="txB"/>
              <a:pathLst>
                <a:path w="108" h="325">
                  <a:moveTo>
                    <a:pt x="0" y="325"/>
                  </a:moveTo>
                  <a:lnTo>
                    <a:pt x="108" y="325"/>
                  </a:lnTo>
                  <a:lnTo>
                    <a:pt x="53" y="0"/>
                  </a:lnTo>
                  <a:lnTo>
                    <a:pt x="0" y="325"/>
                  </a:lnTo>
                  <a:close/>
                </a:path>
              </a:pathLst>
            </a:custGeom>
            <a:solidFill>
              <a:srgbClr val="000000">
                <a:alpha val="100000"/>
              </a:srgbClr>
            </a:solidFill>
            <a:ln w="9525">
              <a:noFill/>
            </a:ln>
          </p:spPr>
          <p:txBody>
            <a:bodyPr/>
            <a:lstStyle/>
            <a:p>
              <a:endParaRPr lang="zh-CN" altLang="en-US"/>
            </a:p>
          </p:txBody>
        </p:sp>
        <p:sp>
          <p:nvSpPr>
            <p:cNvPr id="9412" name="Freeform 257"/>
            <p:cNvSpPr/>
            <p:nvPr/>
          </p:nvSpPr>
          <p:spPr>
            <a:xfrm>
              <a:off x="5027" y="2104"/>
              <a:ext cx="28" cy="91"/>
            </a:xfrm>
            <a:custGeom>
              <a:avLst/>
              <a:gdLst>
                <a:gd name="txL" fmla="*/ 0 w 108"/>
                <a:gd name="txT" fmla="*/ 0 h 325"/>
                <a:gd name="txR" fmla="*/ 108 w 108"/>
                <a:gd name="txB" fmla="*/ 325 h 325"/>
              </a:gdLst>
              <a:ahLst/>
              <a:cxnLst>
                <a:cxn ang="0">
                  <a:pos x="0" y="91"/>
                </a:cxn>
                <a:cxn ang="0">
                  <a:pos x="28" y="91"/>
                </a:cxn>
                <a:cxn ang="0">
                  <a:pos x="14" y="0"/>
                </a:cxn>
                <a:cxn ang="0">
                  <a:pos x="0" y="91"/>
                </a:cxn>
              </a:cxnLst>
              <a:rect l="txL" t="txT" r="txR" b="txB"/>
              <a:pathLst>
                <a:path w="108" h="325">
                  <a:moveTo>
                    <a:pt x="0" y="325"/>
                  </a:moveTo>
                  <a:lnTo>
                    <a:pt x="108" y="325"/>
                  </a:lnTo>
                  <a:lnTo>
                    <a:pt x="53" y="0"/>
                  </a:lnTo>
                  <a:lnTo>
                    <a:pt x="0" y="3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13" name="Freeform 258"/>
            <p:cNvSpPr/>
            <p:nvPr/>
          </p:nvSpPr>
          <p:spPr>
            <a:xfrm>
              <a:off x="5027" y="1798"/>
              <a:ext cx="28" cy="90"/>
            </a:xfrm>
            <a:custGeom>
              <a:avLst/>
              <a:gdLst>
                <a:gd name="txL" fmla="*/ 0 w 108"/>
                <a:gd name="txT" fmla="*/ 0 h 325"/>
                <a:gd name="txR" fmla="*/ 108 w 108"/>
                <a:gd name="txB" fmla="*/ 325 h 325"/>
              </a:gdLst>
              <a:ahLst/>
              <a:cxnLst>
                <a:cxn ang="0">
                  <a:pos x="28" y="0"/>
                </a:cxn>
                <a:cxn ang="0">
                  <a:pos x="14" y="90"/>
                </a:cxn>
                <a:cxn ang="0">
                  <a:pos x="0" y="0"/>
                </a:cxn>
                <a:cxn ang="0">
                  <a:pos x="28" y="0"/>
                </a:cxn>
              </a:cxnLst>
              <a:rect l="txL" t="txT" r="txR" b="txB"/>
              <a:pathLst>
                <a:path w="108" h="325">
                  <a:moveTo>
                    <a:pt x="108" y="0"/>
                  </a:moveTo>
                  <a:lnTo>
                    <a:pt x="53" y="325"/>
                  </a:lnTo>
                  <a:lnTo>
                    <a:pt x="0" y="0"/>
                  </a:lnTo>
                  <a:lnTo>
                    <a:pt x="108" y="0"/>
                  </a:lnTo>
                  <a:close/>
                </a:path>
              </a:pathLst>
            </a:custGeom>
            <a:solidFill>
              <a:srgbClr val="000000">
                <a:alpha val="100000"/>
              </a:srgbClr>
            </a:solidFill>
            <a:ln w="9525">
              <a:noFill/>
            </a:ln>
          </p:spPr>
          <p:txBody>
            <a:bodyPr/>
            <a:lstStyle/>
            <a:p>
              <a:endParaRPr lang="zh-CN" altLang="en-US"/>
            </a:p>
          </p:txBody>
        </p:sp>
        <p:sp>
          <p:nvSpPr>
            <p:cNvPr id="9414" name="Freeform 259"/>
            <p:cNvSpPr/>
            <p:nvPr/>
          </p:nvSpPr>
          <p:spPr>
            <a:xfrm>
              <a:off x="5027" y="1798"/>
              <a:ext cx="28" cy="90"/>
            </a:xfrm>
            <a:custGeom>
              <a:avLst/>
              <a:gdLst>
                <a:gd name="txL" fmla="*/ 0 w 108"/>
                <a:gd name="txT" fmla="*/ 0 h 325"/>
                <a:gd name="txR" fmla="*/ 108 w 108"/>
                <a:gd name="txB" fmla="*/ 325 h 325"/>
              </a:gdLst>
              <a:ahLst/>
              <a:cxnLst>
                <a:cxn ang="0">
                  <a:pos x="28" y="0"/>
                </a:cxn>
                <a:cxn ang="0">
                  <a:pos x="14" y="90"/>
                </a:cxn>
                <a:cxn ang="0">
                  <a:pos x="0" y="0"/>
                </a:cxn>
                <a:cxn ang="0">
                  <a:pos x="28" y="0"/>
                </a:cxn>
              </a:cxnLst>
              <a:rect l="txL" t="txT" r="txR" b="txB"/>
              <a:pathLst>
                <a:path w="108" h="325">
                  <a:moveTo>
                    <a:pt x="108" y="0"/>
                  </a:moveTo>
                  <a:lnTo>
                    <a:pt x="53" y="325"/>
                  </a:lnTo>
                  <a:lnTo>
                    <a:pt x="0" y="0"/>
                  </a:lnTo>
                  <a:lnTo>
                    <a:pt x="10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15" name="Line 260"/>
            <p:cNvSpPr/>
            <p:nvPr/>
          </p:nvSpPr>
          <p:spPr>
            <a:xfrm>
              <a:off x="5002" y="1888"/>
              <a:ext cx="66" cy="2"/>
            </a:xfrm>
            <a:prstGeom prst="line">
              <a:avLst/>
            </a:prstGeom>
            <a:ln w="0" cap="flat" cmpd="sng">
              <a:solidFill>
                <a:srgbClr val="000000"/>
              </a:solidFill>
              <a:prstDash val="solid"/>
              <a:headEnd type="none" w="med" len="med"/>
              <a:tailEnd type="none" w="med" len="med"/>
            </a:ln>
          </p:spPr>
        </p:sp>
        <p:sp>
          <p:nvSpPr>
            <p:cNvPr id="539909" name="Rectangle 261"/>
            <p:cNvSpPr>
              <a:spLocks noChangeArrowheads="1"/>
            </p:cNvSpPr>
            <p:nvPr/>
          </p:nvSpPr>
          <p:spPr bwMode="auto">
            <a:xfrm rot="16200000">
              <a:off x="4440" y="2439"/>
              <a:ext cx="943" cy="173"/>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最小极限尺寸 </a:t>
              </a:r>
              <a:endParaRPr kumimoji="0" lang="zh-CN" altLang="en-US"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9417" name="Line 262"/>
            <p:cNvSpPr/>
            <p:nvPr/>
          </p:nvSpPr>
          <p:spPr>
            <a:xfrm>
              <a:off x="5192" y="3051"/>
              <a:ext cx="233" cy="1"/>
            </a:xfrm>
            <a:prstGeom prst="line">
              <a:avLst/>
            </a:prstGeom>
            <a:ln w="0" cap="flat" cmpd="sng">
              <a:solidFill>
                <a:srgbClr val="000000"/>
              </a:solidFill>
              <a:prstDash val="solid"/>
              <a:headEnd type="none" w="med" len="med"/>
              <a:tailEnd type="none" w="med" len="med"/>
            </a:ln>
          </p:spPr>
        </p:sp>
        <p:sp>
          <p:nvSpPr>
            <p:cNvPr id="9418" name="Line 263"/>
            <p:cNvSpPr/>
            <p:nvPr/>
          </p:nvSpPr>
          <p:spPr>
            <a:xfrm>
              <a:off x="4927" y="3051"/>
              <a:ext cx="314" cy="1"/>
            </a:xfrm>
            <a:prstGeom prst="line">
              <a:avLst/>
            </a:prstGeom>
            <a:ln w="0" cap="flat" cmpd="sng">
              <a:solidFill>
                <a:srgbClr val="000000"/>
              </a:solidFill>
              <a:prstDash val="solid"/>
              <a:headEnd type="none" w="med" len="med"/>
              <a:tailEnd type="none" w="med" len="med"/>
            </a:ln>
          </p:spPr>
        </p:sp>
        <p:sp>
          <p:nvSpPr>
            <p:cNvPr id="9419" name="Line 264"/>
            <p:cNvSpPr/>
            <p:nvPr/>
          </p:nvSpPr>
          <p:spPr>
            <a:xfrm>
              <a:off x="4498" y="3051"/>
              <a:ext cx="553" cy="1"/>
            </a:xfrm>
            <a:prstGeom prst="line">
              <a:avLst/>
            </a:prstGeom>
            <a:ln w="0" cap="flat" cmpd="sng">
              <a:solidFill>
                <a:srgbClr val="000000"/>
              </a:solidFill>
              <a:prstDash val="solid"/>
              <a:headEnd type="none" w="med" len="med"/>
              <a:tailEnd type="none" w="med" len="med"/>
            </a:ln>
          </p:spPr>
        </p:sp>
        <p:sp>
          <p:nvSpPr>
            <p:cNvPr id="539913" name="Rectangle 265"/>
            <p:cNvSpPr>
              <a:spLocks noChangeArrowheads="1"/>
            </p:cNvSpPr>
            <p:nvPr/>
          </p:nvSpPr>
          <p:spPr bwMode="auto">
            <a:xfrm rot="16200000">
              <a:off x="5042" y="2211"/>
              <a:ext cx="580" cy="173"/>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基本尺寸</a:t>
              </a:r>
              <a:endParaRPr kumimoji="0" lang="zh-CN" altLang="en-US"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sp>
          <p:nvSpPr>
            <p:cNvPr id="9421" name="Line 266"/>
            <p:cNvSpPr/>
            <p:nvPr/>
          </p:nvSpPr>
          <p:spPr>
            <a:xfrm flipV="1">
              <a:off x="5429" y="1805"/>
              <a:ext cx="1" cy="1155"/>
            </a:xfrm>
            <a:prstGeom prst="line">
              <a:avLst/>
            </a:prstGeom>
            <a:ln w="0" cap="flat" cmpd="sng">
              <a:solidFill>
                <a:srgbClr val="000000"/>
              </a:solidFill>
              <a:prstDash val="solid"/>
              <a:headEnd type="none" w="med" len="med"/>
              <a:tailEnd type="none" w="med" len="med"/>
            </a:ln>
          </p:spPr>
        </p:sp>
        <p:sp>
          <p:nvSpPr>
            <p:cNvPr id="9422" name="Freeform 267"/>
            <p:cNvSpPr/>
            <p:nvPr/>
          </p:nvSpPr>
          <p:spPr>
            <a:xfrm>
              <a:off x="5416" y="2960"/>
              <a:ext cx="26" cy="91"/>
            </a:xfrm>
            <a:custGeom>
              <a:avLst/>
              <a:gdLst>
                <a:gd name="txL" fmla="*/ 0 w 107"/>
                <a:gd name="txT" fmla="*/ 0 h 325"/>
                <a:gd name="txR" fmla="*/ 107 w 107"/>
                <a:gd name="txB" fmla="*/ 325 h 325"/>
              </a:gdLst>
              <a:ahLst/>
              <a:cxnLst>
                <a:cxn ang="0">
                  <a:pos x="0" y="0"/>
                </a:cxn>
                <a:cxn ang="0">
                  <a:pos x="26" y="0"/>
                </a:cxn>
                <a:cxn ang="0">
                  <a:pos x="13" y="91"/>
                </a:cxn>
                <a:cxn ang="0">
                  <a:pos x="0" y="0"/>
                </a:cxn>
              </a:cxnLst>
              <a:rect l="txL" t="txT" r="txR" b="txB"/>
              <a:pathLst>
                <a:path w="107" h="325">
                  <a:moveTo>
                    <a:pt x="0" y="0"/>
                  </a:moveTo>
                  <a:lnTo>
                    <a:pt x="107" y="0"/>
                  </a:lnTo>
                  <a:lnTo>
                    <a:pt x="53" y="325"/>
                  </a:lnTo>
                  <a:lnTo>
                    <a:pt x="0" y="0"/>
                  </a:lnTo>
                  <a:close/>
                </a:path>
              </a:pathLst>
            </a:custGeom>
            <a:solidFill>
              <a:srgbClr val="000000">
                <a:alpha val="100000"/>
              </a:srgbClr>
            </a:solidFill>
            <a:ln w="9525">
              <a:noFill/>
            </a:ln>
          </p:spPr>
          <p:txBody>
            <a:bodyPr/>
            <a:lstStyle/>
            <a:p>
              <a:endParaRPr lang="zh-CN" altLang="en-US"/>
            </a:p>
          </p:txBody>
        </p:sp>
        <p:sp>
          <p:nvSpPr>
            <p:cNvPr id="9423" name="Freeform 268"/>
            <p:cNvSpPr/>
            <p:nvPr/>
          </p:nvSpPr>
          <p:spPr>
            <a:xfrm>
              <a:off x="5416" y="2960"/>
              <a:ext cx="26" cy="91"/>
            </a:xfrm>
            <a:custGeom>
              <a:avLst/>
              <a:gdLst>
                <a:gd name="txL" fmla="*/ 0 w 107"/>
                <a:gd name="txT" fmla="*/ 0 h 325"/>
                <a:gd name="txR" fmla="*/ 107 w 107"/>
                <a:gd name="txB" fmla="*/ 325 h 325"/>
              </a:gdLst>
              <a:ahLst/>
              <a:cxnLst>
                <a:cxn ang="0">
                  <a:pos x="0" y="0"/>
                </a:cxn>
                <a:cxn ang="0">
                  <a:pos x="26" y="0"/>
                </a:cxn>
                <a:cxn ang="0">
                  <a:pos x="13" y="91"/>
                </a:cxn>
                <a:cxn ang="0">
                  <a:pos x="0" y="0"/>
                </a:cxn>
              </a:cxnLst>
              <a:rect l="txL" t="txT" r="txR" b="txB"/>
              <a:pathLst>
                <a:path w="107" h="325">
                  <a:moveTo>
                    <a:pt x="0" y="0"/>
                  </a:moveTo>
                  <a:lnTo>
                    <a:pt x="107" y="0"/>
                  </a:lnTo>
                  <a:lnTo>
                    <a:pt x="53" y="325"/>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24" name="Freeform 269"/>
            <p:cNvSpPr/>
            <p:nvPr/>
          </p:nvSpPr>
          <p:spPr>
            <a:xfrm>
              <a:off x="5416" y="1714"/>
              <a:ext cx="26" cy="91"/>
            </a:xfrm>
            <a:custGeom>
              <a:avLst/>
              <a:gdLst>
                <a:gd name="txL" fmla="*/ 0 w 107"/>
                <a:gd name="txT" fmla="*/ 0 h 325"/>
                <a:gd name="txR" fmla="*/ 107 w 107"/>
                <a:gd name="txB" fmla="*/ 325 h 325"/>
              </a:gdLst>
              <a:ahLst/>
              <a:cxnLst>
                <a:cxn ang="0">
                  <a:pos x="0" y="91"/>
                </a:cxn>
                <a:cxn ang="0">
                  <a:pos x="26" y="91"/>
                </a:cxn>
                <a:cxn ang="0">
                  <a:pos x="13" y="0"/>
                </a:cxn>
                <a:cxn ang="0">
                  <a:pos x="0" y="91"/>
                </a:cxn>
              </a:cxnLst>
              <a:rect l="txL" t="txT" r="txR" b="txB"/>
              <a:pathLst>
                <a:path w="107" h="325">
                  <a:moveTo>
                    <a:pt x="0" y="325"/>
                  </a:moveTo>
                  <a:lnTo>
                    <a:pt x="107" y="325"/>
                  </a:lnTo>
                  <a:lnTo>
                    <a:pt x="53" y="0"/>
                  </a:lnTo>
                  <a:lnTo>
                    <a:pt x="0" y="325"/>
                  </a:lnTo>
                  <a:close/>
                </a:path>
              </a:pathLst>
            </a:custGeom>
            <a:solidFill>
              <a:srgbClr val="000000">
                <a:alpha val="100000"/>
              </a:srgbClr>
            </a:solidFill>
            <a:ln w="9525">
              <a:noFill/>
            </a:ln>
          </p:spPr>
          <p:txBody>
            <a:bodyPr/>
            <a:lstStyle/>
            <a:p>
              <a:endParaRPr lang="zh-CN" altLang="en-US"/>
            </a:p>
          </p:txBody>
        </p:sp>
        <p:sp>
          <p:nvSpPr>
            <p:cNvPr id="9425" name="Freeform 270"/>
            <p:cNvSpPr/>
            <p:nvPr/>
          </p:nvSpPr>
          <p:spPr>
            <a:xfrm>
              <a:off x="5416" y="1714"/>
              <a:ext cx="26" cy="91"/>
            </a:xfrm>
            <a:custGeom>
              <a:avLst/>
              <a:gdLst>
                <a:gd name="txL" fmla="*/ 0 w 107"/>
                <a:gd name="txT" fmla="*/ 0 h 325"/>
                <a:gd name="txR" fmla="*/ 107 w 107"/>
                <a:gd name="txB" fmla="*/ 325 h 325"/>
              </a:gdLst>
              <a:ahLst/>
              <a:cxnLst>
                <a:cxn ang="0">
                  <a:pos x="0" y="91"/>
                </a:cxn>
                <a:cxn ang="0">
                  <a:pos x="26" y="91"/>
                </a:cxn>
                <a:cxn ang="0">
                  <a:pos x="13" y="0"/>
                </a:cxn>
                <a:cxn ang="0">
                  <a:pos x="0" y="91"/>
                </a:cxn>
              </a:cxnLst>
              <a:rect l="txL" t="txT" r="txR" b="txB"/>
              <a:pathLst>
                <a:path w="107" h="325">
                  <a:moveTo>
                    <a:pt x="0" y="325"/>
                  </a:moveTo>
                  <a:lnTo>
                    <a:pt x="107" y="325"/>
                  </a:lnTo>
                  <a:lnTo>
                    <a:pt x="53" y="0"/>
                  </a:lnTo>
                  <a:lnTo>
                    <a:pt x="0" y="3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9426" name="Line 271"/>
            <p:cNvSpPr/>
            <p:nvPr/>
          </p:nvSpPr>
          <p:spPr>
            <a:xfrm>
              <a:off x="4837" y="1889"/>
              <a:ext cx="432" cy="0"/>
            </a:xfrm>
            <a:prstGeom prst="line">
              <a:avLst/>
            </a:prstGeom>
            <a:ln w="4763" cap="flat" cmpd="sng">
              <a:solidFill>
                <a:schemeClr val="tx1"/>
              </a:solidFill>
              <a:prstDash val="solid"/>
              <a:headEnd type="none" w="med" len="med"/>
              <a:tailEnd type="none" w="med" len="med"/>
            </a:ln>
          </p:spPr>
        </p:sp>
        <p:sp>
          <p:nvSpPr>
            <p:cNvPr id="9427" name="Line 272"/>
            <p:cNvSpPr/>
            <p:nvPr/>
          </p:nvSpPr>
          <p:spPr>
            <a:xfrm>
              <a:off x="4694" y="2106"/>
              <a:ext cx="432" cy="0"/>
            </a:xfrm>
            <a:prstGeom prst="line">
              <a:avLst/>
            </a:prstGeom>
            <a:ln w="4763" cap="flat" cmpd="sng">
              <a:solidFill>
                <a:schemeClr val="tx1"/>
              </a:solidFill>
              <a:prstDash val="solid"/>
              <a:headEnd type="none" w="med" len="med"/>
              <a:tailEnd type="none" w="med" len="med"/>
            </a:ln>
          </p:spPr>
        </p:sp>
        <p:sp>
          <p:nvSpPr>
            <p:cNvPr id="539921" name="Rectangle 273"/>
            <p:cNvSpPr>
              <a:spLocks noChangeArrowheads="1"/>
            </p:cNvSpPr>
            <p:nvPr/>
          </p:nvSpPr>
          <p:spPr bwMode="auto">
            <a:xfrm>
              <a:off x="5514" y="1557"/>
              <a:ext cx="117" cy="278"/>
            </a:xfrm>
            <a:prstGeom prst="rect">
              <a:avLst/>
            </a:prstGeom>
            <a:noFill/>
            <a:ln w="9525">
              <a:noFill/>
              <a:miter lim="800000"/>
            </a:ln>
          </p:spPr>
          <p:txBody>
            <a:bodyPr wrap="none"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900" b="1" i="0" u="none" strike="noStrike" kern="1200" cap="none" spc="0" normalizeH="0" baseline="0" noProof="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0</a:t>
              </a:r>
              <a:endParaRPr kumimoji="0" lang="en-US" altLang="zh-CN" sz="32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endParaRPr>
            </a:p>
          </p:txBody>
        </p:sp>
      </p:grpSp>
      <p:sp>
        <p:nvSpPr>
          <p:cNvPr id="539922" name="Text Box 274"/>
          <p:cNvSpPr txBox="1">
            <a:spLocks noChangeArrowheads="1"/>
          </p:cNvSpPr>
          <p:nvPr/>
        </p:nvSpPr>
        <p:spPr bwMode="auto">
          <a:xfrm>
            <a:off x="471488" y="5122863"/>
            <a:ext cx="2063750" cy="457200"/>
          </a:xfrm>
          <a:prstGeom prst="rect">
            <a:avLst/>
          </a:prstGeom>
          <a:gradFill rotWithShape="1">
            <a:gsLst>
              <a:gs pos="0">
                <a:srgbClr val="5E9EFF"/>
              </a:gs>
              <a:gs pos="20000">
                <a:srgbClr val="85C2FF"/>
              </a:gs>
              <a:gs pos="35000">
                <a:srgbClr val="C4D6EB"/>
              </a:gs>
              <a:gs pos="50000">
                <a:srgbClr val="FFEBFA"/>
              </a:gs>
              <a:gs pos="65000">
                <a:srgbClr val="C4D6EB"/>
              </a:gs>
              <a:gs pos="80001">
                <a:srgbClr val="85C2FF"/>
              </a:gs>
              <a:gs pos="100000">
                <a:srgbClr val="5E9EFF"/>
              </a:gs>
            </a:gsLst>
            <a:lin ang="0" scaled="1"/>
          </a:grad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0" lang="zh-CN" altLang="en-US" i="0" kern="1200" cap="none" spc="0" normalizeH="0" baseline="0" noProof="0" dirty="0">
                <a:effectLst>
                  <a:outerShdw blurRad="38100" dist="38100" dir="2700000" algn="tl">
                    <a:srgbClr val="FFFFFF"/>
                  </a:outerShdw>
                </a:effectLst>
                <a:latin typeface="Arial" panose="020B0604020202020204" pitchFamily="34" charset="0"/>
                <a:ea typeface="宋体" panose="02010600030101010101" pitchFamily="2" charset="-122"/>
                <a:cs typeface="+mn-cs"/>
              </a:rPr>
              <a:t>公差带图</a:t>
            </a:r>
          </a:p>
        </p:txBody>
      </p:sp>
      <p:sp>
        <p:nvSpPr>
          <p:cNvPr id="539923" name="Rectangle 275" descr="浅色上对角线"/>
          <p:cNvSpPr/>
          <p:nvPr/>
        </p:nvSpPr>
        <p:spPr>
          <a:xfrm>
            <a:off x="3543300" y="5351463"/>
            <a:ext cx="1368425" cy="503237"/>
          </a:xfrm>
          <a:prstGeom prst="rect">
            <a:avLst/>
          </a:prstGeom>
          <a:pattFill prst="ltUpDiag">
            <a:fgClr>
              <a:srgbClr val="800000"/>
            </a:fgClr>
            <a:bgClr>
              <a:schemeClr val="bg1"/>
            </a:bgClr>
          </a:pattFill>
          <a:ln w="19050"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539924" name="Rectangle 276" descr="轮廓式菱形"/>
          <p:cNvSpPr/>
          <p:nvPr/>
        </p:nvSpPr>
        <p:spPr>
          <a:xfrm>
            <a:off x="3975100" y="5929313"/>
            <a:ext cx="1079500" cy="288925"/>
          </a:xfrm>
          <a:prstGeom prst="rect">
            <a:avLst/>
          </a:prstGeom>
          <a:pattFill prst="openDmnd">
            <a:fgClr>
              <a:schemeClr val="accent2"/>
            </a:fgClr>
            <a:bgClr>
              <a:schemeClr val="bg1"/>
            </a:bgClr>
          </a:pattFill>
          <a:ln w="19050" cap="flat" cmpd="sng">
            <a:solidFill>
              <a:schemeClr val="accent2"/>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539925" name="Text Box 277"/>
          <p:cNvSpPr txBox="1"/>
          <p:nvPr/>
        </p:nvSpPr>
        <p:spPr>
          <a:xfrm>
            <a:off x="5316538" y="5257800"/>
            <a:ext cx="2017712" cy="336550"/>
          </a:xfrm>
          <a:prstGeom prst="rect">
            <a:avLst/>
          </a:prstGeom>
          <a:noFill/>
          <a:ln w="9525">
            <a:noFill/>
          </a:ln>
        </p:spPr>
        <p:txBody>
          <a:bodyPr>
            <a:spAutoFit/>
          </a:bodyPr>
          <a:lstStyle/>
          <a:p>
            <a:pPr algn="l">
              <a:spcBef>
                <a:spcPct val="50000"/>
              </a:spcBef>
            </a:pPr>
            <a:r>
              <a:rPr lang="zh-CN" altLang="en-US" sz="1600" i="0" dirty="0">
                <a:solidFill>
                  <a:srgbClr val="800000"/>
                </a:solidFill>
                <a:latin typeface="Arial" panose="020B0604020202020204" pitchFamily="34" charset="0"/>
                <a:ea typeface="仿宋_GB2312" pitchFamily="49" charset="-122"/>
              </a:rPr>
              <a:t>孔的公差带图</a:t>
            </a:r>
          </a:p>
        </p:txBody>
      </p:sp>
      <p:sp>
        <p:nvSpPr>
          <p:cNvPr id="539926" name="Text Box 278"/>
          <p:cNvSpPr txBox="1"/>
          <p:nvPr/>
        </p:nvSpPr>
        <p:spPr>
          <a:xfrm>
            <a:off x="5087938" y="6156325"/>
            <a:ext cx="2017712" cy="336550"/>
          </a:xfrm>
          <a:prstGeom prst="rect">
            <a:avLst/>
          </a:prstGeom>
          <a:noFill/>
          <a:ln w="9525">
            <a:noFill/>
          </a:ln>
        </p:spPr>
        <p:txBody>
          <a:bodyPr>
            <a:spAutoFit/>
          </a:bodyPr>
          <a:lstStyle/>
          <a:p>
            <a:pPr algn="l">
              <a:spcBef>
                <a:spcPct val="50000"/>
              </a:spcBef>
            </a:pPr>
            <a:r>
              <a:rPr lang="zh-CN" altLang="en-US" sz="1600" i="0" dirty="0">
                <a:solidFill>
                  <a:schemeClr val="tx2"/>
                </a:solidFill>
                <a:latin typeface="Arial" panose="020B0604020202020204" pitchFamily="34" charset="0"/>
                <a:ea typeface="仿宋_GB2312" pitchFamily="49" charset="-122"/>
              </a:rPr>
              <a:t>轴的公差带图</a:t>
            </a:r>
          </a:p>
        </p:txBody>
      </p:sp>
      <p:sp>
        <p:nvSpPr>
          <p:cNvPr id="539927" name="Line 279"/>
          <p:cNvSpPr/>
          <p:nvPr/>
        </p:nvSpPr>
        <p:spPr>
          <a:xfrm flipH="1" flipV="1">
            <a:off x="4838700" y="6073775"/>
            <a:ext cx="384175" cy="323850"/>
          </a:xfrm>
          <a:prstGeom prst="line">
            <a:avLst/>
          </a:prstGeom>
          <a:ln w="9525" cap="flat" cmpd="sng">
            <a:solidFill>
              <a:schemeClr val="tx2"/>
            </a:solidFill>
            <a:prstDash val="solid"/>
            <a:headEnd type="none" w="sm" len="med"/>
            <a:tailEnd type="triangle" w="sm" len="med"/>
          </a:ln>
        </p:spPr>
      </p:sp>
      <p:sp>
        <p:nvSpPr>
          <p:cNvPr id="539928" name="Line 280"/>
          <p:cNvSpPr/>
          <p:nvPr/>
        </p:nvSpPr>
        <p:spPr>
          <a:xfrm flipH="1">
            <a:off x="4622800" y="5380038"/>
            <a:ext cx="750888" cy="117475"/>
          </a:xfrm>
          <a:prstGeom prst="line">
            <a:avLst/>
          </a:prstGeom>
          <a:ln w="9525" cap="flat" cmpd="sng">
            <a:solidFill>
              <a:srgbClr val="800000"/>
            </a:solidFill>
            <a:prstDash val="solid"/>
            <a:headEnd type="none" w="sm" len="med"/>
            <a:tailEnd type="triangle" w="sm" len="med"/>
          </a:ln>
        </p:spPr>
      </p:sp>
      <p:grpSp>
        <p:nvGrpSpPr>
          <p:cNvPr id="8" name="Group 281"/>
          <p:cNvGrpSpPr/>
          <p:nvPr/>
        </p:nvGrpSpPr>
        <p:grpSpPr>
          <a:xfrm>
            <a:off x="3182938" y="5713413"/>
            <a:ext cx="3529012" cy="366712"/>
            <a:chOff x="2517" y="3339"/>
            <a:chExt cx="2223" cy="231"/>
          </a:xfrm>
        </p:grpSpPr>
        <p:sp>
          <p:nvSpPr>
            <p:cNvPr id="9234" name="Line 282"/>
            <p:cNvSpPr/>
            <p:nvPr/>
          </p:nvSpPr>
          <p:spPr>
            <a:xfrm>
              <a:off x="2517" y="3430"/>
              <a:ext cx="1860" cy="0"/>
            </a:xfrm>
            <a:prstGeom prst="line">
              <a:avLst/>
            </a:prstGeom>
            <a:ln w="19050" cap="flat" cmpd="sng">
              <a:solidFill>
                <a:srgbClr val="3333FF"/>
              </a:solidFill>
              <a:prstDash val="solid"/>
              <a:headEnd type="none" w="sm" len="med"/>
              <a:tailEnd type="none" w="sm" len="med"/>
            </a:ln>
          </p:spPr>
        </p:sp>
        <p:sp>
          <p:nvSpPr>
            <p:cNvPr id="9235" name="Text Box 283"/>
            <p:cNvSpPr txBox="1"/>
            <p:nvPr/>
          </p:nvSpPr>
          <p:spPr>
            <a:xfrm>
              <a:off x="4468" y="3339"/>
              <a:ext cx="272" cy="231"/>
            </a:xfrm>
            <a:prstGeom prst="rect">
              <a:avLst/>
            </a:prstGeom>
            <a:noFill/>
            <a:ln w="9525">
              <a:noFill/>
            </a:ln>
          </p:spPr>
          <p:txBody>
            <a:bodyPr>
              <a:spAutoFit/>
            </a:bodyPr>
            <a:lstStyle/>
            <a:p>
              <a:pPr algn="l">
                <a:spcBef>
                  <a:spcPct val="50000"/>
                </a:spcBef>
              </a:pPr>
              <a:r>
                <a:rPr lang="en-US" altLang="zh-CN" sz="1800" b="0" i="0" dirty="0">
                  <a:solidFill>
                    <a:srgbClr val="0033CC"/>
                  </a:solidFill>
                  <a:latin typeface="Arial" panose="020B0604020202020204" pitchFamily="34" charset="0"/>
                  <a:ea typeface="宋体" panose="02010600030101010101" pitchFamily="2" charset="-122"/>
                </a:rPr>
                <a:t>0</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9654"/>
                                        </p:tgtEl>
                                        <p:attrNameLst>
                                          <p:attrName>style.visibility</p:attrName>
                                        </p:attrNameLst>
                                      </p:cBhvr>
                                      <p:to>
                                        <p:strVal val="visible"/>
                                      </p:to>
                                    </p:set>
                                    <p:animEffect transition="in" filter="wheel(4)">
                                      <p:cBhvr>
                                        <p:cTn id="7" dur="1000"/>
                                        <p:tgtEl>
                                          <p:spTgt spid="5396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9650"/>
                                        </p:tgtEl>
                                        <p:attrNameLst>
                                          <p:attrName>style.visibility</p:attrName>
                                        </p:attrNameLst>
                                      </p:cBhvr>
                                      <p:to>
                                        <p:strVal val="visible"/>
                                      </p:to>
                                    </p:set>
                                    <p:animEffect transition="in" filter="blinds(horizontal)">
                                      <p:cBhvr>
                                        <p:cTn id="12" dur="500"/>
                                        <p:tgtEl>
                                          <p:spTgt spid="539650"/>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ppt_w/2"/>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539922"/>
                                        </p:tgtEl>
                                        <p:attrNameLst>
                                          <p:attrName>style.visibility</p:attrName>
                                        </p:attrNameLst>
                                      </p:cBhvr>
                                      <p:to>
                                        <p:strVal val="visible"/>
                                      </p:to>
                                    </p:set>
                                    <p:animEffect transition="in" filter="box(in)">
                                      <p:cBhvr>
                                        <p:cTn id="25" dur="500"/>
                                        <p:tgtEl>
                                          <p:spTgt spid="539922"/>
                                        </p:tgtEl>
                                      </p:cBhvr>
                                    </p:animEffect>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8" fill="hold" grpId="0" nodeType="clickEffect">
                                  <p:stCondLst>
                                    <p:cond delay="0"/>
                                  </p:stCondLst>
                                  <p:childTnLst>
                                    <p:set>
                                      <p:cBhvr>
                                        <p:cTn id="35" dur="1" fill="hold">
                                          <p:stCondLst>
                                            <p:cond delay="0"/>
                                          </p:stCondLst>
                                        </p:cTn>
                                        <p:tgtEl>
                                          <p:spTgt spid="539923"/>
                                        </p:tgtEl>
                                        <p:attrNameLst>
                                          <p:attrName>style.visibility</p:attrName>
                                        </p:attrNameLst>
                                      </p:cBhvr>
                                      <p:to>
                                        <p:strVal val="visible"/>
                                      </p:to>
                                    </p:set>
                                    <p:anim calcmode="lin" valueType="num">
                                      <p:cBhvr>
                                        <p:cTn id="36" dur="500" fill="hold"/>
                                        <p:tgtEl>
                                          <p:spTgt spid="539923"/>
                                        </p:tgtEl>
                                        <p:attrNameLst>
                                          <p:attrName>ppt_x</p:attrName>
                                        </p:attrNameLst>
                                      </p:cBhvr>
                                      <p:tavLst>
                                        <p:tav tm="0">
                                          <p:val>
                                            <p:strVal val="#ppt_x-#ppt_w/2"/>
                                          </p:val>
                                        </p:tav>
                                        <p:tav tm="100000">
                                          <p:val>
                                            <p:strVal val="#ppt_x"/>
                                          </p:val>
                                        </p:tav>
                                      </p:tavLst>
                                    </p:anim>
                                    <p:anim calcmode="lin" valueType="num">
                                      <p:cBhvr>
                                        <p:cTn id="37" dur="500" fill="hold"/>
                                        <p:tgtEl>
                                          <p:spTgt spid="539923"/>
                                        </p:tgtEl>
                                        <p:attrNameLst>
                                          <p:attrName>ppt_y</p:attrName>
                                        </p:attrNameLst>
                                      </p:cBhvr>
                                      <p:tavLst>
                                        <p:tav tm="0">
                                          <p:val>
                                            <p:strVal val="#ppt_y"/>
                                          </p:val>
                                        </p:tav>
                                        <p:tav tm="100000">
                                          <p:val>
                                            <p:strVal val="#ppt_y"/>
                                          </p:val>
                                        </p:tav>
                                      </p:tavLst>
                                    </p:anim>
                                    <p:anim calcmode="lin" valueType="num">
                                      <p:cBhvr>
                                        <p:cTn id="38" dur="500" fill="hold"/>
                                        <p:tgtEl>
                                          <p:spTgt spid="539923"/>
                                        </p:tgtEl>
                                        <p:attrNameLst>
                                          <p:attrName>ppt_w</p:attrName>
                                        </p:attrNameLst>
                                      </p:cBhvr>
                                      <p:tavLst>
                                        <p:tav tm="0">
                                          <p:val>
                                            <p:fltVal val="0"/>
                                          </p:val>
                                        </p:tav>
                                        <p:tav tm="100000">
                                          <p:val>
                                            <p:strVal val="#ppt_w"/>
                                          </p:val>
                                        </p:tav>
                                      </p:tavLst>
                                    </p:anim>
                                    <p:anim calcmode="lin" valueType="num">
                                      <p:cBhvr>
                                        <p:cTn id="39" dur="500" fill="hold"/>
                                        <p:tgtEl>
                                          <p:spTgt spid="539923"/>
                                        </p:tgtEl>
                                        <p:attrNameLst>
                                          <p:attrName>ppt_h</p:attrName>
                                        </p:attrNameLst>
                                      </p:cBhvr>
                                      <p:tavLst>
                                        <p:tav tm="0">
                                          <p:val>
                                            <p:strVal val="#ppt_h"/>
                                          </p:val>
                                        </p:tav>
                                        <p:tav tm="100000">
                                          <p:val>
                                            <p:strVal val="#ppt_h"/>
                                          </p:val>
                                        </p:tav>
                                      </p:tavLst>
                                    </p:anim>
                                  </p:childTnLst>
                                </p:cTn>
                              </p:par>
                              <p:par>
                                <p:cTn id="40" presetID="17" presetClass="entr" presetSubtype="8" fill="hold" nodeType="withEffect">
                                  <p:stCondLst>
                                    <p:cond delay="0"/>
                                  </p:stCondLst>
                                  <p:childTnLst>
                                    <p:set>
                                      <p:cBhvr>
                                        <p:cTn id="41" dur="1" fill="hold">
                                          <p:stCondLst>
                                            <p:cond delay="0"/>
                                          </p:stCondLst>
                                        </p:cTn>
                                        <p:tgtEl>
                                          <p:spTgt spid="539928"/>
                                        </p:tgtEl>
                                        <p:attrNameLst>
                                          <p:attrName>style.visibility</p:attrName>
                                        </p:attrNameLst>
                                      </p:cBhvr>
                                      <p:to>
                                        <p:strVal val="visible"/>
                                      </p:to>
                                    </p:set>
                                    <p:anim calcmode="lin" valueType="num">
                                      <p:cBhvr>
                                        <p:cTn id="42" dur="500" fill="hold"/>
                                        <p:tgtEl>
                                          <p:spTgt spid="539928"/>
                                        </p:tgtEl>
                                        <p:attrNameLst>
                                          <p:attrName>ppt_x</p:attrName>
                                        </p:attrNameLst>
                                      </p:cBhvr>
                                      <p:tavLst>
                                        <p:tav tm="0">
                                          <p:val>
                                            <p:strVal val="#ppt_x-#ppt_w/2"/>
                                          </p:val>
                                        </p:tav>
                                        <p:tav tm="100000">
                                          <p:val>
                                            <p:strVal val="#ppt_x"/>
                                          </p:val>
                                        </p:tav>
                                      </p:tavLst>
                                    </p:anim>
                                    <p:anim calcmode="lin" valueType="num">
                                      <p:cBhvr>
                                        <p:cTn id="43" dur="500" fill="hold"/>
                                        <p:tgtEl>
                                          <p:spTgt spid="539928"/>
                                        </p:tgtEl>
                                        <p:attrNameLst>
                                          <p:attrName>ppt_y</p:attrName>
                                        </p:attrNameLst>
                                      </p:cBhvr>
                                      <p:tavLst>
                                        <p:tav tm="0">
                                          <p:val>
                                            <p:strVal val="#ppt_y"/>
                                          </p:val>
                                        </p:tav>
                                        <p:tav tm="100000">
                                          <p:val>
                                            <p:strVal val="#ppt_y"/>
                                          </p:val>
                                        </p:tav>
                                      </p:tavLst>
                                    </p:anim>
                                    <p:anim calcmode="lin" valueType="num">
                                      <p:cBhvr>
                                        <p:cTn id="44" dur="500" fill="hold"/>
                                        <p:tgtEl>
                                          <p:spTgt spid="539928"/>
                                        </p:tgtEl>
                                        <p:attrNameLst>
                                          <p:attrName>ppt_w</p:attrName>
                                        </p:attrNameLst>
                                      </p:cBhvr>
                                      <p:tavLst>
                                        <p:tav tm="0">
                                          <p:val>
                                            <p:fltVal val="0"/>
                                          </p:val>
                                        </p:tav>
                                        <p:tav tm="100000">
                                          <p:val>
                                            <p:strVal val="#ppt_w"/>
                                          </p:val>
                                        </p:tav>
                                      </p:tavLst>
                                    </p:anim>
                                    <p:anim calcmode="lin" valueType="num">
                                      <p:cBhvr>
                                        <p:cTn id="45" dur="500" fill="hold"/>
                                        <p:tgtEl>
                                          <p:spTgt spid="539928"/>
                                        </p:tgtEl>
                                        <p:attrNameLst>
                                          <p:attrName>ppt_h</p:attrName>
                                        </p:attrNameLst>
                                      </p:cBhvr>
                                      <p:tavLst>
                                        <p:tav tm="0">
                                          <p:val>
                                            <p:strVal val="#ppt_h"/>
                                          </p:val>
                                        </p:tav>
                                        <p:tav tm="100000">
                                          <p:val>
                                            <p:strVal val="#ppt_h"/>
                                          </p:val>
                                        </p:tav>
                                      </p:tavLst>
                                    </p:anim>
                                  </p:childTnLst>
                                </p:cTn>
                              </p:par>
                              <p:par>
                                <p:cTn id="46" presetID="17" presetClass="entr" presetSubtype="8" fill="hold" grpId="0" nodeType="withEffect">
                                  <p:stCondLst>
                                    <p:cond delay="0"/>
                                  </p:stCondLst>
                                  <p:childTnLst>
                                    <p:set>
                                      <p:cBhvr>
                                        <p:cTn id="47" dur="1" fill="hold">
                                          <p:stCondLst>
                                            <p:cond delay="0"/>
                                          </p:stCondLst>
                                        </p:cTn>
                                        <p:tgtEl>
                                          <p:spTgt spid="539925"/>
                                        </p:tgtEl>
                                        <p:attrNameLst>
                                          <p:attrName>style.visibility</p:attrName>
                                        </p:attrNameLst>
                                      </p:cBhvr>
                                      <p:to>
                                        <p:strVal val="visible"/>
                                      </p:to>
                                    </p:set>
                                    <p:anim calcmode="lin" valueType="num">
                                      <p:cBhvr>
                                        <p:cTn id="48" dur="500" fill="hold"/>
                                        <p:tgtEl>
                                          <p:spTgt spid="539925"/>
                                        </p:tgtEl>
                                        <p:attrNameLst>
                                          <p:attrName>ppt_x</p:attrName>
                                        </p:attrNameLst>
                                      </p:cBhvr>
                                      <p:tavLst>
                                        <p:tav tm="0">
                                          <p:val>
                                            <p:strVal val="#ppt_x-#ppt_w/2"/>
                                          </p:val>
                                        </p:tav>
                                        <p:tav tm="100000">
                                          <p:val>
                                            <p:strVal val="#ppt_x"/>
                                          </p:val>
                                        </p:tav>
                                      </p:tavLst>
                                    </p:anim>
                                    <p:anim calcmode="lin" valueType="num">
                                      <p:cBhvr>
                                        <p:cTn id="49" dur="500" fill="hold"/>
                                        <p:tgtEl>
                                          <p:spTgt spid="539925"/>
                                        </p:tgtEl>
                                        <p:attrNameLst>
                                          <p:attrName>ppt_y</p:attrName>
                                        </p:attrNameLst>
                                      </p:cBhvr>
                                      <p:tavLst>
                                        <p:tav tm="0">
                                          <p:val>
                                            <p:strVal val="#ppt_y"/>
                                          </p:val>
                                        </p:tav>
                                        <p:tav tm="100000">
                                          <p:val>
                                            <p:strVal val="#ppt_y"/>
                                          </p:val>
                                        </p:tav>
                                      </p:tavLst>
                                    </p:anim>
                                    <p:anim calcmode="lin" valueType="num">
                                      <p:cBhvr>
                                        <p:cTn id="50" dur="500" fill="hold"/>
                                        <p:tgtEl>
                                          <p:spTgt spid="539925"/>
                                        </p:tgtEl>
                                        <p:attrNameLst>
                                          <p:attrName>ppt_w</p:attrName>
                                        </p:attrNameLst>
                                      </p:cBhvr>
                                      <p:tavLst>
                                        <p:tav tm="0">
                                          <p:val>
                                            <p:fltVal val="0"/>
                                          </p:val>
                                        </p:tav>
                                        <p:tav tm="100000">
                                          <p:val>
                                            <p:strVal val="#ppt_w"/>
                                          </p:val>
                                        </p:tav>
                                      </p:tavLst>
                                    </p:anim>
                                    <p:anim calcmode="lin" valueType="num">
                                      <p:cBhvr>
                                        <p:cTn id="51" dur="500" fill="hold"/>
                                        <p:tgtEl>
                                          <p:spTgt spid="539925"/>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8" fill="hold" grpId="0" nodeType="clickEffect">
                                  <p:stCondLst>
                                    <p:cond delay="0"/>
                                  </p:stCondLst>
                                  <p:childTnLst>
                                    <p:set>
                                      <p:cBhvr>
                                        <p:cTn id="55" dur="1" fill="hold">
                                          <p:stCondLst>
                                            <p:cond delay="0"/>
                                          </p:stCondLst>
                                        </p:cTn>
                                        <p:tgtEl>
                                          <p:spTgt spid="539924"/>
                                        </p:tgtEl>
                                        <p:attrNameLst>
                                          <p:attrName>style.visibility</p:attrName>
                                        </p:attrNameLst>
                                      </p:cBhvr>
                                      <p:to>
                                        <p:strVal val="visible"/>
                                      </p:to>
                                    </p:set>
                                    <p:anim calcmode="lin" valueType="num">
                                      <p:cBhvr>
                                        <p:cTn id="56" dur="500" fill="hold"/>
                                        <p:tgtEl>
                                          <p:spTgt spid="539924"/>
                                        </p:tgtEl>
                                        <p:attrNameLst>
                                          <p:attrName>ppt_x</p:attrName>
                                        </p:attrNameLst>
                                      </p:cBhvr>
                                      <p:tavLst>
                                        <p:tav tm="0">
                                          <p:val>
                                            <p:strVal val="#ppt_x-#ppt_w/2"/>
                                          </p:val>
                                        </p:tav>
                                        <p:tav tm="100000">
                                          <p:val>
                                            <p:strVal val="#ppt_x"/>
                                          </p:val>
                                        </p:tav>
                                      </p:tavLst>
                                    </p:anim>
                                    <p:anim calcmode="lin" valueType="num">
                                      <p:cBhvr>
                                        <p:cTn id="57" dur="500" fill="hold"/>
                                        <p:tgtEl>
                                          <p:spTgt spid="539924"/>
                                        </p:tgtEl>
                                        <p:attrNameLst>
                                          <p:attrName>ppt_y</p:attrName>
                                        </p:attrNameLst>
                                      </p:cBhvr>
                                      <p:tavLst>
                                        <p:tav tm="0">
                                          <p:val>
                                            <p:strVal val="#ppt_y"/>
                                          </p:val>
                                        </p:tav>
                                        <p:tav tm="100000">
                                          <p:val>
                                            <p:strVal val="#ppt_y"/>
                                          </p:val>
                                        </p:tav>
                                      </p:tavLst>
                                    </p:anim>
                                    <p:anim calcmode="lin" valueType="num">
                                      <p:cBhvr>
                                        <p:cTn id="58" dur="500" fill="hold"/>
                                        <p:tgtEl>
                                          <p:spTgt spid="539924"/>
                                        </p:tgtEl>
                                        <p:attrNameLst>
                                          <p:attrName>ppt_w</p:attrName>
                                        </p:attrNameLst>
                                      </p:cBhvr>
                                      <p:tavLst>
                                        <p:tav tm="0">
                                          <p:val>
                                            <p:fltVal val="0"/>
                                          </p:val>
                                        </p:tav>
                                        <p:tav tm="100000">
                                          <p:val>
                                            <p:strVal val="#ppt_w"/>
                                          </p:val>
                                        </p:tav>
                                      </p:tavLst>
                                    </p:anim>
                                    <p:anim calcmode="lin" valueType="num">
                                      <p:cBhvr>
                                        <p:cTn id="59" dur="500" fill="hold"/>
                                        <p:tgtEl>
                                          <p:spTgt spid="539924"/>
                                        </p:tgtEl>
                                        <p:attrNameLst>
                                          <p:attrName>ppt_h</p:attrName>
                                        </p:attrNameLst>
                                      </p:cBhvr>
                                      <p:tavLst>
                                        <p:tav tm="0">
                                          <p:val>
                                            <p:strVal val="#ppt_h"/>
                                          </p:val>
                                        </p:tav>
                                        <p:tav tm="100000">
                                          <p:val>
                                            <p:strVal val="#ppt_h"/>
                                          </p:val>
                                        </p:tav>
                                      </p:tavLst>
                                    </p:anim>
                                  </p:childTnLst>
                                </p:cTn>
                              </p:par>
                              <p:par>
                                <p:cTn id="60" presetID="17" presetClass="entr" presetSubtype="8" fill="hold" nodeType="withEffect">
                                  <p:stCondLst>
                                    <p:cond delay="0"/>
                                  </p:stCondLst>
                                  <p:childTnLst>
                                    <p:set>
                                      <p:cBhvr>
                                        <p:cTn id="61" dur="1" fill="hold">
                                          <p:stCondLst>
                                            <p:cond delay="0"/>
                                          </p:stCondLst>
                                        </p:cTn>
                                        <p:tgtEl>
                                          <p:spTgt spid="539927"/>
                                        </p:tgtEl>
                                        <p:attrNameLst>
                                          <p:attrName>style.visibility</p:attrName>
                                        </p:attrNameLst>
                                      </p:cBhvr>
                                      <p:to>
                                        <p:strVal val="visible"/>
                                      </p:to>
                                    </p:set>
                                    <p:anim calcmode="lin" valueType="num">
                                      <p:cBhvr>
                                        <p:cTn id="62" dur="500" fill="hold"/>
                                        <p:tgtEl>
                                          <p:spTgt spid="539927"/>
                                        </p:tgtEl>
                                        <p:attrNameLst>
                                          <p:attrName>ppt_x</p:attrName>
                                        </p:attrNameLst>
                                      </p:cBhvr>
                                      <p:tavLst>
                                        <p:tav tm="0">
                                          <p:val>
                                            <p:strVal val="#ppt_x-#ppt_w/2"/>
                                          </p:val>
                                        </p:tav>
                                        <p:tav tm="100000">
                                          <p:val>
                                            <p:strVal val="#ppt_x"/>
                                          </p:val>
                                        </p:tav>
                                      </p:tavLst>
                                    </p:anim>
                                    <p:anim calcmode="lin" valueType="num">
                                      <p:cBhvr>
                                        <p:cTn id="63" dur="500" fill="hold"/>
                                        <p:tgtEl>
                                          <p:spTgt spid="539927"/>
                                        </p:tgtEl>
                                        <p:attrNameLst>
                                          <p:attrName>ppt_y</p:attrName>
                                        </p:attrNameLst>
                                      </p:cBhvr>
                                      <p:tavLst>
                                        <p:tav tm="0">
                                          <p:val>
                                            <p:strVal val="#ppt_y"/>
                                          </p:val>
                                        </p:tav>
                                        <p:tav tm="100000">
                                          <p:val>
                                            <p:strVal val="#ppt_y"/>
                                          </p:val>
                                        </p:tav>
                                      </p:tavLst>
                                    </p:anim>
                                    <p:anim calcmode="lin" valueType="num">
                                      <p:cBhvr>
                                        <p:cTn id="64" dur="500" fill="hold"/>
                                        <p:tgtEl>
                                          <p:spTgt spid="539927"/>
                                        </p:tgtEl>
                                        <p:attrNameLst>
                                          <p:attrName>ppt_w</p:attrName>
                                        </p:attrNameLst>
                                      </p:cBhvr>
                                      <p:tavLst>
                                        <p:tav tm="0">
                                          <p:val>
                                            <p:fltVal val="0"/>
                                          </p:val>
                                        </p:tav>
                                        <p:tav tm="100000">
                                          <p:val>
                                            <p:strVal val="#ppt_w"/>
                                          </p:val>
                                        </p:tav>
                                      </p:tavLst>
                                    </p:anim>
                                    <p:anim calcmode="lin" valueType="num">
                                      <p:cBhvr>
                                        <p:cTn id="65" dur="500" fill="hold"/>
                                        <p:tgtEl>
                                          <p:spTgt spid="539927"/>
                                        </p:tgtEl>
                                        <p:attrNameLst>
                                          <p:attrName>ppt_h</p:attrName>
                                        </p:attrNameLst>
                                      </p:cBhvr>
                                      <p:tavLst>
                                        <p:tav tm="0">
                                          <p:val>
                                            <p:strVal val="#ppt_h"/>
                                          </p:val>
                                        </p:tav>
                                        <p:tav tm="100000">
                                          <p:val>
                                            <p:strVal val="#ppt_h"/>
                                          </p:val>
                                        </p:tav>
                                      </p:tavLst>
                                    </p:anim>
                                  </p:childTnLst>
                                </p:cTn>
                              </p:par>
                              <p:par>
                                <p:cTn id="66" presetID="17" presetClass="entr" presetSubtype="8" fill="hold" grpId="0" nodeType="withEffect">
                                  <p:stCondLst>
                                    <p:cond delay="0"/>
                                  </p:stCondLst>
                                  <p:childTnLst>
                                    <p:set>
                                      <p:cBhvr>
                                        <p:cTn id="67" dur="1" fill="hold">
                                          <p:stCondLst>
                                            <p:cond delay="0"/>
                                          </p:stCondLst>
                                        </p:cTn>
                                        <p:tgtEl>
                                          <p:spTgt spid="539926"/>
                                        </p:tgtEl>
                                        <p:attrNameLst>
                                          <p:attrName>style.visibility</p:attrName>
                                        </p:attrNameLst>
                                      </p:cBhvr>
                                      <p:to>
                                        <p:strVal val="visible"/>
                                      </p:to>
                                    </p:set>
                                    <p:anim calcmode="lin" valueType="num">
                                      <p:cBhvr>
                                        <p:cTn id="68" dur="500" fill="hold"/>
                                        <p:tgtEl>
                                          <p:spTgt spid="539926"/>
                                        </p:tgtEl>
                                        <p:attrNameLst>
                                          <p:attrName>ppt_x</p:attrName>
                                        </p:attrNameLst>
                                      </p:cBhvr>
                                      <p:tavLst>
                                        <p:tav tm="0">
                                          <p:val>
                                            <p:strVal val="#ppt_x-#ppt_w/2"/>
                                          </p:val>
                                        </p:tav>
                                        <p:tav tm="100000">
                                          <p:val>
                                            <p:strVal val="#ppt_x"/>
                                          </p:val>
                                        </p:tav>
                                      </p:tavLst>
                                    </p:anim>
                                    <p:anim calcmode="lin" valueType="num">
                                      <p:cBhvr>
                                        <p:cTn id="69" dur="500" fill="hold"/>
                                        <p:tgtEl>
                                          <p:spTgt spid="539926"/>
                                        </p:tgtEl>
                                        <p:attrNameLst>
                                          <p:attrName>ppt_y</p:attrName>
                                        </p:attrNameLst>
                                      </p:cBhvr>
                                      <p:tavLst>
                                        <p:tav tm="0">
                                          <p:val>
                                            <p:strVal val="#ppt_y"/>
                                          </p:val>
                                        </p:tav>
                                        <p:tav tm="100000">
                                          <p:val>
                                            <p:strVal val="#ppt_y"/>
                                          </p:val>
                                        </p:tav>
                                      </p:tavLst>
                                    </p:anim>
                                    <p:anim calcmode="lin" valueType="num">
                                      <p:cBhvr>
                                        <p:cTn id="70" dur="500" fill="hold"/>
                                        <p:tgtEl>
                                          <p:spTgt spid="539926"/>
                                        </p:tgtEl>
                                        <p:attrNameLst>
                                          <p:attrName>ppt_w</p:attrName>
                                        </p:attrNameLst>
                                      </p:cBhvr>
                                      <p:tavLst>
                                        <p:tav tm="0">
                                          <p:val>
                                            <p:fltVal val="0"/>
                                          </p:val>
                                        </p:tav>
                                        <p:tav tm="100000">
                                          <p:val>
                                            <p:strVal val="#ppt_w"/>
                                          </p:val>
                                        </p:tav>
                                      </p:tavLst>
                                    </p:anim>
                                    <p:anim calcmode="lin" valueType="num">
                                      <p:cBhvr>
                                        <p:cTn id="71" dur="500" fill="hold"/>
                                        <p:tgtEl>
                                          <p:spTgt spid="5399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650" grpId="0"/>
      <p:bldP spid="539654" grpId="0" animBg="1"/>
      <p:bldP spid="539922" grpId="0" animBg="1"/>
      <p:bldP spid="539923" grpId="0" animBg="1"/>
      <p:bldP spid="539924" grpId="0" animBg="1"/>
      <p:bldP spid="539925" grpId="0"/>
      <p:bldP spid="5399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FD6EDE5-F123-4F21-B9B2-ED9DA4C8840F}"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6</a:t>
            </a:fld>
            <a:endParaRPr lang="en-US" altLang="zh-CN" sz="1400" b="0" i="0" dirty="0">
              <a:ea typeface="宋体" panose="02010600030101010101" pitchFamily="2" charset="-122"/>
            </a:endParaRPr>
          </a:p>
        </p:txBody>
      </p:sp>
      <p:grpSp>
        <p:nvGrpSpPr>
          <p:cNvPr id="2" name="Group 2"/>
          <p:cNvGrpSpPr/>
          <p:nvPr/>
        </p:nvGrpSpPr>
        <p:grpSpPr>
          <a:xfrm>
            <a:off x="1514475" y="3084513"/>
            <a:ext cx="5883275" cy="368300"/>
            <a:chOff x="884" y="2387"/>
            <a:chExt cx="2977" cy="232"/>
          </a:xfrm>
        </p:grpSpPr>
        <p:sp>
          <p:nvSpPr>
            <p:cNvPr id="10255" name="Line 3"/>
            <p:cNvSpPr/>
            <p:nvPr/>
          </p:nvSpPr>
          <p:spPr>
            <a:xfrm>
              <a:off x="1220" y="2619"/>
              <a:ext cx="2267" cy="0"/>
            </a:xfrm>
            <a:prstGeom prst="line">
              <a:avLst/>
            </a:prstGeom>
            <a:ln w="57150" cap="flat" cmpd="sng">
              <a:solidFill>
                <a:srgbClr val="800000"/>
              </a:solidFill>
              <a:prstDash val="solid"/>
              <a:headEnd type="none" w="med" len="med"/>
              <a:tailEnd type="triangle" w="sm" len="lg"/>
            </a:ln>
          </p:spPr>
        </p:sp>
        <p:sp>
          <p:nvSpPr>
            <p:cNvPr id="10256" name="Text Box 4"/>
            <p:cNvSpPr txBox="1"/>
            <p:nvPr/>
          </p:nvSpPr>
          <p:spPr>
            <a:xfrm>
              <a:off x="3651" y="2432"/>
              <a:ext cx="210" cy="187"/>
            </a:xfrm>
            <a:prstGeom prst="rect">
              <a:avLst/>
            </a:prstGeom>
            <a:noFill/>
            <a:ln w="9525">
              <a:noFill/>
            </a:ln>
          </p:spPr>
          <p:txBody>
            <a:bodyPr/>
            <a:lstStyle/>
            <a:p>
              <a:pPr algn="just" eaLnBrk="0" hangingPunct="0"/>
              <a:r>
                <a:rPr lang="zh-CN" altLang="en-US" sz="1800" i="0" dirty="0">
                  <a:latin typeface="仿宋_GB2312" pitchFamily="49" charset="-122"/>
                  <a:ea typeface="仿宋_GB2312" pitchFamily="49" charset="-122"/>
                </a:rPr>
                <a:t>低</a:t>
              </a:r>
            </a:p>
          </p:txBody>
        </p:sp>
        <p:sp>
          <p:nvSpPr>
            <p:cNvPr id="10257" name="Text Box 5"/>
            <p:cNvSpPr txBox="1"/>
            <p:nvPr/>
          </p:nvSpPr>
          <p:spPr>
            <a:xfrm>
              <a:off x="884" y="2432"/>
              <a:ext cx="210" cy="187"/>
            </a:xfrm>
            <a:prstGeom prst="rect">
              <a:avLst/>
            </a:prstGeom>
            <a:noFill/>
            <a:ln w="9525">
              <a:noFill/>
            </a:ln>
          </p:spPr>
          <p:txBody>
            <a:bodyPr/>
            <a:lstStyle/>
            <a:p>
              <a:pPr algn="just" eaLnBrk="0" hangingPunct="0"/>
              <a:r>
                <a:rPr lang="zh-CN" altLang="en-US" sz="1800" i="0" dirty="0">
                  <a:latin typeface="仿宋_GB2312" pitchFamily="49" charset="-122"/>
                  <a:ea typeface="仿宋_GB2312" pitchFamily="49" charset="-122"/>
                </a:rPr>
                <a:t>高</a:t>
              </a:r>
              <a:r>
                <a:rPr lang="zh-CN" altLang="en-US" sz="1800" b="0" i="0" dirty="0">
                  <a:latin typeface="仿宋_GB2312" pitchFamily="49" charset="-122"/>
                  <a:ea typeface="仿宋_GB2312" pitchFamily="49" charset="-122"/>
                </a:rPr>
                <a:t> </a:t>
              </a:r>
            </a:p>
          </p:txBody>
        </p:sp>
        <p:sp>
          <p:nvSpPr>
            <p:cNvPr id="10258" name="Text Box 6"/>
            <p:cNvSpPr txBox="1"/>
            <p:nvPr/>
          </p:nvSpPr>
          <p:spPr>
            <a:xfrm>
              <a:off x="2018" y="2387"/>
              <a:ext cx="546" cy="187"/>
            </a:xfrm>
            <a:prstGeom prst="rect">
              <a:avLst/>
            </a:prstGeom>
            <a:noFill/>
            <a:ln w="9525">
              <a:noFill/>
            </a:ln>
          </p:spPr>
          <p:txBody>
            <a:bodyPr/>
            <a:lstStyle/>
            <a:p>
              <a:pPr algn="just" eaLnBrk="0" hangingPunct="0"/>
              <a:r>
                <a:rPr lang="en-US" altLang="zh-CN" sz="1800" b="0" i="0" dirty="0">
                  <a:latin typeface="仿宋_GB2312" pitchFamily="49" charset="-122"/>
                  <a:ea typeface="仿宋_GB2312" pitchFamily="49" charset="-122"/>
                </a:rPr>
                <a:t>  </a:t>
              </a:r>
              <a:r>
                <a:rPr lang="zh-CN" altLang="en-US" sz="1800" i="0" dirty="0">
                  <a:latin typeface="仿宋_GB2312" pitchFamily="49" charset="-122"/>
                  <a:ea typeface="仿宋_GB2312" pitchFamily="49" charset="-122"/>
                </a:rPr>
                <a:t>精度</a:t>
              </a:r>
            </a:p>
          </p:txBody>
        </p:sp>
      </p:grpSp>
      <p:sp>
        <p:nvSpPr>
          <p:cNvPr id="540679" name="Text Box 7"/>
          <p:cNvSpPr txBox="1">
            <a:spLocks noChangeArrowheads="1"/>
          </p:cNvSpPr>
          <p:nvPr/>
        </p:nvSpPr>
        <p:spPr bwMode="auto">
          <a:xfrm>
            <a:off x="1974850" y="4043363"/>
            <a:ext cx="2332038" cy="396875"/>
          </a:xfrm>
          <a:prstGeom prst="rect">
            <a:avLst/>
          </a:prstGeom>
          <a:noFill/>
          <a:ln w="9525" algn="ctr">
            <a:noFill/>
            <a:miter lim="800000"/>
            <a:headEnd type="none" w="sm" len="med"/>
            <a:tailEnd type="none" w="sm" len="med"/>
          </a:ln>
          <a:effectLst/>
        </p:spPr>
        <p:txBody>
          <a:bodyPr>
            <a:spAutoFit/>
          </a:bodyPr>
          <a:lstStyle/>
          <a:p>
            <a:pPr marR="0" defTabSz="914400">
              <a:spcBef>
                <a:spcPct val="50000"/>
              </a:spcBef>
              <a:buClrTx/>
              <a:buSzTx/>
              <a:buFontTx/>
              <a:buNone/>
              <a:defRPr/>
            </a:pPr>
            <a:r>
              <a:rPr kumimoji="0" lang="zh-CN" altLang="en-US" sz="2000" i="0" u="sng" kern="1200" cap="none" spc="0" normalizeH="0" baseline="0" noProof="0">
                <a:solidFill>
                  <a:schemeClr val="hlink"/>
                </a:solidFill>
                <a:effectLst>
                  <a:outerShdw blurRad="38100" dist="38100" dir="2700000" algn="tl">
                    <a:srgbClr val="C0C0C0"/>
                  </a:outerShdw>
                </a:effectLst>
                <a:latin typeface="仿宋_GB2312" pitchFamily="49" charset="-122"/>
                <a:ea typeface="仿宋_GB2312" pitchFamily="49" charset="-122"/>
                <a:cs typeface="+mn-cs"/>
              </a:rPr>
              <a:t>用于配合尺寸</a:t>
            </a:r>
          </a:p>
        </p:txBody>
      </p:sp>
      <p:grpSp>
        <p:nvGrpSpPr>
          <p:cNvPr id="3" name="Group 8"/>
          <p:cNvGrpSpPr/>
          <p:nvPr/>
        </p:nvGrpSpPr>
        <p:grpSpPr>
          <a:xfrm>
            <a:off x="1658938" y="3587750"/>
            <a:ext cx="5648325" cy="381000"/>
            <a:chOff x="975" y="2704"/>
            <a:chExt cx="2858" cy="240"/>
          </a:xfrm>
        </p:grpSpPr>
        <p:sp>
          <p:nvSpPr>
            <p:cNvPr id="10253" name="Text Box 9"/>
            <p:cNvSpPr txBox="1"/>
            <p:nvPr/>
          </p:nvSpPr>
          <p:spPr>
            <a:xfrm>
              <a:off x="975" y="2704"/>
              <a:ext cx="1587" cy="240"/>
            </a:xfrm>
            <a:prstGeom prst="rect">
              <a:avLst/>
            </a:prstGeom>
            <a:noFill/>
            <a:ln w="9525">
              <a:noFill/>
            </a:ln>
          </p:spPr>
          <p:txBody>
            <a:bodyPr/>
            <a:lstStyle/>
            <a:p>
              <a:pPr algn="just" eaLnBrk="0" hangingPunct="0"/>
              <a:r>
                <a:rPr lang="en-US" altLang="zh-CN" sz="2800" i="0" baseline="30000" dirty="0">
                  <a:solidFill>
                    <a:srgbClr val="0033CC"/>
                  </a:solidFill>
                  <a:latin typeface="Arial" panose="020B0604020202020204" pitchFamily="34" charset="0"/>
                  <a:ea typeface="宋体" panose="02010600030101010101" pitchFamily="2" charset="-122"/>
                </a:rPr>
                <a:t>IT01</a:t>
              </a:r>
              <a:r>
                <a:rPr lang="zh-CN" altLang="en-US" sz="2800" i="0" baseline="30000" dirty="0">
                  <a:solidFill>
                    <a:srgbClr val="0033CC"/>
                  </a:solidFill>
                  <a:latin typeface="Arial" panose="020B0604020202020204" pitchFamily="34" charset="0"/>
                  <a:ea typeface="宋体" panose="02010600030101010101" pitchFamily="2" charset="-122"/>
                </a:rPr>
                <a:t>、</a:t>
              </a:r>
              <a:r>
                <a:rPr lang="en-US" altLang="zh-CN" sz="2800" i="0" baseline="30000" dirty="0">
                  <a:solidFill>
                    <a:srgbClr val="0033CC"/>
                  </a:solidFill>
                  <a:latin typeface="Arial" panose="020B0604020202020204" pitchFamily="34" charset="0"/>
                  <a:ea typeface="宋体" panose="02010600030101010101" pitchFamily="2" charset="-122"/>
                </a:rPr>
                <a:t>IT0</a:t>
              </a:r>
              <a:r>
                <a:rPr lang="zh-CN" altLang="en-US" sz="2800" i="0" baseline="30000" dirty="0">
                  <a:solidFill>
                    <a:srgbClr val="0033CC"/>
                  </a:solidFill>
                  <a:latin typeface="Arial" panose="020B0604020202020204" pitchFamily="34" charset="0"/>
                  <a:ea typeface="宋体" panose="02010600030101010101" pitchFamily="2" charset="-122"/>
                </a:rPr>
                <a:t>、</a:t>
              </a:r>
              <a:r>
                <a:rPr lang="en-US" altLang="zh-CN" sz="2800" i="0" baseline="30000" dirty="0">
                  <a:solidFill>
                    <a:srgbClr val="0033CC"/>
                  </a:solidFill>
                  <a:latin typeface="Arial" panose="020B0604020202020204" pitchFamily="34" charset="0"/>
                  <a:ea typeface="宋体" panose="02010600030101010101" pitchFamily="2" charset="-122"/>
                </a:rPr>
                <a:t>IT1 … IT12</a:t>
              </a:r>
              <a:endParaRPr lang="en-US" altLang="zh-CN" sz="2800" i="0" dirty="0">
                <a:solidFill>
                  <a:srgbClr val="0033CC"/>
                </a:solidFill>
                <a:latin typeface="Arial" panose="020B0604020202020204" pitchFamily="34" charset="0"/>
                <a:ea typeface="宋体" panose="02010600030101010101" pitchFamily="2" charset="-122"/>
              </a:endParaRPr>
            </a:p>
          </p:txBody>
        </p:sp>
        <p:sp>
          <p:nvSpPr>
            <p:cNvPr id="10254" name="Text Box 10"/>
            <p:cNvSpPr txBox="1"/>
            <p:nvPr/>
          </p:nvSpPr>
          <p:spPr>
            <a:xfrm>
              <a:off x="2563" y="2704"/>
              <a:ext cx="1270" cy="240"/>
            </a:xfrm>
            <a:prstGeom prst="rect">
              <a:avLst/>
            </a:prstGeom>
            <a:noFill/>
            <a:ln w="9525">
              <a:noFill/>
            </a:ln>
          </p:spPr>
          <p:txBody>
            <a:bodyPr/>
            <a:lstStyle/>
            <a:p>
              <a:pPr algn="just" eaLnBrk="0" hangingPunct="0"/>
              <a:r>
                <a:rPr lang="en-US" altLang="zh-CN" sz="2800" i="0" baseline="30000" dirty="0">
                  <a:solidFill>
                    <a:srgbClr val="800000"/>
                  </a:solidFill>
                  <a:latin typeface="Arial" panose="020B0604020202020204" pitchFamily="34" charset="0"/>
                  <a:ea typeface="宋体" panose="02010600030101010101" pitchFamily="2" charset="-122"/>
                </a:rPr>
                <a:t>IT13</a:t>
              </a:r>
              <a:r>
                <a:rPr lang="zh-CN" altLang="en-US" sz="2800" i="0" baseline="30000" dirty="0">
                  <a:solidFill>
                    <a:srgbClr val="800000"/>
                  </a:solidFill>
                  <a:latin typeface="Arial" panose="020B0604020202020204" pitchFamily="34" charset="0"/>
                  <a:ea typeface="宋体" panose="02010600030101010101" pitchFamily="2" charset="-122"/>
                </a:rPr>
                <a:t>、</a:t>
              </a:r>
              <a:r>
                <a:rPr lang="en-US" altLang="zh-CN" sz="2800" i="0" baseline="30000" dirty="0">
                  <a:solidFill>
                    <a:srgbClr val="800000"/>
                  </a:solidFill>
                  <a:latin typeface="Arial" panose="020B0604020202020204" pitchFamily="34" charset="0"/>
                  <a:ea typeface="宋体" panose="02010600030101010101" pitchFamily="2" charset="-122"/>
                </a:rPr>
                <a:t>IT14 … IT18</a:t>
              </a:r>
              <a:endParaRPr lang="en-US" altLang="zh-CN" sz="2800" i="0" dirty="0">
                <a:solidFill>
                  <a:srgbClr val="800000"/>
                </a:solidFill>
                <a:latin typeface="Arial" panose="020B0604020202020204" pitchFamily="34" charset="0"/>
                <a:ea typeface="宋体" panose="02010600030101010101" pitchFamily="2" charset="-122"/>
              </a:endParaRPr>
            </a:p>
          </p:txBody>
        </p:sp>
      </p:grpSp>
      <p:sp>
        <p:nvSpPr>
          <p:cNvPr id="540683" name="Text Box 11"/>
          <p:cNvSpPr txBox="1">
            <a:spLocks noChangeArrowheads="1"/>
          </p:cNvSpPr>
          <p:nvPr/>
        </p:nvSpPr>
        <p:spPr bwMode="auto">
          <a:xfrm>
            <a:off x="4568825" y="4019550"/>
            <a:ext cx="2332038" cy="396875"/>
          </a:xfrm>
          <a:prstGeom prst="rect">
            <a:avLst/>
          </a:prstGeom>
          <a:noFill/>
          <a:ln w="9525" algn="ctr">
            <a:noFill/>
            <a:miter lim="800000"/>
            <a:headEnd type="none" w="sm" len="med"/>
            <a:tailEnd type="none" w="sm" len="med"/>
          </a:ln>
          <a:effectLst/>
        </p:spPr>
        <p:txBody>
          <a:bodyPr>
            <a:spAutoFit/>
          </a:bodyPr>
          <a:lstStyle/>
          <a:p>
            <a:pPr marR="0" defTabSz="914400">
              <a:spcBef>
                <a:spcPct val="50000"/>
              </a:spcBef>
              <a:buClrTx/>
              <a:buSzTx/>
              <a:buFontTx/>
              <a:buNone/>
              <a:defRPr/>
            </a:pPr>
            <a:r>
              <a:rPr kumimoji="0" lang="zh-CN" altLang="en-US" sz="2000" i="0" u="sng" kern="1200" cap="none" spc="0" normalizeH="0" baseline="0" noProof="0">
                <a:solidFill>
                  <a:srgbClr val="A50021"/>
                </a:solidFill>
                <a:effectLst>
                  <a:outerShdw blurRad="38100" dist="38100" dir="2700000" algn="tl">
                    <a:srgbClr val="C0C0C0"/>
                  </a:outerShdw>
                </a:effectLst>
                <a:latin typeface="仿宋_GB2312" pitchFamily="49" charset="-122"/>
                <a:ea typeface="仿宋_GB2312" pitchFamily="49" charset="-122"/>
                <a:cs typeface="+mn-cs"/>
              </a:rPr>
              <a:t>用于非配合尺寸</a:t>
            </a:r>
          </a:p>
        </p:txBody>
      </p:sp>
      <p:sp>
        <p:nvSpPr>
          <p:cNvPr id="10249" name="Rectangle 1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11.1.4 </a:t>
            </a:r>
            <a:r>
              <a:rPr lang="zh-CN" altLang="en-US" i="0" dirty="0">
                <a:solidFill>
                  <a:srgbClr val="000066"/>
                </a:solidFill>
                <a:latin typeface="仿宋_GB2312" pitchFamily="49" charset="-122"/>
                <a:ea typeface="仿宋_GB2312" pitchFamily="49" charset="-122"/>
              </a:rPr>
              <a:t>标准公差和公差等级</a:t>
            </a:r>
          </a:p>
        </p:txBody>
      </p:sp>
      <p:sp>
        <p:nvSpPr>
          <p:cNvPr id="10250" name="Rectangle 13"/>
          <p:cNvSpPr/>
          <p:nvPr/>
        </p:nvSpPr>
        <p:spPr>
          <a:xfrm>
            <a:off x="512763" y="1471613"/>
            <a:ext cx="8088312" cy="1200150"/>
          </a:xfrm>
          <a:prstGeom prst="rect">
            <a:avLst/>
          </a:prstGeom>
          <a:noFill/>
          <a:ln w="4763">
            <a:noFill/>
          </a:ln>
        </p:spPr>
        <p:txBody>
          <a:bodyPr>
            <a:spAutoFit/>
          </a:bodyPr>
          <a:lstStyle/>
          <a:p>
            <a:pPr algn="l"/>
            <a:r>
              <a:rPr lang="en-US" altLang="zh-CN" i="0" dirty="0">
                <a:latin typeface="Times New Roman" panose="02020603050405020304" pitchFamily="18" charset="0"/>
                <a:ea typeface="宋体" panose="02010600030101010101" pitchFamily="2" charset="-122"/>
              </a:rPr>
              <a:t>      </a:t>
            </a:r>
            <a:r>
              <a:rPr lang="zh-CN" altLang="en-US" i="0" dirty="0">
                <a:latin typeface="Times New Roman" panose="02020603050405020304" pitchFamily="18" charset="0"/>
                <a:ea typeface="宋体" panose="02010600030101010101" pitchFamily="2" charset="-122"/>
              </a:rPr>
              <a:t>公差等级表示尺寸的精确程度。国家标准将标准公差分为</a:t>
            </a:r>
            <a:r>
              <a:rPr lang="en-US" altLang="zh-CN" i="0" dirty="0">
                <a:latin typeface="Times New Roman" panose="02020603050405020304" pitchFamily="18" charset="0"/>
                <a:ea typeface="宋体" panose="02010600030101010101" pitchFamily="2" charset="-122"/>
              </a:rPr>
              <a:t>20</a:t>
            </a:r>
            <a:r>
              <a:rPr lang="zh-CN" altLang="en-US" i="0" dirty="0">
                <a:latin typeface="Times New Roman" panose="02020603050405020304" pitchFamily="18" charset="0"/>
                <a:ea typeface="宋体" panose="02010600030101010101" pitchFamily="2" charset="-122"/>
              </a:rPr>
              <a:t>级，即</a:t>
            </a:r>
            <a:r>
              <a:rPr lang="en-US" altLang="zh-CN" i="0" dirty="0">
                <a:latin typeface="Times New Roman" panose="02020603050405020304" pitchFamily="18" charset="0"/>
                <a:ea typeface="宋体" panose="02010600030101010101" pitchFamily="2" charset="-122"/>
              </a:rPr>
              <a:t>IT01</a:t>
            </a:r>
            <a:r>
              <a:rPr lang="zh-CN"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IT0</a:t>
            </a:r>
            <a:r>
              <a:rPr lang="zh-CN"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IT1</a:t>
            </a:r>
            <a:r>
              <a:rPr lang="zh-CN" altLang="en-US" i="0" dirty="0">
                <a:latin typeface="Times New Roman" panose="02020603050405020304" pitchFamily="18" charset="0"/>
                <a:ea typeface="宋体" panose="02010600030101010101" pitchFamily="2" charset="-122"/>
              </a:rPr>
              <a:t>至</a:t>
            </a:r>
            <a:r>
              <a:rPr lang="en-US" altLang="zh-CN" i="0" dirty="0">
                <a:latin typeface="Times New Roman" panose="02020603050405020304" pitchFamily="18" charset="0"/>
                <a:ea typeface="宋体" panose="02010600030101010101" pitchFamily="2" charset="-122"/>
              </a:rPr>
              <a:t>IT18</a:t>
            </a:r>
            <a:r>
              <a:rPr lang="zh-CN"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IT</a:t>
            </a:r>
            <a:r>
              <a:rPr lang="zh-CN" altLang="en-US" i="0" dirty="0">
                <a:latin typeface="Times New Roman" panose="02020603050405020304" pitchFamily="18" charset="0"/>
                <a:ea typeface="宋体" panose="02010600030101010101" pitchFamily="2" charset="-122"/>
              </a:rPr>
              <a:t>表示标准公差，数值表示公差等级。</a:t>
            </a:r>
            <a:r>
              <a:rPr lang="en-US" altLang="zh-CN" i="0" dirty="0">
                <a:latin typeface="Times New Roman" panose="02020603050405020304" pitchFamily="18" charset="0"/>
                <a:ea typeface="宋体" panose="02010600030101010101" pitchFamily="2" charset="-122"/>
              </a:rPr>
              <a:t>IT01</a:t>
            </a:r>
            <a:r>
              <a:rPr lang="zh-CN" altLang="en-US" i="0" dirty="0">
                <a:latin typeface="Times New Roman" panose="02020603050405020304" pitchFamily="18" charset="0"/>
                <a:ea typeface="宋体" panose="02010600030101010101" pitchFamily="2" charset="-122"/>
              </a:rPr>
              <a:t>级最高， </a:t>
            </a:r>
            <a:r>
              <a:rPr lang="en-US" altLang="zh-CN" i="0" dirty="0">
                <a:latin typeface="Times New Roman" panose="02020603050405020304" pitchFamily="18" charset="0"/>
              </a:rPr>
              <a:t>IT18</a:t>
            </a:r>
            <a:r>
              <a:rPr lang="zh-CN" altLang="en-US" i="0" dirty="0">
                <a:latin typeface="Times New Roman" panose="02020603050405020304" pitchFamily="18" charset="0"/>
                <a:ea typeface="宋体" panose="02010600030101010101" pitchFamily="2" charset="-122"/>
              </a:rPr>
              <a:t>最低。</a:t>
            </a:r>
          </a:p>
        </p:txBody>
      </p:sp>
      <p:sp>
        <p:nvSpPr>
          <p:cNvPr id="540687" name="AutoShape 15"/>
          <p:cNvSpPr>
            <a:spLocks noChangeArrowheads="1"/>
          </p:cNvSpPr>
          <p:nvPr/>
        </p:nvSpPr>
        <p:spPr bwMode="auto">
          <a:xfrm>
            <a:off x="471488" y="4699000"/>
            <a:ext cx="8443913" cy="1100138"/>
          </a:xfrm>
          <a:prstGeom prst="flowChartAlternateProcess">
            <a:avLst/>
          </a:prstGeom>
          <a:gradFill rotWithShape="1">
            <a:gsLst>
              <a:gs pos="0">
                <a:srgbClr val="E0E7AF"/>
              </a:gs>
              <a:gs pos="50000">
                <a:schemeClr val="bg1"/>
              </a:gs>
              <a:gs pos="100000">
                <a:srgbClr val="E0E7AF"/>
              </a:gs>
            </a:gsLst>
            <a:lin ang="5400000" scaled="1"/>
          </a:gradFill>
          <a:ln w="9525" algn="ctr">
            <a:solidFill>
              <a:schemeClr val="folHlink"/>
            </a:solidFill>
            <a:miter lim="800000"/>
            <a:headEnd type="none" w="sm" len="med"/>
            <a:tailEnd type="none" w="sm" len="med"/>
          </a:ln>
          <a:effectLst/>
        </p:spPr>
        <p:txBody>
          <a:bodyPr wrap="none" anchor="ctr"/>
          <a:lstStyle/>
          <a:p>
            <a:pPr marL="0" marR="0" lvl="0" indent="0" algn="l" defTabSz="914400" rtl="0" eaLnBrk="1" fontAlgn="base" latinLnBrk="0" hangingPunct="1">
              <a:lnSpc>
                <a:spcPct val="100000"/>
              </a:lnSpc>
              <a:spcBef>
                <a:spcPct val="25000"/>
              </a:spcBef>
              <a:spcAft>
                <a:spcPct val="0"/>
              </a:spcAft>
              <a:buClrTx/>
              <a:buSzTx/>
              <a:buFontTx/>
              <a:buBlip>
                <a:blip r:embed="rId2"/>
              </a:buBlip>
              <a:defRPr/>
            </a:pPr>
            <a:r>
              <a:rPr kumimoji="0" lang="en-US" altLang="zh-CN" sz="1800" b="1" i="0" u="none" strike="noStrike" kern="1200" cap="none" spc="0" normalizeH="0" baseline="0" noProof="0">
                <a:ln>
                  <a:noFill/>
                </a:ln>
                <a:solidFill>
                  <a:schemeClr val="tx1"/>
                </a:solidFill>
                <a:effectLst>
                  <a:outerShdw blurRad="38100" dist="38100" dir="2700000" algn="tl">
                    <a:srgbClr val="FFFFFF"/>
                  </a:outerShdw>
                </a:effectLst>
                <a:uLnTx/>
                <a:uFillTx/>
                <a:latin typeface="仿宋_GB2312" pitchFamily="49" charset="-122"/>
                <a:ea typeface="仿宋_GB2312" pitchFamily="49" charset="-122"/>
                <a:cs typeface="+mn-cs"/>
              </a:rPr>
              <a:t>  </a:t>
            </a:r>
            <a:r>
              <a:rPr kumimoji="0" lang="zh-CN" altLang="en-US" sz="2000" b="1" i="0" u="none" strike="noStrike" kern="1200" cap="none" spc="0" normalizeH="0" baseline="0" noProof="0">
                <a:ln>
                  <a:noFill/>
                </a:ln>
                <a:solidFill>
                  <a:schemeClr val="tx1"/>
                </a:solidFill>
                <a:effectLst>
                  <a:outerShdw blurRad="38100" dist="38100" dir="2700000" algn="tl">
                    <a:srgbClr val="FFFFFF"/>
                  </a:outerShdw>
                </a:effectLst>
                <a:uLnTx/>
                <a:uFillTx/>
                <a:latin typeface="仿宋_GB2312" pitchFamily="49" charset="-122"/>
                <a:ea typeface="仿宋_GB2312" pitchFamily="49" charset="-122"/>
                <a:cs typeface="+mn-cs"/>
              </a:rPr>
              <a:t>同一基本尺寸，公差等级越高，标准公差数值越小，尺寸精确度越高。</a:t>
            </a:r>
          </a:p>
          <a:p>
            <a:pPr marL="0" marR="0" lvl="0" indent="0" algn="l" defTabSz="914400" rtl="0" eaLnBrk="1" fontAlgn="base" latinLnBrk="0" hangingPunct="1">
              <a:lnSpc>
                <a:spcPct val="100000"/>
              </a:lnSpc>
              <a:spcBef>
                <a:spcPct val="25000"/>
              </a:spcBef>
              <a:spcAft>
                <a:spcPct val="0"/>
              </a:spcAft>
              <a:buClrTx/>
              <a:buSzTx/>
              <a:buFontTx/>
              <a:buBlip>
                <a:blip r:embed="rId2"/>
              </a:buBlip>
              <a:defRPr/>
            </a:pPr>
            <a:r>
              <a:rPr kumimoji="0" lang="zh-CN" altLang="en-US" sz="2000" b="1" i="0" u="none" strike="noStrike" kern="1200" cap="none" spc="0" normalizeH="0" baseline="0" noProof="0">
                <a:ln>
                  <a:noFill/>
                </a:ln>
                <a:solidFill>
                  <a:schemeClr val="tx1"/>
                </a:solidFill>
                <a:effectLst>
                  <a:outerShdw blurRad="38100" dist="38100" dir="2700000" algn="tl">
                    <a:srgbClr val="FFFFFF"/>
                  </a:outerShdw>
                </a:effectLst>
                <a:uLnTx/>
                <a:uFillTx/>
                <a:latin typeface="仿宋_GB2312" pitchFamily="49" charset="-122"/>
                <a:ea typeface="仿宋_GB2312" pitchFamily="49" charset="-122"/>
                <a:cs typeface="+mn-cs"/>
              </a:rPr>
              <a:t>  同一公差等级，基本尺寸越大，标准公差数值也越大。</a:t>
            </a:r>
          </a:p>
        </p:txBody>
      </p:sp>
      <p:sp>
        <p:nvSpPr>
          <p:cNvPr id="10252" name="矩形 19"/>
          <p:cNvSpPr/>
          <p:nvPr/>
        </p:nvSpPr>
        <p:spPr>
          <a:xfrm>
            <a:off x="285750" y="487363"/>
            <a:ext cx="7629525" cy="830262"/>
          </a:xfrm>
          <a:prstGeom prst="rect">
            <a:avLst/>
          </a:prstGeom>
          <a:noFill/>
          <a:ln w="9525">
            <a:noFill/>
          </a:ln>
        </p:spPr>
        <p:txBody>
          <a:bodyPr>
            <a:spAutoFit/>
          </a:bodyPr>
          <a:lstStyle/>
          <a:p>
            <a:pPr algn="l"/>
            <a:r>
              <a:rPr lang="zh-CN" altLang="en-US" i="0" dirty="0">
                <a:latin typeface="Times New Roman" panose="02020603050405020304" pitchFamily="18" charset="0"/>
                <a:ea typeface="宋体" panose="02010600030101010101" pitchFamily="2" charset="-122"/>
              </a:rPr>
              <a:t>        标准公差是指根据国家标准中“标准公差数值表”规定的任一公差，由基本尺寸和标准公差等级所确定。</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ppt_w</p:attrName>
                                        </p:attrNameLst>
                                      </p:cBhvr>
                                      <p:tavLst>
                                        <p:tav tm="0">
                                          <p:val>
                                            <p:fltVal val="0"/>
                                          </p:val>
                                        </p:tav>
                                        <p:tav tm="100000">
                                          <p:val>
                                            <p:strVal val="#ppt_w"/>
                                          </p:val>
                                        </p:tav>
                                      </p:tavLst>
                                    </p:anim>
                                    <p:anim calcmode="lin" valueType="num">
                                      <p:cBhvr>
                                        <p:cTn id="10"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ppt_w/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40679"/>
                                        </p:tgtEl>
                                        <p:attrNameLst>
                                          <p:attrName>style.visibility</p:attrName>
                                        </p:attrNameLst>
                                      </p:cBhvr>
                                      <p:to>
                                        <p:strVal val="visible"/>
                                      </p:to>
                                    </p:set>
                                    <p:animEffect transition="in" filter="blinds(horizontal)">
                                      <p:cBhvr>
                                        <p:cTn id="23" dur="500"/>
                                        <p:tgtEl>
                                          <p:spTgt spid="54067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540683"/>
                                        </p:tgtEl>
                                        <p:attrNameLst>
                                          <p:attrName>style.visibility</p:attrName>
                                        </p:attrNameLst>
                                      </p:cBhvr>
                                      <p:to>
                                        <p:strVal val="visible"/>
                                      </p:to>
                                    </p:set>
                                    <p:animEffect transition="in" filter="blinds(horizontal)">
                                      <p:cBhvr>
                                        <p:cTn id="28" dur="500"/>
                                        <p:tgtEl>
                                          <p:spTgt spid="540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79" grpId="0"/>
      <p:bldP spid="54068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2684889" y="418768"/>
            <a:ext cx="6229350" cy="6229350"/>
          </a:xfrm>
          <a:prstGeom prst="rect">
            <a:avLst/>
          </a:prstGeom>
        </p:spPr>
      </p:pic>
      <p:sp>
        <p:nvSpPr>
          <p:cNvPr id="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3D75AAB-C9DB-4DB4-9533-B046A90C386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7</a:t>
            </a:fld>
            <a:endParaRPr lang="en-US" altLang="zh-CN" sz="1400" b="0" i="0" dirty="0">
              <a:ea typeface="宋体" panose="02010600030101010101" pitchFamily="2" charset="-122"/>
            </a:endParaRPr>
          </a:p>
        </p:txBody>
      </p:sp>
      <p:sp>
        <p:nvSpPr>
          <p:cNvPr id="11270"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11.1.5 </a:t>
            </a:r>
            <a:r>
              <a:rPr lang="zh-CN" altLang="en-US" i="0" dirty="0">
                <a:solidFill>
                  <a:srgbClr val="000066"/>
                </a:solidFill>
                <a:latin typeface="仿宋_GB2312" pitchFamily="49" charset="-122"/>
                <a:ea typeface="仿宋_GB2312" pitchFamily="49" charset="-122"/>
              </a:rPr>
              <a:t>基本偏差</a:t>
            </a:r>
          </a:p>
        </p:txBody>
      </p:sp>
      <p:sp>
        <p:nvSpPr>
          <p:cNvPr id="541700" name="Rectangle 4"/>
          <p:cNvSpPr>
            <a:spLocks noChangeArrowheads="1"/>
          </p:cNvSpPr>
          <p:nvPr/>
        </p:nvSpPr>
        <p:spPr bwMode="auto">
          <a:xfrm>
            <a:off x="4773613" y="906463"/>
            <a:ext cx="2876550" cy="457200"/>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sng"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孔的基本偏差示意图</a:t>
            </a:r>
          </a:p>
        </p:txBody>
      </p:sp>
      <p:sp>
        <p:nvSpPr>
          <p:cNvPr id="541701" name="Rectangle 5"/>
          <p:cNvSpPr>
            <a:spLocks noChangeArrowheads="1"/>
          </p:cNvSpPr>
          <p:nvPr/>
        </p:nvSpPr>
        <p:spPr bwMode="auto">
          <a:xfrm>
            <a:off x="4848815" y="6161088"/>
            <a:ext cx="2884488" cy="457200"/>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sng"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轴</a:t>
            </a:r>
            <a:r>
              <a:rPr kumimoji="0" lang="zh-CN" altLang="en-US" sz="2400" b="1" i="0" u="sng"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Dotum" pitchFamily="34" charset="-127"/>
                <a:cs typeface="+mn-cs"/>
              </a:rPr>
              <a:t>的基本偏差示意图</a:t>
            </a:r>
          </a:p>
        </p:txBody>
      </p:sp>
      <p:sp>
        <p:nvSpPr>
          <p:cNvPr id="11273" name="Rectangle 6"/>
          <p:cNvSpPr/>
          <p:nvPr/>
        </p:nvSpPr>
        <p:spPr>
          <a:xfrm>
            <a:off x="228600" y="1800225"/>
            <a:ext cx="2841625" cy="2647950"/>
          </a:xfrm>
          <a:prstGeom prst="rect">
            <a:avLst/>
          </a:prstGeom>
          <a:noFill/>
          <a:ln w="4763">
            <a:noFill/>
          </a:ln>
        </p:spPr>
        <p:txBody>
          <a:bodyPr>
            <a:spAutoFit/>
          </a:bodyPr>
          <a:lstStyle/>
          <a:p>
            <a:pPr algn="l"/>
            <a:r>
              <a:rPr lang="zh-CN" altLang="en-US" i="0" dirty="0">
                <a:latin typeface="Times New Roman" panose="02020603050405020304" pitchFamily="18" charset="0"/>
                <a:ea typeface="宋体" panose="02010600030101010101" pitchFamily="2" charset="-122"/>
              </a:rPr>
              <a:t>基本偏差是在公差带图中靠近零线的那个偏差。国标分别对孔和轴各规定了</a:t>
            </a:r>
            <a:r>
              <a:rPr lang="en-US" altLang="zh-CN" i="0" dirty="0">
                <a:latin typeface="Times New Roman" panose="02020603050405020304" pitchFamily="18" charset="0"/>
                <a:ea typeface="宋体" panose="02010600030101010101" pitchFamily="2" charset="-122"/>
              </a:rPr>
              <a:t>28</a:t>
            </a:r>
            <a:r>
              <a:rPr lang="zh-CN" altLang="en-US" i="0" dirty="0">
                <a:latin typeface="Times New Roman" panose="02020603050405020304" pitchFamily="18" charset="0"/>
                <a:ea typeface="宋体" panose="02010600030101010101" pitchFamily="2" charset="-122"/>
              </a:rPr>
              <a:t>个不同的基本偏差，其代号用拉丁字母按顺序表示。</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24E09AF-0F53-4C55-B1F9-74D8A595379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20"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8</a:t>
            </a:fld>
            <a:endParaRPr lang="en-US" altLang="zh-CN" sz="1400" b="0" i="0" dirty="0">
              <a:ea typeface="宋体" panose="02010600030101010101" pitchFamily="2" charset="-122"/>
            </a:endParaRPr>
          </a:p>
        </p:txBody>
      </p:sp>
      <p:sp>
        <p:nvSpPr>
          <p:cNvPr id="542722" name="Text Box 2"/>
          <p:cNvSpPr txBox="1">
            <a:spLocks noChangeArrowheads="1"/>
          </p:cNvSpPr>
          <p:nvPr/>
        </p:nvSpPr>
        <p:spPr bwMode="auto">
          <a:xfrm>
            <a:off x="0" y="541338"/>
            <a:ext cx="9144000" cy="892175"/>
          </a:xfrm>
          <a:prstGeom prst="rect">
            <a:avLst/>
          </a:prstGeom>
          <a:noFill/>
          <a:ln w="9525">
            <a:noFill/>
            <a:miter lim="800000"/>
          </a:ln>
          <a:effectLst/>
        </p:spPr>
        <p:txBody>
          <a:bodyPr lIns="91430" tIns="45715" rIns="91430" bIns="45715">
            <a:spAutoFit/>
          </a:bodyPr>
          <a:lstStyle/>
          <a:p>
            <a:pPr marR="0" algn="l" defTabSz="914400">
              <a:spcBef>
                <a:spcPct val="50000"/>
              </a:spcBef>
              <a:buClr>
                <a:srgbClr val="FF3300"/>
              </a:buClr>
              <a:buSzTx/>
              <a:buFont typeface="Wingdings" panose="05000000000000000000" pitchFamily="2" charset="2"/>
              <a:buNone/>
              <a:defRPr/>
            </a:pPr>
            <a:r>
              <a:rPr kumimoji="1" lang="zh-CN" altLang="en-US" i="0" kern="1200" cap="none" spc="0" normalizeH="0" baseline="0" noProof="0" dirty="0">
                <a:latin typeface="仿宋_GB2312" pitchFamily="49" charset="-122"/>
                <a:ea typeface="仿宋_GB2312" pitchFamily="49" charset="-122"/>
                <a:cs typeface="+mn-cs"/>
              </a:rPr>
              <a:t>     基本尺寸相同的孔和轴公差带之间的关系称为配合。国家标准规定了两种配合制 </a:t>
            </a:r>
            <a:r>
              <a:rPr kumimoji="1" lang="en-US" altLang="zh-CN" i="0" kern="1200" cap="none" spc="0" normalizeH="0" baseline="0" noProof="0" dirty="0">
                <a:latin typeface="Times New Roman" panose="02020603050405020304"/>
                <a:ea typeface="仿宋_GB2312" pitchFamily="49" charset="-122"/>
                <a:cs typeface="+mn-cs"/>
              </a:rPr>
              <a:t>——</a:t>
            </a:r>
            <a:r>
              <a:rPr kumimoji="1" lang="en-US" altLang="zh-CN" i="0" kern="1200" cap="none" spc="0" normalizeH="0" baseline="0" noProof="0" dirty="0">
                <a:latin typeface="仿宋_GB2312" pitchFamily="49" charset="-122"/>
                <a:ea typeface="仿宋_GB2312" pitchFamily="49" charset="-122"/>
                <a:cs typeface="+mn-cs"/>
              </a:rPr>
              <a:t> </a:t>
            </a:r>
            <a:r>
              <a:rPr kumimoji="1" lang="zh-CN" altLang="en-US"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基孔制</a:t>
            </a:r>
            <a:r>
              <a:rPr kumimoji="1" lang="zh-CN" altLang="en-US" i="0" kern="1200" cap="none" spc="0" normalizeH="0" baseline="0" noProof="0" dirty="0">
                <a:latin typeface="仿宋_GB2312" pitchFamily="49" charset="-122"/>
                <a:ea typeface="仿宋_GB2312" pitchFamily="49" charset="-122"/>
                <a:cs typeface="+mn-cs"/>
              </a:rPr>
              <a:t>和</a:t>
            </a:r>
            <a:r>
              <a:rPr kumimoji="1" lang="zh-CN" altLang="en-US" sz="2800" i="0" kern="1200" cap="none" spc="0" normalizeH="0" baseline="0" noProof="0" dirty="0">
                <a:solidFill>
                  <a:srgbClr val="FF0000"/>
                </a:solidFill>
                <a:effectLst>
                  <a:outerShdw blurRad="38100" dist="38100" dir="2700000" algn="tl">
                    <a:srgbClr val="C0C0C0"/>
                  </a:outerShdw>
                </a:effectLst>
                <a:latin typeface="仿宋_GB2312" pitchFamily="49" charset="-122"/>
                <a:ea typeface="仿宋_GB2312" pitchFamily="49" charset="-122"/>
                <a:cs typeface="+mn-cs"/>
              </a:rPr>
              <a:t>基轴制</a:t>
            </a:r>
            <a:r>
              <a:rPr kumimoji="1" lang="zh-CN" altLang="en-US" i="0" kern="1200" cap="none" spc="0" normalizeH="0" baseline="0" noProof="0" dirty="0">
                <a:latin typeface="仿宋_GB2312" pitchFamily="49" charset="-122"/>
                <a:ea typeface="仿宋_GB2312" pitchFamily="49" charset="-122"/>
                <a:cs typeface="+mn-cs"/>
              </a:rPr>
              <a:t>配合。优先</a:t>
            </a:r>
            <a:r>
              <a:rPr kumimoji="1" lang="zh-CN" altLang="en-US" sz="2800" b="0" i="0" kern="1200" cap="none" spc="0" normalizeH="0" baseline="0" noProof="0" dirty="0">
                <a:solidFill>
                  <a:srgbClr val="FF0000"/>
                </a:solidFill>
                <a:effectLst>
                  <a:outerShdw blurRad="38100" dist="38100" dir="2700000" algn="tl">
                    <a:srgbClr val="C0C0C0"/>
                  </a:outerShdw>
                </a:effectLst>
                <a:latin typeface="方正舒体" panose="02010601030101010101" pitchFamily="2" charset="-122"/>
                <a:ea typeface="方正舒体" panose="02010601030101010101" pitchFamily="2" charset="-122"/>
                <a:cs typeface="+mn-cs"/>
              </a:rPr>
              <a:t>基孔制</a:t>
            </a:r>
          </a:p>
        </p:txBody>
      </p:sp>
      <p:sp>
        <p:nvSpPr>
          <p:cNvPr id="542723" name="Rectangle 3"/>
          <p:cNvSpPr>
            <a:spLocks noChangeArrowheads="1"/>
          </p:cNvSpPr>
          <p:nvPr/>
        </p:nvSpPr>
        <p:spPr bwMode="auto">
          <a:xfrm>
            <a:off x="963613" y="1676400"/>
            <a:ext cx="8027988" cy="822325"/>
          </a:xfrm>
          <a:prstGeom prst="rect">
            <a:avLst/>
          </a:prstGeom>
          <a:noFill/>
          <a:ln w="9525">
            <a:noFill/>
            <a:miter lim="800000"/>
          </a:ln>
          <a:effectLst/>
        </p:spPr>
        <p:txBody>
          <a:bodyPr lIns="91430" tIns="45715" rIns="91430" bIns="45715">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基本偏差为</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H</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的孔的公差带，与不同基本偏差的轴的公差带形成各种配合（间隙、过渡或过盈）的一种制度。 </a:t>
            </a:r>
          </a:p>
        </p:txBody>
      </p:sp>
      <p:sp>
        <p:nvSpPr>
          <p:cNvPr id="542724" name="Text Box 4"/>
          <p:cNvSpPr txBox="1">
            <a:spLocks noChangeArrowheads="1"/>
          </p:cNvSpPr>
          <p:nvPr/>
        </p:nvSpPr>
        <p:spPr bwMode="auto">
          <a:xfrm>
            <a:off x="314325" y="1562100"/>
            <a:ext cx="433388" cy="1006475"/>
          </a:xfrm>
          <a:prstGeom prst="rect">
            <a:avLst/>
          </a:prstGeom>
          <a:gradFill rotWithShape="1">
            <a:gsLst>
              <a:gs pos="0">
                <a:schemeClr val="folHlink"/>
              </a:gs>
              <a:gs pos="50000">
                <a:schemeClr val="bg1"/>
              </a:gs>
              <a:gs pos="100000">
                <a:schemeClr val="folHlink"/>
              </a:gs>
            </a:gsLst>
            <a:lin ang="0" scaled="1"/>
          </a:grad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1" lang="zh-CN" altLang="en-US" sz="2000" i="0" kern="1200" cap="none" spc="0" normalizeH="0" baseline="0" noProof="0">
                <a:solidFill>
                  <a:srgbClr val="FF3300"/>
                </a:solidFill>
                <a:latin typeface="仿宋_GB2312" pitchFamily="49" charset="-122"/>
                <a:ea typeface="仿宋_GB2312" pitchFamily="49" charset="-122"/>
                <a:cs typeface="+mn-cs"/>
              </a:rPr>
              <a:t>基孔制</a:t>
            </a:r>
          </a:p>
        </p:txBody>
      </p:sp>
      <p:grpSp>
        <p:nvGrpSpPr>
          <p:cNvPr id="2" name="Group 5"/>
          <p:cNvGrpSpPr/>
          <p:nvPr/>
        </p:nvGrpSpPr>
        <p:grpSpPr>
          <a:xfrm>
            <a:off x="3563938" y="4146550"/>
            <a:ext cx="1439862" cy="1730375"/>
            <a:chOff x="2245" y="2612"/>
            <a:chExt cx="907" cy="1090"/>
          </a:xfrm>
        </p:grpSpPr>
        <p:grpSp>
          <p:nvGrpSpPr>
            <p:cNvPr id="12376" name="Group 6"/>
            <p:cNvGrpSpPr/>
            <p:nvPr/>
          </p:nvGrpSpPr>
          <p:grpSpPr>
            <a:xfrm>
              <a:off x="2245" y="2612"/>
              <a:ext cx="907" cy="682"/>
              <a:chOff x="2336" y="2587"/>
              <a:chExt cx="907" cy="682"/>
            </a:xfrm>
          </p:grpSpPr>
          <p:grpSp>
            <p:nvGrpSpPr>
              <p:cNvPr id="12378" name="Group 7"/>
              <p:cNvGrpSpPr/>
              <p:nvPr/>
            </p:nvGrpSpPr>
            <p:grpSpPr>
              <a:xfrm>
                <a:off x="2451" y="2587"/>
                <a:ext cx="701" cy="682"/>
                <a:chOff x="2245" y="2521"/>
                <a:chExt cx="701" cy="682"/>
              </a:xfrm>
            </p:grpSpPr>
            <p:grpSp>
              <p:nvGrpSpPr>
                <p:cNvPr id="12380" name="Group 8"/>
                <p:cNvGrpSpPr>
                  <a:grpSpLocks noChangeAspect="1"/>
                </p:cNvGrpSpPr>
                <p:nvPr/>
              </p:nvGrpSpPr>
              <p:grpSpPr>
                <a:xfrm>
                  <a:off x="2245" y="2521"/>
                  <a:ext cx="701" cy="682"/>
                  <a:chOff x="3658" y="2576"/>
                  <a:chExt cx="866" cy="842"/>
                </a:xfrm>
              </p:grpSpPr>
              <p:sp>
                <p:nvSpPr>
                  <p:cNvPr id="12382" name="Freeform 9"/>
                  <p:cNvSpPr>
                    <a:spLocks noChangeAspect="1"/>
                  </p:cNvSpPr>
                  <p:nvPr/>
                </p:nvSpPr>
                <p:spPr>
                  <a:xfrm>
                    <a:off x="3658" y="2582"/>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12383" name="Freeform 10"/>
                  <p:cNvSpPr>
                    <a:spLocks noChangeAspect="1"/>
                  </p:cNvSpPr>
                  <p:nvPr/>
                </p:nvSpPr>
                <p:spPr>
                  <a:xfrm>
                    <a:off x="3658" y="2582"/>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12384" name="Rectangle 11"/>
                  <p:cNvSpPr>
                    <a:spLocks noChangeAspect="1"/>
                  </p:cNvSpPr>
                  <p:nvPr/>
                </p:nvSpPr>
                <p:spPr>
                  <a:xfrm>
                    <a:off x="3658" y="2582"/>
                    <a:ext cx="10" cy="835"/>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85" name="Freeform 12"/>
                  <p:cNvSpPr>
                    <a:spLocks noChangeAspect="1"/>
                  </p:cNvSpPr>
                  <p:nvPr/>
                </p:nvSpPr>
                <p:spPr>
                  <a:xfrm>
                    <a:off x="4412" y="2582"/>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86" name="Freeform 13"/>
                  <p:cNvSpPr>
                    <a:spLocks noChangeAspect="1"/>
                  </p:cNvSpPr>
                  <p:nvPr/>
                </p:nvSpPr>
                <p:spPr>
                  <a:xfrm>
                    <a:off x="4468" y="2582"/>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87" name="Rectangle 14"/>
                  <p:cNvSpPr>
                    <a:spLocks noChangeAspect="1"/>
                  </p:cNvSpPr>
                  <p:nvPr/>
                </p:nvSpPr>
                <p:spPr>
                  <a:xfrm>
                    <a:off x="4020" y="2981"/>
                    <a:ext cx="178" cy="214"/>
                  </a:xfrm>
                  <a:prstGeom prst="rect">
                    <a:avLst/>
                  </a:prstGeom>
                  <a:noFill/>
                  <a:ln w="9525">
                    <a:noFill/>
                  </a:ln>
                </p:spPr>
                <p:txBody>
                  <a:bodyPr wrap="none" lIns="0" tIns="0" rIns="0" bIns="0">
                    <a:spAutoFit/>
                  </a:bodyPr>
                  <a:lstStyle/>
                  <a:p>
                    <a:pPr algn="l"/>
                    <a:r>
                      <a:rPr lang="zh-CN" altLang="en-US" sz="1800" i="0" dirty="0">
                        <a:solidFill>
                          <a:srgbClr val="000066"/>
                        </a:solidFill>
                        <a:latin typeface="楷体_GB2312" pitchFamily="49" charset="-122"/>
                        <a:ea typeface="楷体_GB2312" pitchFamily="49" charset="-122"/>
                      </a:rPr>
                      <a:t>轴</a:t>
                    </a:r>
                  </a:p>
                </p:txBody>
              </p:sp>
              <p:sp>
                <p:nvSpPr>
                  <p:cNvPr id="12388" name="Freeform 15"/>
                  <p:cNvSpPr>
                    <a:spLocks noChangeAspect="1"/>
                  </p:cNvSpPr>
                  <p:nvPr/>
                </p:nvSpPr>
                <p:spPr>
                  <a:xfrm>
                    <a:off x="4468" y="2999"/>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89" name="Line 16"/>
                  <p:cNvSpPr>
                    <a:spLocks noChangeAspect="1"/>
                  </p:cNvSpPr>
                  <p:nvPr/>
                </p:nvSpPr>
                <p:spPr>
                  <a:xfrm>
                    <a:off x="4468" y="3417"/>
                    <a:ext cx="1" cy="1"/>
                  </a:xfrm>
                  <a:prstGeom prst="line">
                    <a:avLst/>
                  </a:prstGeom>
                  <a:ln w="0" cap="flat" cmpd="sng">
                    <a:solidFill>
                      <a:srgbClr val="000000"/>
                    </a:solidFill>
                    <a:prstDash val="solid"/>
                    <a:headEnd type="none" w="med" len="med"/>
                    <a:tailEnd type="none" w="med" len="med"/>
                  </a:ln>
                </p:spPr>
              </p:sp>
              <p:sp>
                <p:nvSpPr>
                  <p:cNvPr id="12390" name="Freeform 17"/>
                  <p:cNvSpPr>
                    <a:spLocks noChangeAspect="1"/>
                  </p:cNvSpPr>
                  <p:nvPr/>
                </p:nvSpPr>
                <p:spPr>
                  <a:xfrm>
                    <a:off x="3663" y="2576"/>
                    <a:ext cx="805" cy="11"/>
                  </a:xfrm>
                  <a:custGeom>
                    <a:avLst/>
                    <a:gdLst>
                      <a:gd name="txL" fmla="*/ 0 w 4022"/>
                      <a:gd name="txT" fmla="*/ 0 h 52"/>
                      <a:gd name="txR" fmla="*/ 4022 w 4022"/>
                      <a:gd name="txB" fmla="*/ 52 h 52"/>
                    </a:gdLst>
                    <a:ahLst/>
                    <a:cxnLst>
                      <a:cxn ang="0">
                        <a:pos x="0" y="0"/>
                      </a:cxn>
                      <a:cxn ang="0">
                        <a:pos x="0" y="11"/>
                      </a:cxn>
                      <a:cxn ang="0">
                        <a:pos x="805"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12391" name="Freeform 18"/>
                  <p:cNvSpPr>
                    <a:spLocks noChangeAspect="1"/>
                  </p:cNvSpPr>
                  <p:nvPr/>
                </p:nvSpPr>
                <p:spPr>
                  <a:xfrm>
                    <a:off x="3663" y="2576"/>
                    <a:ext cx="805" cy="11"/>
                  </a:xfrm>
                  <a:custGeom>
                    <a:avLst/>
                    <a:gdLst>
                      <a:gd name="txL" fmla="*/ 0 w 4022"/>
                      <a:gd name="txT" fmla="*/ 0 h 52"/>
                      <a:gd name="txR" fmla="*/ 4022 w 4022"/>
                      <a:gd name="txB" fmla="*/ 52 h 52"/>
                    </a:gdLst>
                    <a:ahLst/>
                    <a:cxnLst>
                      <a:cxn ang="0">
                        <a:pos x="0" y="11"/>
                      </a:cxn>
                      <a:cxn ang="0">
                        <a:pos x="805" y="0"/>
                      </a:cxn>
                      <a:cxn ang="0">
                        <a:pos x="805"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12392" name="Rectangle 19"/>
                  <p:cNvSpPr>
                    <a:spLocks noChangeAspect="1"/>
                  </p:cNvSpPr>
                  <p:nvPr/>
                </p:nvSpPr>
                <p:spPr>
                  <a:xfrm>
                    <a:off x="3663" y="2576"/>
                    <a:ext cx="805" cy="11"/>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93" name="Line 20"/>
                  <p:cNvSpPr>
                    <a:spLocks noChangeAspect="1"/>
                  </p:cNvSpPr>
                  <p:nvPr/>
                </p:nvSpPr>
                <p:spPr>
                  <a:xfrm flipH="1" flipV="1">
                    <a:off x="3663" y="2714"/>
                    <a:ext cx="23" cy="23"/>
                  </a:xfrm>
                  <a:prstGeom prst="line">
                    <a:avLst/>
                  </a:prstGeom>
                  <a:ln w="0" cap="flat" cmpd="sng">
                    <a:solidFill>
                      <a:srgbClr val="000000"/>
                    </a:solidFill>
                    <a:prstDash val="solid"/>
                    <a:headEnd type="none" w="med" len="med"/>
                    <a:tailEnd type="none" w="med" len="med"/>
                  </a:ln>
                </p:spPr>
              </p:sp>
              <p:sp>
                <p:nvSpPr>
                  <p:cNvPr id="12394" name="Line 21"/>
                  <p:cNvSpPr>
                    <a:spLocks noChangeAspect="1"/>
                  </p:cNvSpPr>
                  <p:nvPr/>
                </p:nvSpPr>
                <p:spPr>
                  <a:xfrm flipH="1" flipV="1">
                    <a:off x="3663" y="2598"/>
                    <a:ext cx="139" cy="139"/>
                  </a:xfrm>
                  <a:prstGeom prst="line">
                    <a:avLst/>
                  </a:prstGeom>
                  <a:ln w="9525" cap="flat" cmpd="sng">
                    <a:solidFill>
                      <a:srgbClr val="CC0000"/>
                    </a:solidFill>
                    <a:prstDash val="solid"/>
                    <a:headEnd type="none" w="med" len="med"/>
                    <a:tailEnd type="none" w="med" len="med"/>
                  </a:ln>
                </p:spPr>
              </p:sp>
              <p:sp>
                <p:nvSpPr>
                  <p:cNvPr id="12395" name="Line 22"/>
                  <p:cNvSpPr>
                    <a:spLocks noChangeAspect="1"/>
                  </p:cNvSpPr>
                  <p:nvPr/>
                </p:nvSpPr>
                <p:spPr>
                  <a:xfrm flipH="1" flipV="1">
                    <a:off x="3763" y="2582"/>
                    <a:ext cx="156" cy="155"/>
                  </a:xfrm>
                  <a:prstGeom prst="line">
                    <a:avLst/>
                  </a:prstGeom>
                  <a:ln w="9525" cap="flat" cmpd="sng">
                    <a:solidFill>
                      <a:srgbClr val="CC0000"/>
                    </a:solidFill>
                    <a:prstDash val="solid"/>
                    <a:headEnd type="none" w="med" len="med"/>
                    <a:tailEnd type="none" w="med" len="med"/>
                  </a:ln>
                </p:spPr>
              </p:sp>
              <p:sp>
                <p:nvSpPr>
                  <p:cNvPr id="12396" name="Line 23"/>
                  <p:cNvSpPr>
                    <a:spLocks noChangeAspect="1"/>
                  </p:cNvSpPr>
                  <p:nvPr/>
                </p:nvSpPr>
                <p:spPr>
                  <a:xfrm flipH="1" flipV="1">
                    <a:off x="3880" y="2582"/>
                    <a:ext cx="155" cy="155"/>
                  </a:xfrm>
                  <a:prstGeom prst="line">
                    <a:avLst/>
                  </a:prstGeom>
                  <a:ln w="9525" cap="flat" cmpd="sng">
                    <a:solidFill>
                      <a:srgbClr val="CC0000"/>
                    </a:solidFill>
                    <a:prstDash val="solid"/>
                    <a:headEnd type="none" w="med" len="med"/>
                    <a:tailEnd type="none" w="med" len="med"/>
                  </a:ln>
                </p:spPr>
              </p:sp>
              <p:sp>
                <p:nvSpPr>
                  <p:cNvPr id="12397" name="Line 24"/>
                  <p:cNvSpPr>
                    <a:spLocks noChangeAspect="1"/>
                  </p:cNvSpPr>
                  <p:nvPr/>
                </p:nvSpPr>
                <p:spPr>
                  <a:xfrm flipH="1" flipV="1">
                    <a:off x="3996" y="2582"/>
                    <a:ext cx="155" cy="155"/>
                  </a:xfrm>
                  <a:prstGeom prst="line">
                    <a:avLst/>
                  </a:prstGeom>
                  <a:ln w="9525" cap="flat" cmpd="sng">
                    <a:solidFill>
                      <a:srgbClr val="CC0000"/>
                    </a:solidFill>
                    <a:prstDash val="solid"/>
                    <a:headEnd type="none" w="med" len="med"/>
                    <a:tailEnd type="none" w="med" len="med"/>
                  </a:ln>
                </p:spPr>
              </p:sp>
              <p:sp>
                <p:nvSpPr>
                  <p:cNvPr id="12398" name="Line 25"/>
                  <p:cNvSpPr>
                    <a:spLocks noChangeAspect="1"/>
                  </p:cNvSpPr>
                  <p:nvPr/>
                </p:nvSpPr>
                <p:spPr>
                  <a:xfrm flipH="1" flipV="1">
                    <a:off x="4425" y="2894"/>
                    <a:ext cx="63" cy="64"/>
                  </a:xfrm>
                  <a:prstGeom prst="line">
                    <a:avLst/>
                  </a:prstGeom>
                  <a:ln w="9525" cap="flat" cmpd="sng">
                    <a:solidFill>
                      <a:srgbClr val="CC0000"/>
                    </a:solidFill>
                    <a:prstDash val="solid"/>
                    <a:headEnd type="none" w="med" len="med"/>
                    <a:tailEnd type="none" w="med" len="med"/>
                  </a:ln>
                </p:spPr>
              </p:sp>
              <p:sp>
                <p:nvSpPr>
                  <p:cNvPr id="12399" name="Line 26"/>
                  <p:cNvSpPr>
                    <a:spLocks noChangeAspect="1"/>
                  </p:cNvSpPr>
                  <p:nvPr/>
                </p:nvSpPr>
                <p:spPr>
                  <a:xfrm flipH="1" flipV="1">
                    <a:off x="4113" y="2582"/>
                    <a:ext cx="155" cy="155"/>
                  </a:xfrm>
                  <a:prstGeom prst="line">
                    <a:avLst/>
                  </a:prstGeom>
                  <a:ln w="9525" cap="flat" cmpd="sng">
                    <a:solidFill>
                      <a:srgbClr val="CC0000"/>
                    </a:solidFill>
                    <a:prstDash val="solid"/>
                    <a:headEnd type="none" w="med" len="med"/>
                    <a:tailEnd type="none" w="med" len="med"/>
                  </a:ln>
                </p:spPr>
              </p:sp>
              <p:sp>
                <p:nvSpPr>
                  <p:cNvPr id="12400" name="Line 27"/>
                  <p:cNvSpPr>
                    <a:spLocks noChangeAspect="1"/>
                  </p:cNvSpPr>
                  <p:nvPr/>
                </p:nvSpPr>
                <p:spPr>
                  <a:xfrm flipH="1" flipV="1">
                    <a:off x="4412" y="2765"/>
                    <a:ext cx="104" cy="104"/>
                  </a:xfrm>
                  <a:prstGeom prst="line">
                    <a:avLst/>
                  </a:prstGeom>
                  <a:ln w="9525" cap="flat" cmpd="sng">
                    <a:solidFill>
                      <a:srgbClr val="CC0000"/>
                    </a:solidFill>
                    <a:prstDash val="solid"/>
                    <a:headEnd type="none" w="med" len="med"/>
                    <a:tailEnd type="none" w="med" len="med"/>
                  </a:ln>
                </p:spPr>
              </p:sp>
              <p:sp>
                <p:nvSpPr>
                  <p:cNvPr id="12401" name="Line 28"/>
                  <p:cNvSpPr>
                    <a:spLocks noChangeAspect="1"/>
                  </p:cNvSpPr>
                  <p:nvPr/>
                </p:nvSpPr>
                <p:spPr>
                  <a:xfrm flipH="1" flipV="1">
                    <a:off x="4229" y="2582"/>
                    <a:ext cx="155" cy="155"/>
                  </a:xfrm>
                  <a:prstGeom prst="line">
                    <a:avLst/>
                  </a:prstGeom>
                  <a:ln w="9525" cap="flat" cmpd="sng">
                    <a:solidFill>
                      <a:srgbClr val="CC0000"/>
                    </a:solidFill>
                    <a:prstDash val="solid"/>
                    <a:headEnd type="none" w="med" len="med"/>
                    <a:tailEnd type="none" w="med" len="med"/>
                  </a:ln>
                </p:spPr>
              </p:sp>
              <p:sp>
                <p:nvSpPr>
                  <p:cNvPr id="12402" name="Freeform 29"/>
                  <p:cNvSpPr>
                    <a:spLocks noChangeAspect="1"/>
                  </p:cNvSpPr>
                  <p:nvPr/>
                </p:nvSpPr>
                <p:spPr>
                  <a:xfrm>
                    <a:off x="4345" y="2582"/>
                    <a:ext cx="177" cy="177"/>
                  </a:xfrm>
                  <a:custGeom>
                    <a:avLst/>
                    <a:gdLst>
                      <a:gd name="txL" fmla="*/ 0 w 885"/>
                      <a:gd name="txT" fmla="*/ 0 h 885"/>
                      <a:gd name="txR" fmla="*/ 885 w 885"/>
                      <a:gd name="txB" fmla="*/ 885 h 885"/>
                    </a:gdLst>
                    <a:ahLst/>
                    <a:cxnLst>
                      <a:cxn ang="0">
                        <a:pos x="177" y="177"/>
                      </a:cxn>
                      <a:cxn ang="0">
                        <a:pos x="85" y="85"/>
                      </a:cxn>
                      <a:cxn ang="0">
                        <a:pos x="0" y="0"/>
                      </a:cxn>
                    </a:cxnLst>
                    <a:rect l="txL" t="txT" r="txR" b="txB"/>
                    <a:pathLst>
                      <a:path w="885" h="885">
                        <a:moveTo>
                          <a:pt x="885" y="885"/>
                        </a:moveTo>
                        <a:lnTo>
                          <a:pt x="426" y="426"/>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403" name="Freeform 30"/>
                  <p:cNvSpPr>
                    <a:spLocks noChangeAspect="1"/>
                  </p:cNvSpPr>
                  <p:nvPr/>
                </p:nvSpPr>
                <p:spPr>
                  <a:xfrm>
                    <a:off x="4462" y="2582"/>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2404" name="Freeform 31"/>
                  <p:cNvSpPr>
                    <a:spLocks noChangeAspect="1"/>
                  </p:cNvSpPr>
                  <p:nvPr/>
                </p:nvSpPr>
                <p:spPr>
                  <a:xfrm>
                    <a:off x="3663" y="2732"/>
                    <a:ext cx="752" cy="10"/>
                  </a:xfrm>
                  <a:custGeom>
                    <a:avLst/>
                    <a:gdLst>
                      <a:gd name="txL" fmla="*/ 0 w 3760"/>
                      <a:gd name="txT" fmla="*/ 0 h 51"/>
                      <a:gd name="txR" fmla="*/ 3760 w 3760"/>
                      <a:gd name="txB" fmla="*/ 51 h 51"/>
                    </a:gdLst>
                    <a:ahLst/>
                    <a:cxnLst>
                      <a:cxn ang="0">
                        <a:pos x="0" y="0"/>
                      </a:cxn>
                      <a:cxn ang="0">
                        <a:pos x="0" y="10"/>
                      </a:cxn>
                      <a:cxn ang="0">
                        <a:pos x="752"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12405" name="Freeform 32"/>
                  <p:cNvSpPr>
                    <a:spLocks noChangeAspect="1"/>
                  </p:cNvSpPr>
                  <p:nvPr/>
                </p:nvSpPr>
                <p:spPr>
                  <a:xfrm>
                    <a:off x="3663" y="2732"/>
                    <a:ext cx="752" cy="10"/>
                  </a:xfrm>
                  <a:custGeom>
                    <a:avLst/>
                    <a:gdLst>
                      <a:gd name="txL" fmla="*/ 0 w 3760"/>
                      <a:gd name="txT" fmla="*/ 0 h 51"/>
                      <a:gd name="txR" fmla="*/ 3760 w 3760"/>
                      <a:gd name="txB" fmla="*/ 51 h 51"/>
                    </a:gdLst>
                    <a:ahLst/>
                    <a:cxnLst>
                      <a:cxn ang="0">
                        <a:pos x="0" y="10"/>
                      </a:cxn>
                      <a:cxn ang="0">
                        <a:pos x="752" y="0"/>
                      </a:cxn>
                      <a:cxn ang="0">
                        <a:pos x="752"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12406" name="Rectangle 33"/>
                  <p:cNvSpPr>
                    <a:spLocks noChangeAspect="1"/>
                  </p:cNvSpPr>
                  <p:nvPr/>
                </p:nvSpPr>
                <p:spPr>
                  <a:xfrm>
                    <a:off x="3663" y="2732"/>
                    <a:ext cx="752" cy="10"/>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407" name="Line 34"/>
                  <p:cNvSpPr>
                    <a:spLocks noChangeAspect="1"/>
                  </p:cNvSpPr>
                  <p:nvPr/>
                </p:nvSpPr>
                <p:spPr>
                  <a:xfrm>
                    <a:off x="4415" y="2737"/>
                    <a:ext cx="1" cy="1"/>
                  </a:xfrm>
                  <a:prstGeom prst="line">
                    <a:avLst/>
                  </a:prstGeom>
                  <a:ln w="0" cap="flat" cmpd="sng">
                    <a:solidFill>
                      <a:srgbClr val="000000"/>
                    </a:solidFill>
                    <a:prstDash val="solid"/>
                    <a:headEnd type="none" w="med" len="med"/>
                    <a:tailEnd type="none" w="med" len="med"/>
                  </a:ln>
                </p:spPr>
              </p:sp>
              <p:sp>
                <p:nvSpPr>
                  <p:cNvPr id="12408" name="Line 35"/>
                  <p:cNvSpPr>
                    <a:spLocks noChangeAspect="1"/>
                  </p:cNvSpPr>
                  <p:nvPr/>
                </p:nvSpPr>
                <p:spPr>
                  <a:xfrm>
                    <a:off x="4468" y="2582"/>
                    <a:ext cx="1" cy="1"/>
                  </a:xfrm>
                  <a:prstGeom prst="line">
                    <a:avLst/>
                  </a:prstGeom>
                  <a:ln w="0" cap="flat" cmpd="sng">
                    <a:solidFill>
                      <a:srgbClr val="000000"/>
                    </a:solidFill>
                    <a:prstDash val="solid"/>
                    <a:headEnd type="none" w="med" len="med"/>
                    <a:tailEnd type="none" w="med" len="med"/>
                  </a:ln>
                </p:spPr>
              </p:sp>
            </p:grpSp>
            <p:sp>
              <p:nvSpPr>
                <p:cNvPr id="12381" name="Line 36"/>
                <p:cNvSpPr/>
                <p:nvPr/>
              </p:nvSpPr>
              <p:spPr>
                <a:xfrm>
                  <a:off x="2245" y="3203"/>
                  <a:ext cx="653" cy="0"/>
                </a:xfrm>
                <a:prstGeom prst="line">
                  <a:avLst/>
                </a:prstGeom>
                <a:ln w="28575" cap="flat" cmpd="sng">
                  <a:solidFill>
                    <a:schemeClr val="tx1"/>
                  </a:solidFill>
                  <a:prstDash val="solid"/>
                  <a:headEnd type="none" w="sm" len="med"/>
                  <a:tailEnd type="none" w="sm" len="med"/>
                </a:ln>
              </p:spPr>
            </p:sp>
          </p:grpSp>
          <p:sp>
            <p:nvSpPr>
              <p:cNvPr id="12379" name="Line 37"/>
              <p:cNvSpPr/>
              <p:nvPr/>
            </p:nvSpPr>
            <p:spPr>
              <a:xfrm>
                <a:off x="2336" y="2931"/>
                <a:ext cx="907" cy="0"/>
              </a:xfrm>
              <a:prstGeom prst="line">
                <a:avLst/>
              </a:prstGeom>
              <a:ln w="12700" cap="flat" cmpd="sng">
                <a:solidFill>
                  <a:schemeClr val="tx1"/>
                </a:solidFill>
                <a:prstDash val="lgDashDot"/>
                <a:headEnd type="none" w="sm" len="med"/>
                <a:tailEnd type="none" w="sm" len="med"/>
              </a:ln>
            </p:spPr>
          </p:sp>
        </p:grpSp>
        <p:sp>
          <p:nvSpPr>
            <p:cNvPr id="12377" name="Text Box 38"/>
            <p:cNvSpPr txBox="1"/>
            <p:nvPr/>
          </p:nvSpPr>
          <p:spPr>
            <a:xfrm>
              <a:off x="2336" y="3471"/>
              <a:ext cx="725"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楷体_GB2312" pitchFamily="49" charset="-122"/>
                </a:rPr>
                <a:t>间隙配合</a:t>
              </a:r>
            </a:p>
          </p:txBody>
        </p:sp>
      </p:grpSp>
      <p:grpSp>
        <p:nvGrpSpPr>
          <p:cNvPr id="6" name="Group 39"/>
          <p:cNvGrpSpPr/>
          <p:nvPr/>
        </p:nvGrpSpPr>
        <p:grpSpPr>
          <a:xfrm>
            <a:off x="4929188" y="4013200"/>
            <a:ext cx="1443037" cy="1863725"/>
            <a:chOff x="3105" y="2528"/>
            <a:chExt cx="909" cy="1174"/>
          </a:xfrm>
        </p:grpSpPr>
        <p:grpSp>
          <p:nvGrpSpPr>
            <p:cNvPr id="12343" name="Group 40"/>
            <p:cNvGrpSpPr>
              <a:grpSpLocks noChangeAspect="1"/>
            </p:cNvGrpSpPr>
            <p:nvPr/>
          </p:nvGrpSpPr>
          <p:grpSpPr>
            <a:xfrm>
              <a:off x="3105" y="2528"/>
              <a:ext cx="909" cy="767"/>
              <a:chOff x="2336" y="2587"/>
              <a:chExt cx="907" cy="682"/>
            </a:xfrm>
          </p:grpSpPr>
          <p:grpSp>
            <p:nvGrpSpPr>
              <p:cNvPr id="12345" name="Group 41"/>
              <p:cNvGrpSpPr>
                <a:grpSpLocks noChangeAspect="1"/>
              </p:cNvGrpSpPr>
              <p:nvPr/>
            </p:nvGrpSpPr>
            <p:grpSpPr>
              <a:xfrm>
                <a:off x="2451" y="2587"/>
                <a:ext cx="701" cy="682"/>
                <a:chOff x="2245" y="2521"/>
                <a:chExt cx="701" cy="682"/>
              </a:xfrm>
            </p:grpSpPr>
            <p:grpSp>
              <p:nvGrpSpPr>
                <p:cNvPr id="12347" name="Group 42"/>
                <p:cNvGrpSpPr>
                  <a:grpSpLocks noChangeAspect="1"/>
                </p:cNvGrpSpPr>
                <p:nvPr/>
              </p:nvGrpSpPr>
              <p:grpSpPr>
                <a:xfrm>
                  <a:off x="2245" y="2521"/>
                  <a:ext cx="701" cy="682"/>
                  <a:chOff x="3658" y="2576"/>
                  <a:chExt cx="866" cy="842"/>
                </a:xfrm>
              </p:grpSpPr>
              <p:sp>
                <p:nvSpPr>
                  <p:cNvPr id="12349" name="Freeform 43"/>
                  <p:cNvSpPr>
                    <a:spLocks noChangeAspect="1"/>
                  </p:cNvSpPr>
                  <p:nvPr/>
                </p:nvSpPr>
                <p:spPr>
                  <a:xfrm>
                    <a:off x="3658" y="2582"/>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12350" name="Freeform 44"/>
                  <p:cNvSpPr>
                    <a:spLocks noChangeAspect="1"/>
                  </p:cNvSpPr>
                  <p:nvPr/>
                </p:nvSpPr>
                <p:spPr>
                  <a:xfrm>
                    <a:off x="3658" y="2582"/>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12351" name="Rectangle 45"/>
                  <p:cNvSpPr>
                    <a:spLocks noChangeAspect="1"/>
                  </p:cNvSpPr>
                  <p:nvPr/>
                </p:nvSpPr>
                <p:spPr>
                  <a:xfrm>
                    <a:off x="3658" y="2582"/>
                    <a:ext cx="10" cy="835"/>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52" name="Freeform 46"/>
                  <p:cNvSpPr>
                    <a:spLocks noChangeAspect="1"/>
                  </p:cNvSpPr>
                  <p:nvPr/>
                </p:nvSpPr>
                <p:spPr>
                  <a:xfrm>
                    <a:off x="4412" y="2582"/>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53" name="Freeform 47"/>
                  <p:cNvSpPr>
                    <a:spLocks noChangeAspect="1"/>
                  </p:cNvSpPr>
                  <p:nvPr/>
                </p:nvSpPr>
                <p:spPr>
                  <a:xfrm>
                    <a:off x="4468" y="2582"/>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54" name="Rectangle 48"/>
                  <p:cNvSpPr>
                    <a:spLocks noChangeAspect="1"/>
                  </p:cNvSpPr>
                  <p:nvPr/>
                </p:nvSpPr>
                <p:spPr>
                  <a:xfrm>
                    <a:off x="4020" y="2981"/>
                    <a:ext cx="179" cy="190"/>
                  </a:xfrm>
                  <a:prstGeom prst="rect">
                    <a:avLst/>
                  </a:prstGeom>
                  <a:noFill/>
                  <a:ln w="9525">
                    <a:noFill/>
                  </a:ln>
                </p:spPr>
                <p:txBody>
                  <a:bodyPr wrap="none" lIns="0" tIns="0" rIns="0" bIns="0">
                    <a:spAutoFit/>
                  </a:bodyPr>
                  <a:lstStyle/>
                  <a:p>
                    <a:pPr algn="l"/>
                    <a:r>
                      <a:rPr lang="zh-CN" altLang="en-US" sz="1800" i="0" dirty="0">
                        <a:solidFill>
                          <a:srgbClr val="000066"/>
                        </a:solidFill>
                        <a:latin typeface="楷体_GB2312" pitchFamily="49" charset="-122"/>
                        <a:ea typeface="楷体_GB2312" pitchFamily="49" charset="-122"/>
                      </a:rPr>
                      <a:t>轴</a:t>
                    </a:r>
                  </a:p>
                </p:txBody>
              </p:sp>
              <p:sp>
                <p:nvSpPr>
                  <p:cNvPr id="12355" name="Freeform 49"/>
                  <p:cNvSpPr>
                    <a:spLocks noChangeAspect="1"/>
                  </p:cNvSpPr>
                  <p:nvPr/>
                </p:nvSpPr>
                <p:spPr>
                  <a:xfrm>
                    <a:off x="4468" y="2999"/>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56" name="Line 50"/>
                  <p:cNvSpPr>
                    <a:spLocks noChangeAspect="1"/>
                  </p:cNvSpPr>
                  <p:nvPr/>
                </p:nvSpPr>
                <p:spPr>
                  <a:xfrm>
                    <a:off x="4468" y="3417"/>
                    <a:ext cx="1" cy="1"/>
                  </a:xfrm>
                  <a:prstGeom prst="line">
                    <a:avLst/>
                  </a:prstGeom>
                  <a:ln w="0" cap="flat" cmpd="sng">
                    <a:solidFill>
                      <a:srgbClr val="000000"/>
                    </a:solidFill>
                    <a:prstDash val="solid"/>
                    <a:headEnd type="none" w="med" len="med"/>
                    <a:tailEnd type="none" w="med" len="med"/>
                  </a:ln>
                </p:spPr>
              </p:sp>
              <p:sp>
                <p:nvSpPr>
                  <p:cNvPr id="12357" name="Freeform 51"/>
                  <p:cNvSpPr>
                    <a:spLocks noChangeAspect="1"/>
                  </p:cNvSpPr>
                  <p:nvPr/>
                </p:nvSpPr>
                <p:spPr>
                  <a:xfrm>
                    <a:off x="3663" y="2576"/>
                    <a:ext cx="805" cy="11"/>
                  </a:xfrm>
                  <a:custGeom>
                    <a:avLst/>
                    <a:gdLst>
                      <a:gd name="txL" fmla="*/ 0 w 4022"/>
                      <a:gd name="txT" fmla="*/ 0 h 52"/>
                      <a:gd name="txR" fmla="*/ 4022 w 4022"/>
                      <a:gd name="txB" fmla="*/ 52 h 52"/>
                    </a:gdLst>
                    <a:ahLst/>
                    <a:cxnLst>
                      <a:cxn ang="0">
                        <a:pos x="0" y="0"/>
                      </a:cxn>
                      <a:cxn ang="0">
                        <a:pos x="0" y="11"/>
                      </a:cxn>
                      <a:cxn ang="0">
                        <a:pos x="805"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12358" name="Freeform 52"/>
                  <p:cNvSpPr>
                    <a:spLocks noChangeAspect="1"/>
                  </p:cNvSpPr>
                  <p:nvPr/>
                </p:nvSpPr>
                <p:spPr>
                  <a:xfrm>
                    <a:off x="3663" y="2576"/>
                    <a:ext cx="805" cy="11"/>
                  </a:xfrm>
                  <a:custGeom>
                    <a:avLst/>
                    <a:gdLst>
                      <a:gd name="txL" fmla="*/ 0 w 4022"/>
                      <a:gd name="txT" fmla="*/ 0 h 52"/>
                      <a:gd name="txR" fmla="*/ 4022 w 4022"/>
                      <a:gd name="txB" fmla="*/ 52 h 52"/>
                    </a:gdLst>
                    <a:ahLst/>
                    <a:cxnLst>
                      <a:cxn ang="0">
                        <a:pos x="0" y="11"/>
                      </a:cxn>
                      <a:cxn ang="0">
                        <a:pos x="805" y="0"/>
                      </a:cxn>
                      <a:cxn ang="0">
                        <a:pos x="805"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12359" name="Rectangle 53"/>
                  <p:cNvSpPr>
                    <a:spLocks noChangeAspect="1"/>
                  </p:cNvSpPr>
                  <p:nvPr/>
                </p:nvSpPr>
                <p:spPr>
                  <a:xfrm>
                    <a:off x="3663" y="2576"/>
                    <a:ext cx="805" cy="11"/>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60" name="Line 54"/>
                  <p:cNvSpPr>
                    <a:spLocks noChangeAspect="1"/>
                  </p:cNvSpPr>
                  <p:nvPr/>
                </p:nvSpPr>
                <p:spPr>
                  <a:xfrm flipH="1" flipV="1">
                    <a:off x="3663" y="2714"/>
                    <a:ext cx="23" cy="23"/>
                  </a:xfrm>
                  <a:prstGeom prst="line">
                    <a:avLst/>
                  </a:prstGeom>
                  <a:ln w="0" cap="flat" cmpd="sng">
                    <a:solidFill>
                      <a:srgbClr val="000000"/>
                    </a:solidFill>
                    <a:prstDash val="solid"/>
                    <a:headEnd type="none" w="med" len="med"/>
                    <a:tailEnd type="none" w="med" len="med"/>
                  </a:ln>
                </p:spPr>
              </p:sp>
              <p:sp>
                <p:nvSpPr>
                  <p:cNvPr id="12361" name="Line 55"/>
                  <p:cNvSpPr>
                    <a:spLocks noChangeAspect="1"/>
                  </p:cNvSpPr>
                  <p:nvPr/>
                </p:nvSpPr>
                <p:spPr>
                  <a:xfrm flipH="1" flipV="1">
                    <a:off x="3663" y="2598"/>
                    <a:ext cx="139" cy="139"/>
                  </a:xfrm>
                  <a:prstGeom prst="line">
                    <a:avLst/>
                  </a:prstGeom>
                  <a:ln w="9525" cap="flat" cmpd="sng">
                    <a:solidFill>
                      <a:srgbClr val="CC0000"/>
                    </a:solidFill>
                    <a:prstDash val="solid"/>
                    <a:headEnd type="none" w="med" len="med"/>
                    <a:tailEnd type="none" w="med" len="med"/>
                  </a:ln>
                </p:spPr>
              </p:sp>
              <p:sp>
                <p:nvSpPr>
                  <p:cNvPr id="12362" name="Line 56"/>
                  <p:cNvSpPr>
                    <a:spLocks noChangeAspect="1"/>
                  </p:cNvSpPr>
                  <p:nvPr/>
                </p:nvSpPr>
                <p:spPr>
                  <a:xfrm flipH="1" flipV="1">
                    <a:off x="3763" y="2582"/>
                    <a:ext cx="156" cy="155"/>
                  </a:xfrm>
                  <a:prstGeom prst="line">
                    <a:avLst/>
                  </a:prstGeom>
                  <a:ln w="9525" cap="flat" cmpd="sng">
                    <a:solidFill>
                      <a:srgbClr val="CC0000"/>
                    </a:solidFill>
                    <a:prstDash val="solid"/>
                    <a:headEnd type="none" w="med" len="med"/>
                    <a:tailEnd type="none" w="med" len="med"/>
                  </a:ln>
                </p:spPr>
              </p:sp>
              <p:sp>
                <p:nvSpPr>
                  <p:cNvPr id="12363" name="Line 57"/>
                  <p:cNvSpPr>
                    <a:spLocks noChangeAspect="1"/>
                  </p:cNvSpPr>
                  <p:nvPr/>
                </p:nvSpPr>
                <p:spPr>
                  <a:xfrm flipH="1" flipV="1">
                    <a:off x="3880" y="2582"/>
                    <a:ext cx="155" cy="155"/>
                  </a:xfrm>
                  <a:prstGeom prst="line">
                    <a:avLst/>
                  </a:prstGeom>
                  <a:ln w="9525" cap="flat" cmpd="sng">
                    <a:solidFill>
                      <a:srgbClr val="CC0000"/>
                    </a:solidFill>
                    <a:prstDash val="solid"/>
                    <a:headEnd type="none" w="med" len="med"/>
                    <a:tailEnd type="none" w="med" len="med"/>
                  </a:ln>
                </p:spPr>
              </p:sp>
              <p:sp>
                <p:nvSpPr>
                  <p:cNvPr id="12364" name="Line 58"/>
                  <p:cNvSpPr>
                    <a:spLocks noChangeAspect="1"/>
                  </p:cNvSpPr>
                  <p:nvPr/>
                </p:nvSpPr>
                <p:spPr>
                  <a:xfrm flipH="1" flipV="1">
                    <a:off x="3996" y="2582"/>
                    <a:ext cx="155" cy="155"/>
                  </a:xfrm>
                  <a:prstGeom prst="line">
                    <a:avLst/>
                  </a:prstGeom>
                  <a:ln w="9525" cap="flat" cmpd="sng">
                    <a:solidFill>
                      <a:srgbClr val="CC0000"/>
                    </a:solidFill>
                    <a:prstDash val="solid"/>
                    <a:headEnd type="none" w="med" len="med"/>
                    <a:tailEnd type="none" w="med" len="med"/>
                  </a:ln>
                </p:spPr>
              </p:sp>
              <p:sp>
                <p:nvSpPr>
                  <p:cNvPr id="12365" name="Line 59"/>
                  <p:cNvSpPr>
                    <a:spLocks noChangeAspect="1"/>
                  </p:cNvSpPr>
                  <p:nvPr/>
                </p:nvSpPr>
                <p:spPr>
                  <a:xfrm flipH="1" flipV="1">
                    <a:off x="4425" y="2894"/>
                    <a:ext cx="63" cy="64"/>
                  </a:xfrm>
                  <a:prstGeom prst="line">
                    <a:avLst/>
                  </a:prstGeom>
                  <a:ln w="9525" cap="flat" cmpd="sng">
                    <a:solidFill>
                      <a:srgbClr val="CC0000"/>
                    </a:solidFill>
                    <a:prstDash val="solid"/>
                    <a:headEnd type="none" w="med" len="med"/>
                    <a:tailEnd type="none" w="med" len="med"/>
                  </a:ln>
                </p:spPr>
              </p:sp>
              <p:sp>
                <p:nvSpPr>
                  <p:cNvPr id="12366" name="Line 60"/>
                  <p:cNvSpPr>
                    <a:spLocks noChangeAspect="1"/>
                  </p:cNvSpPr>
                  <p:nvPr/>
                </p:nvSpPr>
                <p:spPr>
                  <a:xfrm flipH="1" flipV="1">
                    <a:off x="4113" y="2582"/>
                    <a:ext cx="155" cy="155"/>
                  </a:xfrm>
                  <a:prstGeom prst="line">
                    <a:avLst/>
                  </a:prstGeom>
                  <a:ln w="9525" cap="flat" cmpd="sng">
                    <a:solidFill>
                      <a:srgbClr val="CC0000"/>
                    </a:solidFill>
                    <a:prstDash val="solid"/>
                    <a:headEnd type="none" w="med" len="med"/>
                    <a:tailEnd type="none" w="med" len="med"/>
                  </a:ln>
                </p:spPr>
              </p:sp>
              <p:sp>
                <p:nvSpPr>
                  <p:cNvPr id="12367" name="Line 61"/>
                  <p:cNvSpPr>
                    <a:spLocks noChangeAspect="1"/>
                  </p:cNvSpPr>
                  <p:nvPr/>
                </p:nvSpPr>
                <p:spPr>
                  <a:xfrm flipH="1" flipV="1">
                    <a:off x="4412" y="2765"/>
                    <a:ext cx="104" cy="104"/>
                  </a:xfrm>
                  <a:prstGeom prst="line">
                    <a:avLst/>
                  </a:prstGeom>
                  <a:ln w="9525" cap="flat" cmpd="sng">
                    <a:solidFill>
                      <a:srgbClr val="CC0000"/>
                    </a:solidFill>
                    <a:prstDash val="solid"/>
                    <a:headEnd type="none" w="med" len="med"/>
                    <a:tailEnd type="none" w="med" len="med"/>
                  </a:ln>
                </p:spPr>
              </p:sp>
              <p:sp>
                <p:nvSpPr>
                  <p:cNvPr id="12368" name="Line 62"/>
                  <p:cNvSpPr>
                    <a:spLocks noChangeAspect="1"/>
                  </p:cNvSpPr>
                  <p:nvPr/>
                </p:nvSpPr>
                <p:spPr>
                  <a:xfrm flipH="1" flipV="1">
                    <a:off x="4229" y="2582"/>
                    <a:ext cx="155" cy="155"/>
                  </a:xfrm>
                  <a:prstGeom prst="line">
                    <a:avLst/>
                  </a:prstGeom>
                  <a:ln w="9525" cap="flat" cmpd="sng">
                    <a:solidFill>
                      <a:srgbClr val="CC0000"/>
                    </a:solidFill>
                    <a:prstDash val="solid"/>
                    <a:headEnd type="none" w="med" len="med"/>
                    <a:tailEnd type="none" w="med" len="med"/>
                  </a:ln>
                </p:spPr>
              </p:sp>
              <p:sp>
                <p:nvSpPr>
                  <p:cNvPr id="12369" name="Freeform 63"/>
                  <p:cNvSpPr>
                    <a:spLocks noChangeAspect="1"/>
                  </p:cNvSpPr>
                  <p:nvPr/>
                </p:nvSpPr>
                <p:spPr>
                  <a:xfrm>
                    <a:off x="4345" y="2582"/>
                    <a:ext cx="177" cy="177"/>
                  </a:xfrm>
                  <a:custGeom>
                    <a:avLst/>
                    <a:gdLst>
                      <a:gd name="txL" fmla="*/ 0 w 885"/>
                      <a:gd name="txT" fmla="*/ 0 h 885"/>
                      <a:gd name="txR" fmla="*/ 885 w 885"/>
                      <a:gd name="txB" fmla="*/ 885 h 885"/>
                    </a:gdLst>
                    <a:ahLst/>
                    <a:cxnLst>
                      <a:cxn ang="0">
                        <a:pos x="177" y="177"/>
                      </a:cxn>
                      <a:cxn ang="0">
                        <a:pos x="85" y="85"/>
                      </a:cxn>
                      <a:cxn ang="0">
                        <a:pos x="0" y="0"/>
                      </a:cxn>
                    </a:cxnLst>
                    <a:rect l="txL" t="txT" r="txR" b="txB"/>
                    <a:pathLst>
                      <a:path w="885" h="885">
                        <a:moveTo>
                          <a:pt x="885" y="885"/>
                        </a:moveTo>
                        <a:lnTo>
                          <a:pt x="426" y="426"/>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70" name="Freeform 64"/>
                  <p:cNvSpPr>
                    <a:spLocks noChangeAspect="1"/>
                  </p:cNvSpPr>
                  <p:nvPr/>
                </p:nvSpPr>
                <p:spPr>
                  <a:xfrm>
                    <a:off x="4462" y="2582"/>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2371" name="Freeform 65"/>
                  <p:cNvSpPr>
                    <a:spLocks noChangeAspect="1"/>
                  </p:cNvSpPr>
                  <p:nvPr/>
                </p:nvSpPr>
                <p:spPr>
                  <a:xfrm>
                    <a:off x="3663" y="2732"/>
                    <a:ext cx="752" cy="10"/>
                  </a:xfrm>
                  <a:custGeom>
                    <a:avLst/>
                    <a:gdLst>
                      <a:gd name="txL" fmla="*/ 0 w 3760"/>
                      <a:gd name="txT" fmla="*/ 0 h 51"/>
                      <a:gd name="txR" fmla="*/ 3760 w 3760"/>
                      <a:gd name="txB" fmla="*/ 51 h 51"/>
                    </a:gdLst>
                    <a:ahLst/>
                    <a:cxnLst>
                      <a:cxn ang="0">
                        <a:pos x="0" y="0"/>
                      </a:cxn>
                      <a:cxn ang="0">
                        <a:pos x="0" y="10"/>
                      </a:cxn>
                      <a:cxn ang="0">
                        <a:pos x="752"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12372" name="Freeform 66"/>
                  <p:cNvSpPr>
                    <a:spLocks noChangeAspect="1"/>
                  </p:cNvSpPr>
                  <p:nvPr/>
                </p:nvSpPr>
                <p:spPr>
                  <a:xfrm>
                    <a:off x="3663" y="2732"/>
                    <a:ext cx="752" cy="10"/>
                  </a:xfrm>
                  <a:custGeom>
                    <a:avLst/>
                    <a:gdLst>
                      <a:gd name="txL" fmla="*/ 0 w 3760"/>
                      <a:gd name="txT" fmla="*/ 0 h 51"/>
                      <a:gd name="txR" fmla="*/ 3760 w 3760"/>
                      <a:gd name="txB" fmla="*/ 51 h 51"/>
                    </a:gdLst>
                    <a:ahLst/>
                    <a:cxnLst>
                      <a:cxn ang="0">
                        <a:pos x="0" y="10"/>
                      </a:cxn>
                      <a:cxn ang="0">
                        <a:pos x="752" y="0"/>
                      </a:cxn>
                      <a:cxn ang="0">
                        <a:pos x="752"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12373" name="Rectangle 67"/>
                  <p:cNvSpPr>
                    <a:spLocks noChangeAspect="1"/>
                  </p:cNvSpPr>
                  <p:nvPr/>
                </p:nvSpPr>
                <p:spPr>
                  <a:xfrm>
                    <a:off x="3663" y="2732"/>
                    <a:ext cx="752" cy="10"/>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74" name="Line 68"/>
                  <p:cNvSpPr>
                    <a:spLocks noChangeAspect="1"/>
                  </p:cNvSpPr>
                  <p:nvPr/>
                </p:nvSpPr>
                <p:spPr>
                  <a:xfrm>
                    <a:off x="4415" y="2737"/>
                    <a:ext cx="1" cy="1"/>
                  </a:xfrm>
                  <a:prstGeom prst="line">
                    <a:avLst/>
                  </a:prstGeom>
                  <a:ln w="0" cap="flat" cmpd="sng">
                    <a:solidFill>
                      <a:srgbClr val="000000"/>
                    </a:solidFill>
                    <a:prstDash val="solid"/>
                    <a:headEnd type="none" w="med" len="med"/>
                    <a:tailEnd type="none" w="med" len="med"/>
                  </a:ln>
                </p:spPr>
              </p:sp>
              <p:sp>
                <p:nvSpPr>
                  <p:cNvPr id="12375" name="Line 69"/>
                  <p:cNvSpPr>
                    <a:spLocks noChangeAspect="1"/>
                  </p:cNvSpPr>
                  <p:nvPr/>
                </p:nvSpPr>
                <p:spPr>
                  <a:xfrm>
                    <a:off x="4468" y="2582"/>
                    <a:ext cx="1" cy="1"/>
                  </a:xfrm>
                  <a:prstGeom prst="line">
                    <a:avLst/>
                  </a:prstGeom>
                  <a:ln w="0" cap="flat" cmpd="sng">
                    <a:solidFill>
                      <a:srgbClr val="000000"/>
                    </a:solidFill>
                    <a:prstDash val="solid"/>
                    <a:headEnd type="none" w="med" len="med"/>
                    <a:tailEnd type="none" w="med" len="med"/>
                  </a:ln>
                </p:spPr>
              </p:sp>
            </p:grpSp>
            <p:sp>
              <p:nvSpPr>
                <p:cNvPr id="12348" name="Line 70"/>
                <p:cNvSpPr>
                  <a:spLocks noChangeAspect="1"/>
                </p:cNvSpPr>
                <p:nvPr/>
              </p:nvSpPr>
              <p:spPr>
                <a:xfrm>
                  <a:off x="2245" y="3203"/>
                  <a:ext cx="653" cy="0"/>
                </a:xfrm>
                <a:prstGeom prst="line">
                  <a:avLst/>
                </a:prstGeom>
                <a:ln w="28575" cap="flat" cmpd="sng">
                  <a:solidFill>
                    <a:schemeClr val="tx1"/>
                  </a:solidFill>
                  <a:prstDash val="solid"/>
                  <a:headEnd type="none" w="sm" len="med"/>
                  <a:tailEnd type="none" w="sm" len="med"/>
                </a:ln>
              </p:spPr>
            </p:sp>
          </p:grpSp>
          <p:sp>
            <p:nvSpPr>
              <p:cNvPr id="12346" name="Line 71"/>
              <p:cNvSpPr>
                <a:spLocks noChangeAspect="1"/>
              </p:cNvSpPr>
              <p:nvPr/>
            </p:nvSpPr>
            <p:spPr>
              <a:xfrm>
                <a:off x="2336" y="2931"/>
                <a:ext cx="907" cy="0"/>
              </a:xfrm>
              <a:prstGeom prst="line">
                <a:avLst/>
              </a:prstGeom>
              <a:ln w="12700" cap="flat" cmpd="sng">
                <a:solidFill>
                  <a:schemeClr val="tx1"/>
                </a:solidFill>
                <a:prstDash val="lgDashDot"/>
                <a:headEnd type="none" w="sm" len="med"/>
                <a:tailEnd type="none" w="sm" len="med"/>
              </a:ln>
            </p:spPr>
          </p:sp>
        </p:grpSp>
        <p:sp>
          <p:nvSpPr>
            <p:cNvPr id="12344" name="Text Box 72"/>
            <p:cNvSpPr txBox="1"/>
            <p:nvPr/>
          </p:nvSpPr>
          <p:spPr>
            <a:xfrm>
              <a:off x="3198" y="3471"/>
              <a:ext cx="725"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楷体_GB2312" pitchFamily="49" charset="-122"/>
                </a:rPr>
                <a:t>过渡配合</a:t>
              </a:r>
            </a:p>
          </p:txBody>
        </p:sp>
      </p:grpSp>
      <p:grpSp>
        <p:nvGrpSpPr>
          <p:cNvPr id="10" name="Group 73"/>
          <p:cNvGrpSpPr/>
          <p:nvPr/>
        </p:nvGrpSpPr>
        <p:grpSpPr>
          <a:xfrm>
            <a:off x="6297613" y="3549650"/>
            <a:ext cx="1443037" cy="2327275"/>
            <a:chOff x="3967" y="2236"/>
            <a:chExt cx="909" cy="1466"/>
          </a:xfrm>
        </p:grpSpPr>
        <p:grpSp>
          <p:nvGrpSpPr>
            <p:cNvPr id="12310" name="Group 74"/>
            <p:cNvGrpSpPr/>
            <p:nvPr/>
          </p:nvGrpSpPr>
          <p:grpSpPr>
            <a:xfrm>
              <a:off x="3967" y="2236"/>
              <a:ext cx="909" cy="1061"/>
              <a:chOff x="2336" y="2587"/>
              <a:chExt cx="907" cy="682"/>
            </a:xfrm>
          </p:grpSpPr>
          <p:grpSp>
            <p:nvGrpSpPr>
              <p:cNvPr id="12312" name="Group 75"/>
              <p:cNvGrpSpPr/>
              <p:nvPr/>
            </p:nvGrpSpPr>
            <p:grpSpPr>
              <a:xfrm>
                <a:off x="2451" y="2587"/>
                <a:ext cx="701" cy="682"/>
                <a:chOff x="2245" y="2521"/>
                <a:chExt cx="701" cy="682"/>
              </a:xfrm>
            </p:grpSpPr>
            <p:grpSp>
              <p:nvGrpSpPr>
                <p:cNvPr id="12314" name="Group 76"/>
                <p:cNvGrpSpPr/>
                <p:nvPr/>
              </p:nvGrpSpPr>
              <p:grpSpPr>
                <a:xfrm>
                  <a:off x="2245" y="2521"/>
                  <a:ext cx="701" cy="682"/>
                  <a:chOff x="3658" y="2576"/>
                  <a:chExt cx="866" cy="842"/>
                </a:xfrm>
              </p:grpSpPr>
              <p:sp>
                <p:nvSpPr>
                  <p:cNvPr id="12316" name="Freeform 77"/>
                  <p:cNvSpPr/>
                  <p:nvPr/>
                </p:nvSpPr>
                <p:spPr>
                  <a:xfrm>
                    <a:off x="3658" y="2582"/>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12317" name="Freeform 78"/>
                  <p:cNvSpPr/>
                  <p:nvPr/>
                </p:nvSpPr>
                <p:spPr>
                  <a:xfrm>
                    <a:off x="3658" y="2582"/>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12318" name="Rectangle 79"/>
                  <p:cNvSpPr/>
                  <p:nvPr/>
                </p:nvSpPr>
                <p:spPr>
                  <a:xfrm>
                    <a:off x="3658" y="2582"/>
                    <a:ext cx="10" cy="835"/>
                  </a:xfrm>
                  <a:prstGeom prst="rect">
                    <a:avLst/>
                  </a:prstGeom>
                  <a:noFill/>
                  <a:ln w="1905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19" name="Freeform 80"/>
                  <p:cNvSpPr/>
                  <p:nvPr/>
                </p:nvSpPr>
                <p:spPr>
                  <a:xfrm>
                    <a:off x="4412" y="2582"/>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20" name="Freeform 81"/>
                  <p:cNvSpPr/>
                  <p:nvPr/>
                </p:nvSpPr>
                <p:spPr>
                  <a:xfrm>
                    <a:off x="4468" y="2582"/>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21" name="Rectangle 82"/>
                  <p:cNvSpPr/>
                  <p:nvPr/>
                </p:nvSpPr>
                <p:spPr>
                  <a:xfrm>
                    <a:off x="4020" y="2981"/>
                    <a:ext cx="179" cy="137"/>
                  </a:xfrm>
                  <a:prstGeom prst="rect">
                    <a:avLst/>
                  </a:prstGeom>
                  <a:noFill/>
                  <a:ln w="9525">
                    <a:noFill/>
                  </a:ln>
                </p:spPr>
                <p:txBody>
                  <a:bodyPr wrap="none" lIns="0" tIns="0" rIns="0" bIns="0">
                    <a:spAutoFit/>
                  </a:bodyPr>
                  <a:lstStyle/>
                  <a:p>
                    <a:pPr algn="l"/>
                    <a:r>
                      <a:rPr lang="zh-CN" altLang="en-US" sz="1800" i="0" dirty="0">
                        <a:solidFill>
                          <a:srgbClr val="000066"/>
                        </a:solidFill>
                        <a:latin typeface="楷体_GB2312" pitchFamily="49" charset="-122"/>
                        <a:ea typeface="楷体_GB2312" pitchFamily="49" charset="-122"/>
                      </a:rPr>
                      <a:t>轴</a:t>
                    </a:r>
                  </a:p>
                </p:txBody>
              </p:sp>
              <p:sp>
                <p:nvSpPr>
                  <p:cNvPr id="12322" name="Freeform 83"/>
                  <p:cNvSpPr/>
                  <p:nvPr/>
                </p:nvSpPr>
                <p:spPr>
                  <a:xfrm>
                    <a:off x="4468" y="2999"/>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23" name="Line 84"/>
                  <p:cNvSpPr/>
                  <p:nvPr/>
                </p:nvSpPr>
                <p:spPr>
                  <a:xfrm>
                    <a:off x="4468" y="3417"/>
                    <a:ext cx="1" cy="1"/>
                  </a:xfrm>
                  <a:prstGeom prst="line">
                    <a:avLst/>
                  </a:prstGeom>
                  <a:ln w="0" cap="flat" cmpd="sng">
                    <a:solidFill>
                      <a:srgbClr val="000000"/>
                    </a:solidFill>
                    <a:prstDash val="solid"/>
                    <a:headEnd type="none" w="med" len="med"/>
                    <a:tailEnd type="none" w="med" len="med"/>
                  </a:ln>
                </p:spPr>
              </p:sp>
              <p:sp>
                <p:nvSpPr>
                  <p:cNvPr id="12324" name="Freeform 85"/>
                  <p:cNvSpPr/>
                  <p:nvPr/>
                </p:nvSpPr>
                <p:spPr>
                  <a:xfrm>
                    <a:off x="3663" y="2576"/>
                    <a:ext cx="805" cy="11"/>
                  </a:xfrm>
                  <a:custGeom>
                    <a:avLst/>
                    <a:gdLst>
                      <a:gd name="txL" fmla="*/ 0 w 4022"/>
                      <a:gd name="txT" fmla="*/ 0 h 52"/>
                      <a:gd name="txR" fmla="*/ 4022 w 4022"/>
                      <a:gd name="txB" fmla="*/ 52 h 52"/>
                    </a:gdLst>
                    <a:ahLst/>
                    <a:cxnLst>
                      <a:cxn ang="0">
                        <a:pos x="0" y="0"/>
                      </a:cxn>
                      <a:cxn ang="0">
                        <a:pos x="0" y="11"/>
                      </a:cxn>
                      <a:cxn ang="0">
                        <a:pos x="805"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12325" name="Freeform 86"/>
                  <p:cNvSpPr/>
                  <p:nvPr/>
                </p:nvSpPr>
                <p:spPr>
                  <a:xfrm>
                    <a:off x="3663" y="2576"/>
                    <a:ext cx="805" cy="11"/>
                  </a:xfrm>
                  <a:custGeom>
                    <a:avLst/>
                    <a:gdLst>
                      <a:gd name="txL" fmla="*/ 0 w 4022"/>
                      <a:gd name="txT" fmla="*/ 0 h 52"/>
                      <a:gd name="txR" fmla="*/ 4022 w 4022"/>
                      <a:gd name="txB" fmla="*/ 52 h 52"/>
                    </a:gdLst>
                    <a:ahLst/>
                    <a:cxnLst>
                      <a:cxn ang="0">
                        <a:pos x="0" y="11"/>
                      </a:cxn>
                      <a:cxn ang="0">
                        <a:pos x="805" y="0"/>
                      </a:cxn>
                      <a:cxn ang="0">
                        <a:pos x="805"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12326" name="Rectangle 87"/>
                  <p:cNvSpPr/>
                  <p:nvPr/>
                </p:nvSpPr>
                <p:spPr>
                  <a:xfrm>
                    <a:off x="3663" y="2576"/>
                    <a:ext cx="805" cy="11"/>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27" name="Line 88"/>
                  <p:cNvSpPr/>
                  <p:nvPr/>
                </p:nvSpPr>
                <p:spPr>
                  <a:xfrm flipH="1" flipV="1">
                    <a:off x="3663" y="2714"/>
                    <a:ext cx="23" cy="23"/>
                  </a:xfrm>
                  <a:prstGeom prst="line">
                    <a:avLst/>
                  </a:prstGeom>
                  <a:ln w="0" cap="flat" cmpd="sng">
                    <a:solidFill>
                      <a:srgbClr val="000000"/>
                    </a:solidFill>
                    <a:prstDash val="solid"/>
                    <a:headEnd type="none" w="med" len="med"/>
                    <a:tailEnd type="none" w="med" len="med"/>
                  </a:ln>
                </p:spPr>
              </p:sp>
              <p:sp>
                <p:nvSpPr>
                  <p:cNvPr id="12328" name="Line 89"/>
                  <p:cNvSpPr/>
                  <p:nvPr/>
                </p:nvSpPr>
                <p:spPr>
                  <a:xfrm flipH="1" flipV="1">
                    <a:off x="3663" y="2598"/>
                    <a:ext cx="139" cy="139"/>
                  </a:xfrm>
                  <a:prstGeom prst="line">
                    <a:avLst/>
                  </a:prstGeom>
                  <a:ln w="9525" cap="flat" cmpd="sng">
                    <a:solidFill>
                      <a:srgbClr val="CC0000"/>
                    </a:solidFill>
                    <a:prstDash val="solid"/>
                    <a:headEnd type="none" w="med" len="med"/>
                    <a:tailEnd type="none" w="med" len="med"/>
                  </a:ln>
                </p:spPr>
              </p:sp>
              <p:sp>
                <p:nvSpPr>
                  <p:cNvPr id="12329" name="Line 90"/>
                  <p:cNvSpPr/>
                  <p:nvPr/>
                </p:nvSpPr>
                <p:spPr>
                  <a:xfrm flipH="1" flipV="1">
                    <a:off x="3763" y="2582"/>
                    <a:ext cx="156" cy="155"/>
                  </a:xfrm>
                  <a:prstGeom prst="line">
                    <a:avLst/>
                  </a:prstGeom>
                  <a:ln w="9525" cap="flat" cmpd="sng">
                    <a:solidFill>
                      <a:srgbClr val="CC0000"/>
                    </a:solidFill>
                    <a:prstDash val="solid"/>
                    <a:headEnd type="none" w="med" len="med"/>
                    <a:tailEnd type="none" w="med" len="med"/>
                  </a:ln>
                </p:spPr>
              </p:sp>
              <p:sp>
                <p:nvSpPr>
                  <p:cNvPr id="12330" name="Line 91"/>
                  <p:cNvSpPr/>
                  <p:nvPr/>
                </p:nvSpPr>
                <p:spPr>
                  <a:xfrm flipH="1" flipV="1">
                    <a:off x="3880" y="2582"/>
                    <a:ext cx="155" cy="155"/>
                  </a:xfrm>
                  <a:prstGeom prst="line">
                    <a:avLst/>
                  </a:prstGeom>
                  <a:ln w="9525" cap="flat" cmpd="sng">
                    <a:solidFill>
                      <a:srgbClr val="CC0000"/>
                    </a:solidFill>
                    <a:prstDash val="solid"/>
                    <a:headEnd type="none" w="med" len="med"/>
                    <a:tailEnd type="none" w="med" len="med"/>
                  </a:ln>
                </p:spPr>
              </p:sp>
              <p:sp>
                <p:nvSpPr>
                  <p:cNvPr id="12331" name="Line 92"/>
                  <p:cNvSpPr/>
                  <p:nvPr/>
                </p:nvSpPr>
                <p:spPr>
                  <a:xfrm flipH="1" flipV="1">
                    <a:off x="3996" y="2582"/>
                    <a:ext cx="155" cy="155"/>
                  </a:xfrm>
                  <a:prstGeom prst="line">
                    <a:avLst/>
                  </a:prstGeom>
                  <a:ln w="9525" cap="flat" cmpd="sng">
                    <a:solidFill>
                      <a:srgbClr val="CC0000"/>
                    </a:solidFill>
                    <a:prstDash val="solid"/>
                    <a:headEnd type="none" w="med" len="med"/>
                    <a:tailEnd type="none" w="med" len="med"/>
                  </a:ln>
                </p:spPr>
              </p:sp>
              <p:sp>
                <p:nvSpPr>
                  <p:cNvPr id="12332" name="Line 93"/>
                  <p:cNvSpPr/>
                  <p:nvPr/>
                </p:nvSpPr>
                <p:spPr>
                  <a:xfrm flipH="1" flipV="1">
                    <a:off x="4425" y="2894"/>
                    <a:ext cx="63" cy="64"/>
                  </a:xfrm>
                  <a:prstGeom prst="line">
                    <a:avLst/>
                  </a:prstGeom>
                  <a:ln w="9525" cap="flat" cmpd="sng">
                    <a:solidFill>
                      <a:srgbClr val="CC0000"/>
                    </a:solidFill>
                    <a:prstDash val="solid"/>
                    <a:headEnd type="none" w="med" len="med"/>
                    <a:tailEnd type="none" w="med" len="med"/>
                  </a:ln>
                </p:spPr>
              </p:sp>
              <p:sp>
                <p:nvSpPr>
                  <p:cNvPr id="12333" name="Line 94"/>
                  <p:cNvSpPr/>
                  <p:nvPr/>
                </p:nvSpPr>
                <p:spPr>
                  <a:xfrm flipH="1" flipV="1">
                    <a:off x="4113" y="2582"/>
                    <a:ext cx="155" cy="155"/>
                  </a:xfrm>
                  <a:prstGeom prst="line">
                    <a:avLst/>
                  </a:prstGeom>
                  <a:ln w="9525" cap="flat" cmpd="sng">
                    <a:solidFill>
                      <a:srgbClr val="CC0000"/>
                    </a:solidFill>
                    <a:prstDash val="solid"/>
                    <a:headEnd type="none" w="med" len="med"/>
                    <a:tailEnd type="none" w="med" len="med"/>
                  </a:ln>
                </p:spPr>
              </p:sp>
              <p:sp>
                <p:nvSpPr>
                  <p:cNvPr id="12334" name="Line 95"/>
                  <p:cNvSpPr/>
                  <p:nvPr/>
                </p:nvSpPr>
                <p:spPr>
                  <a:xfrm flipH="1" flipV="1">
                    <a:off x="4412" y="2765"/>
                    <a:ext cx="104" cy="104"/>
                  </a:xfrm>
                  <a:prstGeom prst="line">
                    <a:avLst/>
                  </a:prstGeom>
                  <a:ln w="9525" cap="flat" cmpd="sng">
                    <a:solidFill>
                      <a:srgbClr val="CC0000"/>
                    </a:solidFill>
                    <a:prstDash val="solid"/>
                    <a:headEnd type="none" w="med" len="med"/>
                    <a:tailEnd type="none" w="med" len="med"/>
                  </a:ln>
                </p:spPr>
              </p:sp>
              <p:sp>
                <p:nvSpPr>
                  <p:cNvPr id="12335" name="Line 96"/>
                  <p:cNvSpPr/>
                  <p:nvPr/>
                </p:nvSpPr>
                <p:spPr>
                  <a:xfrm flipH="1" flipV="1">
                    <a:off x="4229" y="2582"/>
                    <a:ext cx="155" cy="155"/>
                  </a:xfrm>
                  <a:prstGeom prst="line">
                    <a:avLst/>
                  </a:prstGeom>
                  <a:ln w="9525" cap="flat" cmpd="sng">
                    <a:solidFill>
                      <a:srgbClr val="CC0000"/>
                    </a:solidFill>
                    <a:prstDash val="solid"/>
                    <a:headEnd type="none" w="med" len="med"/>
                    <a:tailEnd type="none" w="med" len="med"/>
                  </a:ln>
                </p:spPr>
              </p:sp>
              <p:sp>
                <p:nvSpPr>
                  <p:cNvPr id="12336" name="Freeform 97"/>
                  <p:cNvSpPr/>
                  <p:nvPr/>
                </p:nvSpPr>
                <p:spPr>
                  <a:xfrm>
                    <a:off x="4345" y="2582"/>
                    <a:ext cx="177" cy="177"/>
                  </a:xfrm>
                  <a:custGeom>
                    <a:avLst/>
                    <a:gdLst>
                      <a:gd name="txL" fmla="*/ 0 w 885"/>
                      <a:gd name="txT" fmla="*/ 0 h 885"/>
                      <a:gd name="txR" fmla="*/ 885 w 885"/>
                      <a:gd name="txB" fmla="*/ 885 h 885"/>
                    </a:gdLst>
                    <a:ahLst/>
                    <a:cxnLst>
                      <a:cxn ang="0">
                        <a:pos x="177" y="177"/>
                      </a:cxn>
                      <a:cxn ang="0">
                        <a:pos x="85" y="85"/>
                      </a:cxn>
                      <a:cxn ang="0">
                        <a:pos x="0" y="0"/>
                      </a:cxn>
                    </a:cxnLst>
                    <a:rect l="txL" t="txT" r="txR" b="txB"/>
                    <a:pathLst>
                      <a:path w="885" h="885">
                        <a:moveTo>
                          <a:pt x="885" y="885"/>
                        </a:moveTo>
                        <a:lnTo>
                          <a:pt x="426" y="426"/>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2337" name="Freeform 98"/>
                  <p:cNvSpPr/>
                  <p:nvPr/>
                </p:nvSpPr>
                <p:spPr>
                  <a:xfrm>
                    <a:off x="4462" y="2582"/>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2338" name="Freeform 99"/>
                  <p:cNvSpPr/>
                  <p:nvPr/>
                </p:nvSpPr>
                <p:spPr>
                  <a:xfrm>
                    <a:off x="3663" y="2732"/>
                    <a:ext cx="752" cy="10"/>
                  </a:xfrm>
                  <a:custGeom>
                    <a:avLst/>
                    <a:gdLst>
                      <a:gd name="txL" fmla="*/ 0 w 3760"/>
                      <a:gd name="txT" fmla="*/ 0 h 51"/>
                      <a:gd name="txR" fmla="*/ 3760 w 3760"/>
                      <a:gd name="txB" fmla="*/ 51 h 51"/>
                    </a:gdLst>
                    <a:ahLst/>
                    <a:cxnLst>
                      <a:cxn ang="0">
                        <a:pos x="0" y="0"/>
                      </a:cxn>
                      <a:cxn ang="0">
                        <a:pos x="0" y="10"/>
                      </a:cxn>
                      <a:cxn ang="0">
                        <a:pos x="752"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12339" name="Freeform 100"/>
                  <p:cNvSpPr/>
                  <p:nvPr/>
                </p:nvSpPr>
                <p:spPr>
                  <a:xfrm>
                    <a:off x="3663" y="2732"/>
                    <a:ext cx="752" cy="10"/>
                  </a:xfrm>
                  <a:custGeom>
                    <a:avLst/>
                    <a:gdLst>
                      <a:gd name="txL" fmla="*/ 0 w 3760"/>
                      <a:gd name="txT" fmla="*/ 0 h 51"/>
                      <a:gd name="txR" fmla="*/ 3760 w 3760"/>
                      <a:gd name="txB" fmla="*/ 51 h 51"/>
                    </a:gdLst>
                    <a:ahLst/>
                    <a:cxnLst>
                      <a:cxn ang="0">
                        <a:pos x="0" y="10"/>
                      </a:cxn>
                      <a:cxn ang="0">
                        <a:pos x="752" y="0"/>
                      </a:cxn>
                      <a:cxn ang="0">
                        <a:pos x="752"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12340" name="Rectangle 101"/>
                  <p:cNvSpPr/>
                  <p:nvPr/>
                </p:nvSpPr>
                <p:spPr>
                  <a:xfrm>
                    <a:off x="3663" y="2732"/>
                    <a:ext cx="752" cy="10"/>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2341" name="Line 102"/>
                  <p:cNvSpPr/>
                  <p:nvPr/>
                </p:nvSpPr>
                <p:spPr>
                  <a:xfrm>
                    <a:off x="4415" y="2737"/>
                    <a:ext cx="1" cy="1"/>
                  </a:xfrm>
                  <a:prstGeom prst="line">
                    <a:avLst/>
                  </a:prstGeom>
                  <a:ln w="0" cap="flat" cmpd="sng">
                    <a:solidFill>
                      <a:srgbClr val="000000"/>
                    </a:solidFill>
                    <a:prstDash val="solid"/>
                    <a:headEnd type="none" w="med" len="med"/>
                    <a:tailEnd type="none" w="med" len="med"/>
                  </a:ln>
                </p:spPr>
              </p:sp>
              <p:sp>
                <p:nvSpPr>
                  <p:cNvPr id="12342" name="Line 103"/>
                  <p:cNvSpPr/>
                  <p:nvPr/>
                </p:nvSpPr>
                <p:spPr>
                  <a:xfrm>
                    <a:off x="4468" y="2582"/>
                    <a:ext cx="1" cy="1"/>
                  </a:xfrm>
                  <a:prstGeom prst="line">
                    <a:avLst/>
                  </a:prstGeom>
                  <a:ln w="0" cap="flat" cmpd="sng">
                    <a:solidFill>
                      <a:srgbClr val="000000"/>
                    </a:solidFill>
                    <a:prstDash val="solid"/>
                    <a:headEnd type="none" w="med" len="med"/>
                    <a:tailEnd type="none" w="med" len="med"/>
                  </a:ln>
                </p:spPr>
              </p:sp>
            </p:grpSp>
            <p:sp>
              <p:nvSpPr>
                <p:cNvPr id="12315" name="Line 104"/>
                <p:cNvSpPr/>
                <p:nvPr/>
              </p:nvSpPr>
              <p:spPr>
                <a:xfrm>
                  <a:off x="2245" y="3203"/>
                  <a:ext cx="653" cy="0"/>
                </a:xfrm>
                <a:prstGeom prst="line">
                  <a:avLst/>
                </a:prstGeom>
                <a:ln w="28575" cap="flat" cmpd="sng">
                  <a:solidFill>
                    <a:schemeClr val="tx1"/>
                  </a:solidFill>
                  <a:prstDash val="solid"/>
                  <a:headEnd type="none" w="sm" len="med"/>
                  <a:tailEnd type="none" w="sm" len="med"/>
                </a:ln>
              </p:spPr>
            </p:sp>
          </p:grpSp>
          <p:sp>
            <p:nvSpPr>
              <p:cNvPr id="12313" name="Line 105"/>
              <p:cNvSpPr/>
              <p:nvPr/>
            </p:nvSpPr>
            <p:spPr>
              <a:xfrm>
                <a:off x="2336" y="2931"/>
                <a:ext cx="907" cy="0"/>
              </a:xfrm>
              <a:prstGeom prst="line">
                <a:avLst/>
              </a:prstGeom>
              <a:ln w="12700" cap="flat" cmpd="sng">
                <a:solidFill>
                  <a:schemeClr val="tx1"/>
                </a:solidFill>
                <a:prstDash val="lgDashDot"/>
                <a:headEnd type="none" w="sm" len="med"/>
                <a:tailEnd type="none" w="sm" len="med"/>
              </a:ln>
            </p:spPr>
          </p:sp>
        </p:grpSp>
        <p:sp>
          <p:nvSpPr>
            <p:cNvPr id="12311" name="Text Box 106"/>
            <p:cNvSpPr txBox="1"/>
            <p:nvPr/>
          </p:nvSpPr>
          <p:spPr>
            <a:xfrm>
              <a:off x="4105" y="3471"/>
              <a:ext cx="726"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楷体_GB2312" pitchFamily="49" charset="-122"/>
                </a:rPr>
                <a:t>过盈配合</a:t>
              </a:r>
            </a:p>
          </p:txBody>
        </p:sp>
      </p:grpSp>
      <p:grpSp>
        <p:nvGrpSpPr>
          <p:cNvPr id="14" name="Group 107"/>
          <p:cNvGrpSpPr/>
          <p:nvPr/>
        </p:nvGrpSpPr>
        <p:grpSpPr>
          <a:xfrm>
            <a:off x="1547813" y="2997200"/>
            <a:ext cx="5864225" cy="3024188"/>
            <a:chOff x="975" y="1888"/>
            <a:chExt cx="3694" cy="1905"/>
          </a:xfrm>
        </p:grpSpPr>
        <p:grpSp>
          <p:nvGrpSpPr>
            <p:cNvPr id="12301" name="Group 108"/>
            <p:cNvGrpSpPr/>
            <p:nvPr/>
          </p:nvGrpSpPr>
          <p:grpSpPr>
            <a:xfrm>
              <a:off x="1021" y="1888"/>
              <a:ext cx="3648" cy="1905"/>
              <a:chOff x="1021" y="1888"/>
              <a:chExt cx="3648" cy="1905"/>
            </a:xfrm>
          </p:grpSpPr>
          <p:grpSp>
            <p:nvGrpSpPr>
              <p:cNvPr id="12303" name="Group 109"/>
              <p:cNvGrpSpPr/>
              <p:nvPr/>
            </p:nvGrpSpPr>
            <p:grpSpPr>
              <a:xfrm>
                <a:off x="1021" y="1888"/>
                <a:ext cx="1360" cy="1905"/>
                <a:chOff x="1021" y="1888"/>
                <a:chExt cx="1360" cy="1905"/>
              </a:xfrm>
            </p:grpSpPr>
            <p:sp>
              <p:nvSpPr>
                <p:cNvPr id="12306" name="Rectangle 110" descr="浅色上对角线"/>
                <p:cNvSpPr/>
                <p:nvPr/>
              </p:nvSpPr>
              <p:spPr>
                <a:xfrm>
                  <a:off x="1292" y="1888"/>
                  <a:ext cx="862" cy="1905"/>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07" name="Rectangle 111"/>
                <p:cNvSpPr/>
                <p:nvPr/>
              </p:nvSpPr>
              <p:spPr>
                <a:xfrm>
                  <a:off x="1292" y="2478"/>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08" name="Rectangle 112" descr="75%"/>
                <p:cNvSpPr/>
                <p:nvPr/>
              </p:nvSpPr>
              <p:spPr>
                <a:xfrm>
                  <a:off x="1292" y="2478"/>
                  <a:ext cx="862" cy="90"/>
                </a:xfrm>
                <a:prstGeom prst="rect">
                  <a:avLst/>
                </a:prstGeom>
                <a:pattFill prst="pct75">
                  <a:fgClr>
                    <a:schemeClr val="accent1"/>
                  </a:fgClr>
                  <a:bgClr>
                    <a:schemeClr val="bg1"/>
                  </a:bgClr>
                </a:pattFill>
                <a:ln w="9525" cap="flat" cmpd="sng">
                  <a:solidFill>
                    <a:schemeClr val="hlink"/>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2309" name="Line 113"/>
                <p:cNvSpPr/>
                <p:nvPr/>
              </p:nvSpPr>
              <p:spPr>
                <a:xfrm>
                  <a:off x="1021" y="2886"/>
                  <a:ext cx="1360" cy="0"/>
                </a:xfrm>
                <a:prstGeom prst="line">
                  <a:avLst/>
                </a:prstGeom>
                <a:ln w="9525" cap="flat" cmpd="sng">
                  <a:solidFill>
                    <a:srgbClr val="0000FF"/>
                  </a:solidFill>
                  <a:prstDash val="lgDashDot"/>
                  <a:headEnd type="none" w="sm" len="med"/>
                  <a:tailEnd type="none" w="sm" len="med"/>
                </a:ln>
              </p:spPr>
            </p:sp>
          </p:grpSp>
          <p:sp>
            <p:nvSpPr>
              <p:cNvPr id="12304" name="Line 114"/>
              <p:cNvSpPr/>
              <p:nvPr/>
            </p:nvSpPr>
            <p:spPr>
              <a:xfrm>
                <a:off x="2129" y="2473"/>
                <a:ext cx="2540" cy="0"/>
              </a:xfrm>
              <a:prstGeom prst="line">
                <a:avLst/>
              </a:prstGeom>
              <a:ln w="12700" cap="flat" cmpd="sng">
                <a:solidFill>
                  <a:srgbClr val="0000FF"/>
                </a:solidFill>
                <a:prstDash val="solid"/>
                <a:headEnd type="none" w="sm" len="med"/>
                <a:tailEnd type="none" w="sm" len="med"/>
              </a:ln>
            </p:spPr>
          </p:sp>
          <p:sp>
            <p:nvSpPr>
              <p:cNvPr id="12305" name="Line 115"/>
              <p:cNvSpPr/>
              <p:nvPr/>
            </p:nvSpPr>
            <p:spPr>
              <a:xfrm>
                <a:off x="2128" y="2568"/>
                <a:ext cx="2540" cy="0"/>
              </a:xfrm>
              <a:prstGeom prst="line">
                <a:avLst/>
              </a:prstGeom>
              <a:ln w="12700" cap="flat" cmpd="sng">
                <a:solidFill>
                  <a:srgbClr val="0000FF"/>
                </a:solidFill>
                <a:prstDash val="solid"/>
                <a:headEnd type="none" w="sm" len="med"/>
                <a:tailEnd type="none" w="sm" len="med"/>
              </a:ln>
            </p:spPr>
          </p:sp>
        </p:grpSp>
        <p:sp>
          <p:nvSpPr>
            <p:cNvPr id="12302" name="Text Box 116"/>
            <p:cNvSpPr txBox="1"/>
            <p:nvPr/>
          </p:nvSpPr>
          <p:spPr>
            <a:xfrm>
              <a:off x="975" y="2341"/>
              <a:ext cx="227" cy="231"/>
            </a:xfrm>
            <a:prstGeom prst="rect">
              <a:avLst/>
            </a:prstGeom>
            <a:noFill/>
            <a:ln w="9525">
              <a:noFill/>
            </a:ln>
          </p:spPr>
          <p:txBody>
            <a:bodyPr>
              <a:spAutoFit/>
            </a:bodyPr>
            <a:lstStyle/>
            <a:p>
              <a:pPr algn="l">
                <a:spcBef>
                  <a:spcPct val="50000"/>
                </a:spcBef>
              </a:pPr>
              <a:r>
                <a:rPr lang="en-US" altLang="zh-CN" sz="1800" b="0" i="0" dirty="0">
                  <a:solidFill>
                    <a:srgbClr val="0000FF"/>
                  </a:solidFill>
                  <a:latin typeface="Arial" panose="020B0604020202020204" pitchFamily="34" charset="0"/>
                  <a:ea typeface="宋体" panose="02010600030101010101" pitchFamily="2" charset="-122"/>
                </a:rPr>
                <a:t>0</a:t>
              </a:r>
            </a:p>
          </p:txBody>
        </p:sp>
      </p:grpSp>
      <p:sp>
        <p:nvSpPr>
          <p:cNvPr id="12300" name="Rectangle 11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11.1.6-7 </a:t>
            </a:r>
            <a:r>
              <a:rPr lang="zh-CN" altLang="en-US" i="0" dirty="0">
                <a:solidFill>
                  <a:srgbClr val="000066"/>
                </a:solidFill>
                <a:latin typeface="仿宋_GB2312" pitchFamily="49" charset="-122"/>
                <a:ea typeface="仿宋_GB2312" pitchFamily="49" charset="-122"/>
              </a:rPr>
              <a:t>配合、基孔制与基轴制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42724"/>
                                        </p:tgtEl>
                                        <p:attrNameLst>
                                          <p:attrName>style.visibility</p:attrName>
                                        </p:attrNameLst>
                                      </p:cBhvr>
                                      <p:to>
                                        <p:strVal val="visible"/>
                                      </p:to>
                                    </p:set>
                                    <p:animEffect transition="in" filter="wheel(4)">
                                      <p:cBhvr>
                                        <p:cTn id="7" dur="500"/>
                                        <p:tgtEl>
                                          <p:spTgt spid="5427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23"/>
                                        </p:tgtEl>
                                        <p:attrNameLst>
                                          <p:attrName>style.visibility</p:attrName>
                                        </p:attrNameLst>
                                      </p:cBhvr>
                                      <p:to>
                                        <p:strVal val="visible"/>
                                      </p:to>
                                    </p:set>
                                    <p:animEffect transition="in" filter="wipe(left)">
                                      <p:cBhvr>
                                        <p:cTn id="12" dur="500"/>
                                        <p:tgtEl>
                                          <p:spTgt spid="542723"/>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ppt_x</p:attrName>
                                        </p:attrNameLst>
                                      </p:cBhvr>
                                      <p:tavLst>
                                        <p:tav tm="0">
                                          <p:val>
                                            <p:strVal val="#ppt_x-#ppt_w/2"/>
                                          </p:val>
                                        </p:tav>
                                        <p:tav tm="100000">
                                          <p:val>
                                            <p:strVal val="#ppt_x"/>
                                          </p:val>
                                        </p:tav>
                                      </p:tavLst>
                                    </p:anim>
                                    <p:anim calcmode="lin" valueType="num">
                                      <p:cBhvr>
                                        <p:cTn id="18" dur="500" fill="hold"/>
                                        <p:tgtEl>
                                          <p:spTgt spid="14"/>
                                        </p:tgtEl>
                                        <p:attrNameLst>
                                          <p:attrName>ppt_y</p:attrName>
                                        </p:attrNameLst>
                                      </p:cBhvr>
                                      <p:tavLst>
                                        <p:tav tm="0">
                                          <p:val>
                                            <p:strVal val="#ppt_y"/>
                                          </p:val>
                                        </p:tav>
                                        <p:tav tm="100000">
                                          <p:val>
                                            <p:strVal val="#ppt_y"/>
                                          </p:val>
                                        </p:tav>
                                      </p:tavLst>
                                    </p:anim>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slide(fromRight)">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lide(fromRigh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slide(fromRight)">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23" grpId="0"/>
      <p:bldP spid="5427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ADD99EC-D6F7-4930-AD6C-B2727957400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16:04:20</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9</a:t>
            </a:fld>
            <a:endParaRPr lang="en-US" altLang="zh-CN" sz="1400" b="0" i="0" dirty="0">
              <a:ea typeface="宋体" panose="02010600030101010101" pitchFamily="2" charset="-122"/>
            </a:endParaRPr>
          </a:p>
        </p:txBody>
      </p:sp>
      <p:sp>
        <p:nvSpPr>
          <p:cNvPr id="543746" name="Rectangle 2"/>
          <p:cNvSpPr>
            <a:spLocks noChangeArrowheads="1"/>
          </p:cNvSpPr>
          <p:nvPr/>
        </p:nvSpPr>
        <p:spPr bwMode="auto">
          <a:xfrm>
            <a:off x="1116013" y="927100"/>
            <a:ext cx="8027988" cy="822325"/>
          </a:xfrm>
          <a:prstGeom prst="rect">
            <a:avLst/>
          </a:prstGeom>
          <a:noFill/>
          <a:ln w="9525" algn="ctr">
            <a:noFill/>
            <a:miter lim="800000"/>
          </a:ln>
          <a:effectLst/>
        </p:spPr>
        <p:txBody>
          <a:bodyPr lIns="91430" tIns="45715" rIns="91430" bIns="45715">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基本偏差为</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h</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的轴的公差带，与不同基本偏差的孔的公差带形成各种配合（间隙、过渡或过盈）的一种制度。</a:t>
            </a:r>
          </a:p>
        </p:txBody>
      </p:sp>
      <p:sp>
        <p:nvSpPr>
          <p:cNvPr id="543747" name="Text Box 3"/>
          <p:cNvSpPr txBox="1">
            <a:spLocks noChangeArrowheads="1"/>
          </p:cNvSpPr>
          <p:nvPr/>
        </p:nvSpPr>
        <p:spPr bwMode="auto">
          <a:xfrm>
            <a:off x="466725" y="811213"/>
            <a:ext cx="433388" cy="1006475"/>
          </a:xfrm>
          <a:prstGeom prst="rect">
            <a:avLst/>
          </a:prstGeom>
          <a:gradFill rotWithShape="1">
            <a:gsLst>
              <a:gs pos="0">
                <a:schemeClr val="folHlink"/>
              </a:gs>
              <a:gs pos="50000">
                <a:schemeClr val="bg1"/>
              </a:gs>
              <a:gs pos="100000">
                <a:schemeClr val="folHlink"/>
              </a:gs>
            </a:gsLst>
            <a:lin ang="0" scaled="1"/>
          </a:gradFill>
          <a:ln w="9525" algn="ctr">
            <a:noFill/>
            <a:miter lim="800000"/>
            <a:headEnd type="none" w="sm" len="med"/>
            <a:tailEnd type="none" w="sm" len="med"/>
          </a:ln>
          <a:effectLst/>
        </p:spPr>
        <p:txBody>
          <a:bodyPr>
            <a:spAutoFit/>
          </a:bodyPr>
          <a:lstStyle/>
          <a:p>
            <a:pPr marR="0" algn="l" defTabSz="914400">
              <a:spcBef>
                <a:spcPct val="50000"/>
              </a:spcBef>
              <a:buClrTx/>
              <a:buSzTx/>
              <a:buFontTx/>
              <a:buNone/>
              <a:defRPr/>
            </a:pPr>
            <a:r>
              <a:rPr kumimoji="1" lang="zh-CN" altLang="en-US" sz="2000" i="0" kern="1200" cap="none" spc="0" normalizeH="0" baseline="0" noProof="0">
                <a:solidFill>
                  <a:srgbClr val="FF3300"/>
                </a:solidFill>
                <a:latin typeface="仿宋_GB2312" pitchFamily="49" charset="-122"/>
                <a:ea typeface="仿宋_GB2312" pitchFamily="49" charset="-122"/>
                <a:cs typeface="+mn-cs"/>
              </a:rPr>
              <a:t>基轴制</a:t>
            </a:r>
          </a:p>
        </p:txBody>
      </p:sp>
      <p:grpSp>
        <p:nvGrpSpPr>
          <p:cNvPr id="2" name="Group 4"/>
          <p:cNvGrpSpPr/>
          <p:nvPr/>
        </p:nvGrpSpPr>
        <p:grpSpPr>
          <a:xfrm>
            <a:off x="3130550" y="1989138"/>
            <a:ext cx="1150938" cy="3805237"/>
            <a:chOff x="1564" y="1627"/>
            <a:chExt cx="725" cy="2397"/>
          </a:xfrm>
        </p:grpSpPr>
        <p:grpSp>
          <p:nvGrpSpPr>
            <p:cNvPr id="13370" name="Group 5"/>
            <p:cNvGrpSpPr/>
            <p:nvPr/>
          </p:nvGrpSpPr>
          <p:grpSpPr>
            <a:xfrm>
              <a:off x="1790" y="1627"/>
              <a:ext cx="453" cy="2131"/>
              <a:chOff x="1790" y="1627"/>
              <a:chExt cx="862" cy="2131"/>
            </a:xfrm>
          </p:grpSpPr>
          <p:sp>
            <p:nvSpPr>
              <p:cNvPr id="13372" name="Rectangle 6" descr="浅色上对角线"/>
              <p:cNvSpPr/>
              <p:nvPr/>
            </p:nvSpPr>
            <p:spPr>
              <a:xfrm>
                <a:off x="1790" y="1627"/>
                <a:ext cx="862" cy="2131"/>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73" name="Rectangle 7"/>
              <p:cNvSpPr/>
              <p:nvPr/>
            </p:nvSpPr>
            <p:spPr>
              <a:xfrm>
                <a:off x="1790" y="2287"/>
                <a:ext cx="862" cy="913"/>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74" name="Rectangle 8" descr="75%"/>
              <p:cNvSpPr/>
              <p:nvPr/>
            </p:nvSpPr>
            <p:spPr>
              <a:xfrm>
                <a:off x="1790" y="2287"/>
                <a:ext cx="862" cy="101"/>
              </a:xfrm>
              <a:prstGeom prst="rect">
                <a:avLst/>
              </a:prstGeom>
              <a:pattFill prst="pct75">
                <a:fgClr>
                  <a:schemeClr val="accent1"/>
                </a:fgClr>
                <a:bgClr>
                  <a:schemeClr val="bg1"/>
                </a:bgClr>
              </a:pattFill>
              <a:ln w="9525" cap="flat" cmpd="sng">
                <a:solidFill>
                  <a:schemeClr val="hlink"/>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3371" name="Text Box 9"/>
            <p:cNvSpPr txBox="1"/>
            <p:nvPr/>
          </p:nvSpPr>
          <p:spPr>
            <a:xfrm>
              <a:off x="1564" y="3793"/>
              <a:ext cx="725"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仿宋_GB2312" pitchFamily="49" charset="-122"/>
                </a:rPr>
                <a:t>间隙配合</a:t>
              </a:r>
            </a:p>
          </p:txBody>
        </p:sp>
      </p:grpSp>
      <p:grpSp>
        <p:nvGrpSpPr>
          <p:cNvPr id="4" name="Group 10"/>
          <p:cNvGrpSpPr/>
          <p:nvPr/>
        </p:nvGrpSpPr>
        <p:grpSpPr>
          <a:xfrm>
            <a:off x="4427538" y="2293938"/>
            <a:ext cx="1150937" cy="3500437"/>
            <a:chOff x="2381" y="1819"/>
            <a:chExt cx="725" cy="2205"/>
          </a:xfrm>
        </p:grpSpPr>
        <p:grpSp>
          <p:nvGrpSpPr>
            <p:cNvPr id="13365" name="Group 11"/>
            <p:cNvGrpSpPr/>
            <p:nvPr/>
          </p:nvGrpSpPr>
          <p:grpSpPr>
            <a:xfrm>
              <a:off x="2472" y="1819"/>
              <a:ext cx="453" cy="1859"/>
              <a:chOff x="2833" y="1789"/>
              <a:chExt cx="862" cy="1905"/>
            </a:xfrm>
          </p:grpSpPr>
          <p:sp>
            <p:nvSpPr>
              <p:cNvPr id="13367" name="Rectangle 12" descr="浅色上对角线"/>
              <p:cNvSpPr/>
              <p:nvPr/>
            </p:nvSpPr>
            <p:spPr>
              <a:xfrm>
                <a:off x="2833" y="1789"/>
                <a:ext cx="862" cy="1905"/>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8" name="Rectangle 13"/>
              <p:cNvSpPr/>
              <p:nvPr/>
            </p:nvSpPr>
            <p:spPr>
              <a:xfrm>
                <a:off x="2833" y="2379"/>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9" name="Rectangle 14" descr="75%"/>
              <p:cNvSpPr/>
              <p:nvPr/>
            </p:nvSpPr>
            <p:spPr>
              <a:xfrm>
                <a:off x="2833" y="2379"/>
                <a:ext cx="862" cy="90"/>
              </a:xfrm>
              <a:prstGeom prst="rect">
                <a:avLst/>
              </a:prstGeom>
              <a:pattFill prst="pct75">
                <a:fgClr>
                  <a:schemeClr val="accent1"/>
                </a:fgClr>
                <a:bgClr>
                  <a:schemeClr val="bg1"/>
                </a:bgClr>
              </a:pattFill>
              <a:ln w="9525" cap="flat" cmpd="sng">
                <a:solidFill>
                  <a:schemeClr val="hlink"/>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3366" name="Text Box 15"/>
            <p:cNvSpPr txBox="1"/>
            <p:nvPr/>
          </p:nvSpPr>
          <p:spPr>
            <a:xfrm>
              <a:off x="2381" y="3793"/>
              <a:ext cx="725"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仿宋_GB2312" pitchFamily="49" charset="-122"/>
                </a:rPr>
                <a:t>过渡配合</a:t>
              </a:r>
            </a:p>
          </p:txBody>
        </p:sp>
      </p:grpSp>
      <p:grpSp>
        <p:nvGrpSpPr>
          <p:cNvPr id="6" name="Group 16"/>
          <p:cNvGrpSpPr/>
          <p:nvPr/>
        </p:nvGrpSpPr>
        <p:grpSpPr>
          <a:xfrm>
            <a:off x="5435600" y="2879725"/>
            <a:ext cx="1152525" cy="2914650"/>
            <a:chOff x="3016" y="2188"/>
            <a:chExt cx="726" cy="1836"/>
          </a:xfrm>
        </p:grpSpPr>
        <p:grpSp>
          <p:nvGrpSpPr>
            <p:cNvPr id="13360" name="Group 17"/>
            <p:cNvGrpSpPr/>
            <p:nvPr/>
          </p:nvGrpSpPr>
          <p:grpSpPr>
            <a:xfrm>
              <a:off x="3152" y="2188"/>
              <a:ext cx="453" cy="1360"/>
              <a:chOff x="2833" y="1789"/>
              <a:chExt cx="862" cy="1905"/>
            </a:xfrm>
          </p:grpSpPr>
          <p:sp>
            <p:nvSpPr>
              <p:cNvPr id="13362" name="Rectangle 18" descr="浅色上对角线"/>
              <p:cNvSpPr/>
              <p:nvPr/>
            </p:nvSpPr>
            <p:spPr>
              <a:xfrm>
                <a:off x="2833" y="1789"/>
                <a:ext cx="862" cy="1905"/>
              </a:xfrm>
              <a:prstGeom prst="rect">
                <a:avLst/>
              </a:prstGeom>
              <a:pattFill prst="ltUpDiag">
                <a:fgClr>
                  <a:schemeClr val="accent1"/>
                </a:fgClr>
                <a:bgClr>
                  <a:schemeClr val="bg1"/>
                </a:bgClr>
              </a:patt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3" name="Rectangle 19"/>
              <p:cNvSpPr/>
              <p:nvPr/>
            </p:nvSpPr>
            <p:spPr>
              <a:xfrm>
                <a:off x="2833" y="2379"/>
                <a:ext cx="862" cy="816"/>
              </a:xfrm>
              <a:prstGeom prst="rect">
                <a:avLst/>
              </a:prstGeom>
              <a:solidFill>
                <a:schemeClr val="bg1"/>
              </a:solidFill>
              <a:ln w="28575" cap="flat" cmpd="sng">
                <a:solidFill>
                  <a:srgbClr val="800000"/>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13364" name="Rectangle 20" descr="75%"/>
              <p:cNvSpPr/>
              <p:nvPr/>
            </p:nvSpPr>
            <p:spPr>
              <a:xfrm>
                <a:off x="2833" y="2379"/>
                <a:ext cx="862" cy="90"/>
              </a:xfrm>
              <a:prstGeom prst="rect">
                <a:avLst/>
              </a:prstGeom>
              <a:pattFill prst="pct75">
                <a:fgClr>
                  <a:schemeClr val="accent1"/>
                </a:fgClr>
                <a:bgClr>
                  <a:schemeClr val="bg1"/>
                </a:bgClr>
              </a:pattFill>
              <a:ln w="9525" cap="flat" cmpd="sng">
                <a:solidFill>
                  <a:schemeClr val="hlink"/>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sp>
          <p:nvSpPr>
            <p:cNvPr id="13361" name="Text Box 21"/>
            <p:cNvSpPr txBox="1"/>
            <p:nvPr/>
          </p:nvSpPr>
          <p:spPr>
            <a:xfrm>
              <a:off x="3016" y="3793"/>
              <a:ext cx="726" cy="231"/>
            </a:xfrm>
            <a:prstGeom prst="rect">
              <a:avLst/>
            </a:prstGeom>
            <a:noFill/>
            <a:ln w="9525">
              <a:noFill/>
            </a:ln>
          </p:spPr>
          <p:txBody>
            <a:bodyPr>
              <a:spAutoFit/>
            </a:bodyPr>
            <a:lstStyle/>
            <a:p>
              <a:pPr algn="l">
                <a:spcBef>
                  <a:spcPct val="50000"/>
                </a:spcBef>
              </a:pPr>
              <a:r>
                <a:rPr lang="zh-CN" altLang="en-US" sz="1800" i="0" dirty="0">
                  <a:solidFill>
                    <a:srgbClr val="000066"/>
                  </a:solidFill>
                  <a:latin typeface="Arial" panose="020B0604020202020204" pitchFamily="34" charset="0"/>
                  <a:ea typeface="仿宋_GB2312" pitchFamily="49" charset="-122"/>
                </a:rPr>
                <a:t>过盈配合</a:t>
              </a:r>
            </a:p>
          </p:txBody>
        </p:sp>
      </p:grpSp>
      <p:grpSp>
        <p:nvGrpSpPr>
          <p:cNvPr id="8" name="Group 22"/>
          <p:cNvGrpSpPr/>
          <p:nvPr/>
        </p:nvGrpSpPr>
        <p:grpSpPr>
          <a:xfrm>
            <a:off x="1547813" y="3051175"/>
            <a:ext cx="4683125" cy="1433513"/>
            <a:chOff x="567" y="2296"/>
            <a:chExt cx="2950" cy="903"/>
          </a:xfrm>
        </p:grpSpPr>
        <p:grpSp>
          <p:nvGrpSpPr>
            <p:cNvPr id="13324" name="Group 23"/>
            <p:cNvGrpSpPr/>
            <p:nvPr/>
          </p:nvGrpSpPr>
          <p:grpSpPr>
            <a:xfrm>
              <a:off x="839" y="2432"/>
              <a:ext cx="2678" cy="767"/>
              <a:chOff x="3105" y="2528"/>
              <a:chExt cx="2678" cy="767"/>
            </a:xfrm>
          </p:grpSpPr>
          <p:sp>
            <p:nvSpPr>
              <p:cNvPr id="13326" name="Line 24"/>
              <p:cNvSpPr/>
              <p:nvPr/>
            </p:nvSpPr>
            <p:spPr>
              <a:xfrm>
                <a:off x="3243" y="2535"/>
                <a:ext cx="2540" cy="0"/>
              </a:xfrm>
              <a:prstGeom prst="line">
                <a:avLst/>
              </a:prstGeom>
              <a:ln w="12700" cap="flat" cmpd="sng">
                <a:solidFill>
                  <a:srgbClr val="0000FF"/>
                </a:solidFill>
                <a:prstDash val="solid"/>
                <a:headEnd type="none" w="sm" len="med"/>
                <a:tailEnd type="none" w="sm" len="med"/>
              </a:ln>
            </p:spPr>
          </p:sp>
          <p:sp>
            <p:nvSpPr>
              <p:cNvPr id="13327" name="Line 25"/>
              <p:cNvSpPr/>
              <p:nvPr/>
            </p:nvSpPr>
            <p:spPr>
              <a:xfrm>
                <a:off x="3242" y="2670"/>
                <a:ext cx="2540" cy="0"/>
              </a:xfrm>
              <a:prstGeom prst="line">
                <a:avLst/>
              </a:prstGeom>
              <a:ln w="12700" cap="flat" cmpd="sng">
                <a:solidFill>
                  <a:srgbClr val="0000FF"/>
                </a:solidFill>
                <a:prstDash val="solid"/>
                <a:headEnd type="none" w="sm" len="med"/>
                <a:tailEnd type="none" w="sm" len="med"/>
              </a:ln>
            </p:spPr>
          </p:sp>
          <p:grpSp>
            <p:nvGrpSpPr>
              <p:cNvPr id="13328" name="Group 26"/>
              <p:cNvGrpSpPr>
                <a:grpSpLocks noChangeAspect="1"/>
              </p:cNvGrpSpPr>
              <p:nvPr/>
            </p:nvGrpSpPr>
            <p:grpSpPr>
              <a:xfrm>
                <a:off x="3105" y="2528"/>
                <a:ext cx="909" cy="767"/>
                <a:chOff x="2336" y="2587"/>
                <a:chExt cx="907" cy="682"/>
              </a:xfrm>
            </p:grpSpPr>
            <p:grpSp>
              <p:nvGrpSpPr>
                <p:cNvPr id="13329" name="Group 27"/>
                <p:cNvGrpSpPr>
                  <a:grpSpLocks noChangeAspect="1"/>
                </p:cNvGrpSpPr>
                <p:nvPr/>
              </p:nvGrpSpPr>
              <p:grpSpPr>
                <a:xfrm>
                  <a:off x="2451" y="2587"/>
                  <a:ext cx="701" cy="682"/>
                  <a:chOff x="2245" y="2521"/>
                  <a:chExt cx="701" cy="682"/>
                </a:xfrm>
              </p:grpSpPr>
              <p:grpSp>
                <p:nvGrpSpPr>
                  <p:cNvPr id="13331" name="Group 28"/>
                  <p:cNvGrpSpPr>
                    <a:grpSpLocks noChangeAspect="1"/>
                  </p:cNvGrpSpPr>
                  <p:nvPr/>
                </p:nvGrpSpPr>
                <p:grpSpPr>
                  <a:xfrm>
                    <a:off x="2245" y="2521"/>
                    <a:ext cx="701" cy="682"/>
                    <a:chOff x="3658" y="2576"/>
                    <a:chExt cx="866" cy="842"/>
                  </a:xfrm>
                </p:grpSpPr>
                <p:sp>
                  <p:nvSpPr>
                    <p:cNvPr id="13333" name="Freeform 29"/>
                    <p:cNvSpPr>
                      <a:spLocks noChangeAspect="1"/>
                    </p:cNvSpPr>
                    <p:nvPr/>
                  </p:nvSpPr>
                  <p:spPr>
                    <a:xfrm>
                      <a:off x="3658" y="2582"/>
                      <a:ext cx="10" cy="835"/>
                    </a:xfrm>
                    <a:custGeom>
                      <a:avLst/>
                      <a:gdLst>
                        <a:gd name="txL" fmla="*/ 0 w 52"/>
                        <a:gd name="txT" fmla="*/ 0 h 4176"/>
                        <a:gd name="txR" fmla="*/ 52 w 52"/>
                        <a:gd name="txB" fmla="*/ 4176 h 4176"/>
                      </a:gdLst>
                      <a:ahLst/>
                      <a:cxnLst>
                        <a:cxn ang="0">
                          <a:pos x="0" y="835"/>
                        </a:cxn>
                        <a:cxn ang="0">
                          <a:pos x="10" y="835"/>
                        </a:cxn>
                        <a:cxn ang="0">
                          <a:pos x="0" y="0"/>
                        </a:cxn>
                        <a:cxn ang="0">
                          <a:pos x="0" y="835"/>
                        </a:cxn>
                      </a:cxnLst>
                      <a:rect l="txL" t="txT" r="txR" b="txB"/>
                      <a:pathLst>
                        <a:path w="52" h="4176">
                          <a:moveTo>
                            <a:pt x="0" y="4176"/>
                          </a:moveTo>
                          <a:lnTo>
                            <a:pt x="52" y="4176"/>
                          </a:lnTo>
                          <a:lnTo>
                            <a:pt x="0" y="0"/>
                          </a:lnTo>
                          <a:lnTo>
                            <a:pt x="0" y="4176"/>
                          </a:lnTo>
                          <a:close/>
                        </a:path>
                      </a:pathLst>
                    </a:custGeom>
                    <a:solidFill>
                      <a:srgbClr val="000000">
                        <a:alpha val="100000"/>
                      </a:srgbClr>
                    </a:solidFill>
                    <a:ln w="9525">
                      <a:noFill/>
                    </a:ln>
                  </p:spPr>
                  <p:txBody>
                    <a:bodyPr/>
                    <a:lstStyle/>
                    <a:p>
                      <a:endParaRPr lang="zh-CN" altLang="en-US"/>
                    </a:p>
                  </p:txBody>
                </p:sp>
                <p:sp>
                  <p:nvSpPr>
                    <p:cNvPr id="13334" name="Freeform 30"/>
                    <p:cNvSpPr>
                      <a:spLocks noChangeAspect="1"/>
                    </p:cNvSpPr>
                    <p:nvPr/>
                  </p:nvSpPr>
                  <p:spPr>
                    <a:xfrm>
                      <a:off x="3658" y="2582"/>
                      <a:ext cx="10" cy="835"/>
                    </a:xfrm>
                    <a:custGeom>
                      <a:avLst/>
                      <a:gdLst>
                        <a:gd name="txL" fmla="*/ 0 w 52"/>
                        <a:gd name="txT" fmla="*/ 0 h 4176"/>
                        <a:gd name="txR" fmla="*/ 52 w 52"/>
                        <a:gd name="txB" fmla="*/ 4176 h 4176"/>
                      </a:gdLst>
                      <a:ahLst/>
                      <a:cxnLst>
                        <a:cxn ang="0">
                          <a:pos x="10" y="835"/>
                        </a:cxn>
                        <a:cxn ang="0">
                          <a:pos x="0" y="0"/>
                        </a:cxn>
                        <a:cxn ang="0">
                          <a:pos x="10" y="0"/>
                        </a:cxn>
                        <a:cxn ang="0">
                          <a:pos x="10" y="835"/>
                        </a:cxn>
                      </a:cxnLst>
                      <a:rect l="txL" t="txT" r="txR" b="txB"/>
                      <a:pathLst>
                        <a:path w="52" h="4176">
                          <a:moveTo>
                            <a:pt x="52" y="4176"/>
                          </a:moveTo>
                          <a:lnTo>
                            <a:pt x="0" y="0"/>
                          </a:lnTo>
                          <a:lnTo>
                            <a:pt x="52" y="0"/>
                          </a:lnTo>
                          <a:lnTo>
                            <a:pt x="52" y="4176"/>
                          </a:lnTo>
                          <a:close/>
                        </a:path>
                      </a:pathLst>
                    </a:custGeom>
                    <a:solidFill>
                      <a:srgbClr val="000000">
                        <a:alpha val="100000"/>
                      </a:srgbClr>
                    </a:solidFill>
                    <a:ln w="9525">
                      <a:noFill/>
                    </a:ln>
                  </p:spPr>
                  <p:txBody>
                    <a:bodyPr/>
                    <a:lstStyle/>
                    <a:p>
                      <a:endParaRPr lang="zh-CN" altLang="en-US"/>
                    </a:p>
                  </p:txBody>
                </p:sp>
                <p:sp>
                  <p:nvSpPr>
                    <p:cNvPr id="13335" name="Rectangle 31"/>
                    <p:cNvSpPr>
                      <a:spLocks noChangeAspect="1"/>
                    </p:cNvSpPr>
                    <p:nvPr/>
                  </p:nvSpPr>
                  <p:spPr>
                    <a:xfrm>
                      <a:off x="3658" y="2582"/>
                      <a:ext cx="10" cy="835"/>
                    </a:xfrm>
                    <a:prstGeom prst="rect">
                      <a:avLst/>
                    </a:prstGeom>
                    <a:noFill/>
                    <a:ln w="19050" cap="flat" cmpd="sng">
                      <a:solidFill>
                        <a:srgbClr val="0000FF"/>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3336" name="Freeform 32"/>
                    <p:cNvSpPr>
                      <a:spLocks noChangeAspect="1"/>
                    </p:cNvSpPr>
                    <p:nvPr/>
                  </p:nvSpPr>
                  <p:spPr>
                    <a:xfrm>
                      <a:off x="4412" y="2582"/>
                      <a:ext cx="56" cy="417"/>
                    </a:xfrm>
                    <a:custGeom>
                      <a:avLst/>
                      <a:gdLst>
                        <a:gd name="txL" fmla="*/ 0 w 279"/>
                        <a:gd name="txT" fmla="*/ 0 h 2088"/>
                        <a:gd name="txR" fmla="*/ 279 w 279"/>
                        <a:gd name="txB" fmla="*/ 2088 h 2088"/>
                      </a:gdLst>
                      <a:ahLst/>
                      <a:cxnLst>
                        <a:cxn ang="0">
                          <a:pos x="56" y="0"/>
                        </a:cxn>
                        <a:cxn ang="0">
                          <a:pos x="49" y="12"/>
                        </a:cxn>
                        <a:cxn ang="0">
                          <a:pos x="43" y="24"/>
                        </a:cxn>
                        <a:cxn ang="0">
                          <a:pos x="37" y="36"/>
                        </a:cxn>
                        <a:cxn ang="0">
                          <a:pos x="32" y="49"/>
                        </a:cxn>
                        <a:cxn ang="0">
                          <a:pos x="27" y="62"/>
                        </a:cxn>
                        <a:cxn ang="0">
                          <a:pos x="22" y="74"/>
                        </a:cxn>
                        <a:cxn ang="0">
                          <a:pos x="18" y="87"/>
                        </a:cxn>
                        <a:cxn ang="0">
                          <a:pos x="14" y="101"/>
                        </a:cxn>
                        <a:cxn ang="0">
                          <a:pos x="11" y="114"/>
                        </a:cxn>
                        <a:cxn ang="0">
                          <a:pos x="8" y="127"/>
                        </a:cxn>
                        <a:cxn ang="0">
                          <a:pos x="6" y="140"/>
                        </a:cxn>
                        <a:cxn ang="0">
                          <a:pos x="4" y="154"/>
                        </a:cxn>
                        <a:cxn ang="0">
                          <a:pos x="2" y="168"/>
                        </a:cxn>
                        <a:cxn ang="0">
                          <a:pos x="1" y="181"/>
                        </a:cxn>
                        <a:cxn ang="0">
                          <a:pos x="0" y="195"/>
                        </a:cxn>
                        <a:cxn ang="0">
                          <a:pos x="0" y="209"/>
                        </a:cxn>
                        <a:cxn ang="0">
                          <a:pos x="0" y="222"/>
                        </a:cxn>
                        <a:cxn ang="0">
                          <a:pos x="1" y="236"/>
                        </a:cxn>
                        <a:cxn ang="0">
                          <a:pos x="2" y="249"/>
                        </a:cxn>
                        <a:cxn ang="0">
                          <a:pos x="4" y="263"/>
                        </a:cxn>
                        <a:cxn ang="0">
                          <a:pos x="6" y="276"/>
                        </a:cxn>
                        <a:cxn ang="0">
                          <a:pos x="8" y="290"/>
                        </a:cxn>
                        <a:cxn ang="0">
                          <a:pos x="11" y="303"/>
                        </a:cxn>
                        <a:cxn ang="0">
                          <a:pos x="14" y="316"/>
                        </a:cxn>
                        <a:cxn ang="0">
                          <a:pos x="18" y="329"/>
                        </a:cxn>
                        <a:cxn ang="0">
                          <a:pos x="22" y="343"/>
                        </a:cxn>
                        <a:cxn ang="0">
                          <a:pos x="27" y="355"/>
                        </a:cxn>
                        <a:cxn ang="0">
                          <a:pos x="32" y="368"/>
                        </a:cxn>
                        <a:cxn ang="0">
                          <a:pos x="37" y="381"/>
                        </a:cxn>
                        <a:cxn ang="0">
                          <a:pos x="43" y="393"/>
                        </a:cxn>
                        <a:cxn ang="0">
                          <a:pos x="49" y="405"/>
                        </a:cxn>
                        <a:cxn ang="0">
                          <a:pos x="56" y="417"/>
                        </a:cxn>
                      </a:cxnLst>
                      <a:rect l="txL" t="txT" r="txR" b="txB"/>
                      <a:pathLst>
                        <a:path w="279" h="2088">
                          <a:moveTo>
                            <a:pt x="279" y="0"/>
                          </a:moveTo>
                          <a:lnTo>
                            <a:pt x="246" y="59"/>
                          </a:lnTo>
                          <a:lnTo>
                            <a:pt x="215" y="120"/>
                          </a:lnTo>
                          <a:lnTo>
                            <a:pt x="186" y="182"/>
                          </a:lnTo>
                          <a:lnTo>
                            <a:pt x="159" y="245"/>
                          </a:lnTo>
                          <a:lnTo>
                            <a:pt x="133" y="308"/>
                          </a:lnTo>
                          <a:lnTo>
                            <a:pt x="111" y="372"/>
                          </a:lnTo>
                          <a:lnTo>
                            <a:pt x="90" y="438"/>
                          </a:lnTo>
                          <a:lnTo>
                            <a:pt x="71" y="504"/>
                          </a:lnTo>
                          <a:lnTo>
                            <a:pt x="54" y="569"/>
                          </a:lnTo>
                          <a:lnTo>
                            <a:pt x="40" y="636"/>
                          </a:lnTo>
                          <a:lnTo>
                            <a:pt x="28" y="703"/>
                          </a:lnTo>
                          <a:lnTo>
                            <a:pt x="18" y="771"/>
                          </a:lnTo>
                          <a:lnTo>
                            <a:pt x="11" y="839"/>
                          </a:lnTo>
                          <a:lnTo>
                            <a:pt x="5" y="907"/>
                          </a:lnTo>
                          <a:lnTo>
                            <a:pt x="1" y="975"/>
                          </a:lnTo>
                          <a:lnTo>
                            <a:pt x="0" y="1044"/>
                          </a:lnTo>
                          <a:lnTo>
                            <a:pt x="1" y="1112"/>
                          </a:lnTo>
                          <a:lnTo>
                            <a:pt x="5" y="1180"/>
                          </a:lnTo>
                          <a:lnTo>
                            <a:pt x="11" y="1248"/>
                          </a:lnTo>
                          <a:lnTo>
                            <a:pt x="18" y="1316"/>
                          </a:lnTo>
                          <a:lnTo>
                            <a:pt x="28" y="1384"/>
                          </a:lnTo>
                          <a:lnTo>
                            <a:pt x="40" y="1451"/>
                          </a:lnTo>
                          <a:lnTo>
                            <a:pt x="54" y="1518"/>
                          </a:lnTo>
                          <a:lnTo>
                            <a:pt x="71" y="1584"/>
                          </a:lnTo>
                          <a:lnTo>
                            <a:pt x="90" y="1649"/>
                          </a:lnTo>
                          <a:lnTo>
                            <a:pt x="111" y="1715"/>
                          </a:lnTo>
                          <a:lnTo>
                            <a:pt x="133" y="1779"/>
                          </a:lnTo>
                          <a:lnTo>
                            <a:pt x="159" y="1842"/>
                          </a:lnTo>
                          <a:lnTo>
                            <a:pt x="186" y="1906"/>
                          </a:lnTo>
                          <a:lnTo>
                            <a:pt x="215" y="1967"/>
                          </a:lnTo>
                          <a:lnTo>
                            <a:pt x="246" y="2028"/>
                          </a:lnTo>
                          <a:lnTo>
                            <a:pt x="279" y="2088"/>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3337" name="Freeform 33"/>
                    <p:cNvSpPr>
                      <a:spLocks noChangeAspect="1"/>
                    </p:cNvSpPr>
                    <p:nvPr/>
                  </p:nvSpPr>
                  <p:spPr>
                    <a:xfrm>
                      <a:off x="4468" y="2582"/>
                      <a:ext cx="56" cy="417"/>
                    </a:xfrm>
                    <a:custGeom>
                      <a:avLst/>
                      <a:gdLst>
                        <a:gd name="txL" fmla="*/ 0 w 280"/>
                        <a:gd name="txT" fmla="*/ 0 h 2088"/>
                        <a:gd name="txR" fmla="*/ 280 w 280"/>
                        <a:gd name="txB" fmla="*/ 2088 h 2088"/>
                      </a:gdLst>
                      <a:ahLst/>
                      <a:cxnLst>
                        <a:cxn ang="0">
                          <a:pos x="0" y="417"/>
                        </a:cxn>
                        <a:cxn ang="0">
                          <a:pos x="7" y="405"/>
                        </a:cxn>
                        <a:cxn ang="0">
                          <a:pos x="13" y="393"/>
                        </a:cxn>
                        <a:cxn ang="0">
                          <a:pos x="19" y="381"/>
                        </a:cxn>
                        <a:cxn ang="0">
                          <a:pos x="24" y="368"/>
                        </a:cxn>
                        <a:cxn ang="0">
                          <a:pos x="29" y="355"/>
                        </a:cxn>
                        <a:cxn ang="0">
                          <a:pos x="34" y="343"/>
                        </a:cxn>
                        <a:cxn ang="0">
                          <a:pos x="38" y="329"/>
                        </a:cxn>
                        <a:cxn ang="0">
                          <a:pos x="42" y="316"/>
                        </a:cxn>
                        <a:cxn ang="0">
                          <a:pos x="45" y="303"/>
                        </a:cxn>
                        <a:cxn ang="0">
                          <a:pos x="48" y="290"/>
                        </a:cxn>
                        <a:cxn ang="0">
                          <a:pos x="50" y="276"/>
                        </a:cxn>
                        <a:cxn ang="0">
                          <a:pos x="52" y="263"/>
                        </a:cxn>
                        <a:cxn ang="0">
                          <a:pos x="54" y="249"/>
                        </a:cxn>
                        <a:cxn ang="0">
                          <a:pos x="55" y="236"/>
                        </a:cxn>
                        <a:cxn ang="0">
                          <a:pos x="56" y="222"/>
                        </a:cxn>
                        <a:cxn ang="0">
                          <a:pos x="56" y="209"/>
                        </a:cxn>
                        <a:cxn ang="0">
                          <a:pos x="56" y="195"/>
                        </a:cxn>
                        <a:cxn ang="0">
                          <a:pos x="55" y="181"/>
                        </a:cxn>
                        <a:cxn ang="0">
                          <a:pos x="54" y="168"/>
                        </a:cxn>
                        <a:cxn ang="0">
                          <a:pos x="52" y="154"/>
                        </a:cxn>
                        <a:cxn ang="0">
                          <a:pos x="50" y="140"/>
                        </a:cxn>
                        <a:cxn ang="0">
                          <a:pos x="48" y="127"/>
                        </a:cxn>
                        <a:cxn ang="0">
                          <a:pos x="45" y="114"/>
                        </a:cxn>
                        <a:cxn ang="0">
                          <a:pos x="42" y="101"/>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8"/>
                          </a:lnTo>
                          <a:lnTo>
                            <a:pt x="65" y="1967"/>
                          </a:lnTo>
                          <a:lnTo>
                            <a:pt x="94" y="1906"/>
                          </a:lnTo>
                          <a:lnTo>
                            <a:pt x="122" y="1842"/>
                          </a:lnTo>
                          <a:lnTo>
                            <a:pt x="146" y="1779"/>
                          </a:lnTo>
                          <a:lnTo>
                            <a:pt x="169" y="1715"/>
                          </a:lnTo>
                          <a:lnTo>
                            <a:pt x="190" y="1649"/>
                          </a:lnTo>
                          <a:lnTo>
                            <a:pt x="208" y="1584"/>
                          </a:lnTo>
                          <a:lnTo>
                            <a:pt x="226" y="1518"/>
                          </a:lnTo>
                          <a:lnTo>
                            <a:pt x="239" y="1451"/>
                          </a:lnTo>
                          <a:lnTo>
                            <a:pt x="252" y="1384"/>
                          </a:lnTo>
                          <a:lnTo>
                            <a:pt x="262" y="1316"/>
                          </a:lnTo>
                          <a:lnTo>
                            <a:pt x="270" y="1248"/>
                          </a:lnTo>
                          <a:lnTo>
                            <a:pt x="275" y="1180"/>
                          </a:lnTo>
                          <a:lnTo>
                            <a:pt x="279" y="1112"/>
                          </a:lnTo>
                          <a:lnTo>
                            <a:pt x="280" y="1044"/>
                          </a:lnTo>
                          <a:lnTo>
                            <a:pt x="279" y="975"/>
                          </a:lnTo>
                          <a:lnTo>
                            <a:pt x="275" y="907"/>
                          </a:lnTo>
                          <a:lnTo>
                            <a:pt x="270" y="839"/>
                          </a:lnTo>
                          <a:lnTo>
                            <a:pt x="262" y="771"/>
                          </a:lnTo>
                          <a:lnTo>
                            <a:pt x="252" y="703"/>
                          </a:lnTo>
                          <a:lnTo>
                            <a:pt x="239" y="636"/>
                          </a:lnTo>
                          <a:lnTo>
                            <a:pt x="226" y="569"/>
                          </a:lnTo>
                          <a:lnTo>
                            <a:pt x="208" y="504"/>
                          </a:lnTo>
                          <a:lnTo>
                            <a:pt x="190" y="438"/>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3338" name="Rectangle 34"/>
                    <p:cNvSpPr>
                      <a:spLocks noChangeAspect="1"/>
                    </p:cNvSpPr>
                    <p:nvPr/>
                  </p:nvSpPr>
                  <p:spPr>
                    <a:xfrm>
                      <a:off x="4020" y="2981"/>
                      <a:ext cx="179" cy="190"/>
                    </a:xfrm>
                    <a:prstGeom prst="rect">
                      <a:avLst/>
                    </a:prstGeom>
                    <a:noFill/>
                    <a:ln w="9525">
                      <a:noFill/>
                    </a:ln>
                  </p:spPr>
                  <p:txBody>
                    <a:bodyPr wrap="none" lIns="0" tIns="0" rIns="0" bIns="0">
                      <a:spAutoFit/>
                    </a:bodyPr>
                    <a:lstStyle/>
                    <a:p>
                      <a:pPr algn="l"/>
                      <a:r>
                        <a:rPr lang="zh-CN" altLang="en-US" sz="1800" i="0" dirty="0">
                          <a:solidFill>
                            <a:srgbClr val="000066"/>
                          </a:solidFill>
                          <a:latin typeface="楷体_GB2312" pitchFamily="49" charset="-122"/>
                          <a:ea typeface="楷体_GB2312" pitchFamily="49" charset="-122"/>
                        </a:rPr>
                        <a:t>轴</a:t>
                      </a:r>
                    </a:p>
                  </p:txBody>
                </p:sp>
                <p:sp>
                  <p:nvSpPr>
                    <p:cNvPr id="13339" name="Freeform 35"/>
                    <p:cNvSpPr>
                      <a:spLocks noChangeAspect="1"/>
                    </p:cNvSpPr>
                    <p:nvPr/>
                  </p:nvSpPr>
                  <p:spPr>
                    <a:xfrm>
                      <a:off x="4468" y="2999"/>
                      <a:ext cx="56" cy="418"/>
                    </a:xfrm>
                    <a:custGeom>
                      <a:avLst/>
                      <a:gdLst>
                        <a:gd name="txL" fmla="*/ 0 w 280"/>
                        <a:gd name="txT" fmla="*/ 0 h 2088"/>
                        <a:gd name="txR" fmla="*/ 280 w 280"/>
                        <a:gd name="txB" fmla="*/ 2088 h 2088"/>
                      </a:gdLst>
                      <a:ahLst/>
                      <a:cxnLst>
                        <a:cxn ang="0">
                          <a:pos x="0" y="418"/>
                        </a:cxn>
                        <a:cxn ang="0">
                          <a:pos x="7" y="406"/>
                        </a:cxn>
                        <a:cxn ang="0">
                          <a:pos x="13" y="394"/>
                        </a:cxn>
                        <a:cxn ang="0">
                          <a:pos x="19" y="381"/>
                        </a:cxn>
                        <a:cxn ang="0">
                          <a:pos x="24" y="369"/>
                        </a:cxn>
                        <a:cxn ang="0">
                          <a:pos x="29" y="356"/>
                        </a:cxn>
                        <a:cxn ang="0">
                          <a:pos x="34" y="343"/>
                        </a:cxn>
                        <a:cxn ang="0">
                          <a:pos x="38" y="330"/>
                        </a:cxn>
                        <a:cxn ang="0">
                          <a:pos x="42" y="317"/>
                        </a:cxn>
                        <a:cxn ang="0">
                          <a:pos x="45" y="304"/>
                        </a:cxn>
                        <a:cxn ang="0">
                          <a:pos x="48" y="290"/>
                        </a:cxn>
                        <a:cxn ang="0">
                          <a:pos x="50" y="277"/>
                        </a:cxn>
                        <a:cxn ang="0">
                          <a:pos x="52" y="263"/>
                        </a:cxn>
                        <a:cxn ang="0">
                          <a:pos x="54" y="250"/>
                        </a:cxn>
                        <a:cxn ang="0">
                          <a:pos x="55" y="236"/>
                        </a:cxn>
                        <a:cxn ang="0">
                          <a:pos x="56" y="223"/>
                        </a:cxn>
                        <a:cxn ang="0">
                          <a:pos x="56" y="209"/>
                        </a:cxn>
                        <a:cxn ang="0">
                          <a:pos x="56" y="195"/>
                        </a:cxn>
                        <a:cxn ang="0">
                          <a:pos x="55" y="181"/>
                        </a:cxn>
                        <a:cxn ang="0">
                          <a:pos x="54" y="168"/>
                        </a:cxn>
                        <a:cxn ang="0">
                          <a:pos x="52" y="154"/>
                        </a:cxn>
                        <a:cxn ang="0">
                          <a:pos x="50" y="141"/>
                        </a:cxn>
                        <a:cxn ang="0">
                          <a:pos x="48" y="127"/>
                        </a:cxn>
                        <a:cxn ang="0">
                          <a:pos x="45" y="114"/>
                        </a:cxn>
                        <a:cxn ang="0">
                          <a:pos x="42" y="100"/>
                        </a:cxn>
                        <a:cxn ang="0">
                          <a:pos x="38" y="87"/>
                        </a:cxn>
                        <a:cxn ang="0">
                          <a:pos x="34" y="74"/>
                        </a:cxn>
                        <a:cxn ang="0">
                          <a:pos x="29" y="62"/>
                        </a:cxn>
                        <a:cxn ang="0">
                          <a:pos x="24" y="49"/>
                        </a:cxn>
                        <a:cxn ang="0">
                          <a:pos x="19" y="36"/>
                        </a:cxn>
                        <a:cxn ang="0">
                          <a:pos x="13" y="24"/>
                        </a:cxn>
                        <a:cxn ang="0">
                          <a:pos x="7" y="12"/>
                        </a:cxn>
                        <a:cxn ang="0">
                          <a:pos x="0" y="0"/>
                        </a:cxn>
                      </a:cxnLst>
                      <a:rect l="txL" t="txT" r="txR" b="txB"/>
                      <a:pathLst>
                        <a:path w="280" h="2088">
                          <a:moveTo>
                            <a:pt x="0" y="2088"/>
                          </a:moveTo>
                          <a:lnTo>
                            <a:pt x="34" y="2027"/>
                          </a:lnTo>
                          <a:lnTo>
                            <a:pt x="65" y="1966"/>
                          </a:lnTo>
                          <a:lnTo>
                            <a:pt x="94" y="1904"/>
                          </a:lnTo>
                          <a:lnTo>
                            <a:pt x="122" y="1842"/>
                          </a:lnTo>
                          <a:lnTo>
                            <a:pt x="146" y="1779"/>
                          </a:lnTo>
                          <a:lnTo>
                            <a:pt x="169" y="1715"/>
                          </a:lnTo>
                          <a:lnTo>
                            <a:pt x="190" y="1649"/>
                          </a:lnTo>
                          <a:lnTo>
                            <a:pt x="208" y="1584"/>
                          </a:lnTo>
                          <a:lnTo>
                            <a:pt x="226" y="1518"/>
                          </a:lnTo>
                          <a:lnTo>
                            <a:pt x="239" y="1451"/>
                          </a:lnTo>
                          <a:lnTo>
                            <a:pt x="252" y="1383"/>
                          </a:lnTo>
                          <a:lnTo>
                            <a:pt x="262" y="1316"/>
                          </a:lnTo>
                          <a:lnTo>
                            <a:pt x="270" y="1248"/>
                          </a:lnTo>
                          <a:lnTo>
                            <a:pt x="275" y="1180"/>
                          </a:lnTo>
                          <a:lnTo>
                            <a:pt x="279" y="1112"/>
                          </a:lnTo>
                          <a:lnTo>
                            <a:pt x="280" y="1044"/>
                          </a:lnTo>
                          <a:lnTo>
                            <a:pt x="279" y="976"/>
                          </a:lnTo>
                          <a:lnTo>
                            <a:pt x="275" y="906"/>
                          </a:lnTo>
                          <a:lnTo>
                            <a:pt x="270" y="838"/>
                          </a:lnTo>
                          <a:lnTo>
                            <a:pt x="262" y="771"/>
                          </a:lnTo>
                          <a:lnTo>
                            <a:pt x="252" y="703"/>
                          </a:lnTo>
                          <a:lnTo>
                            <a:pt x="239" y="636"/>
                          </a:lnTo>
                          <a:lnTo>
                            <a:pt x="226" y="569"/>
                          </a:lnTo>
                          <a:lnTo>
                            <a:pt x="208" y="502"/>
                          </a:lnTo>
                          <a:lnTo>
                            <a:pt x="190" y="437"/>
                          </a:lnTo>
                          <a:lnTo>
                            <a:pt x="169" y="372"/>
                          </a:lnTo>
                          <a:lnTo>
                            <a:pt x="146" y="308"/>
                          </a:lnTo>
                          <a:lnTo>
                            <a:pt x="122" y="245"/>
                          </a:lnTo>
                          <a:lnTo>
                            <a:pt x="94" y="182"/>
                          </a:lnTo>
                          <a:lnTo>
                            <a:pt x="65" y="120"/>
                          </a:lnTo>
                          <a:lnTo>
                            <a:pt x="34" y="59"/>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3340" name="Line 36"/>
                    <p:cNvSpPr>
                      <a:spLocks noChangeAspect="1"/>
                    </p:cNvSpPr>
                    <p:nvPr/>
                  </p:nvSpPr>
                  <p:spPr>
                    <a:xfrm>
                      <a:off x="4468" y="3417"/>
                      <a:ext cx="1" cy="1"/>
                    </a:xfrm>
                    <a:prstGeom prst="line">
                      <a:avLst/>
                    </a:prstGeom>
                    <a:ln w="0" cap="flat" cmpd="sng">
                      <a:solidFill>
                        <a:srgbClr val="000000"/>
                      </a:solidFill>
                      <a:prstDash val="solid"/>
                      <a:headEnd type="none" w="med" len="med"/>
                      <a:tailEnd type="none" w="med" len="med"/>
                    </a:ln>
                  </p:spPr>
                </p:sp>
                <p:sp>
                  <p:nvSpPr>
                    <p:cNvPr id="13341" name="Freeform 37"/>
                    <p:cNvSpPr>
                      <a:spLocks noChangeAspect="1"/>
                    </p:cNvSpPr>
                    <p:nvPr/>
                  </p:nvSpPr>
                  <p:spPr>
                    <a:xfrm>
                      <a:off x="3663" y="2576"/>
                      <a:ext cx="805" cy="11"/>
                    </a:xfrm>
                    <a:custGeom>
                      <a:avLst/>
                      <a:gdLst>
                        <a:gd name="txL" fmla="*/ 0 w 4022"/>
                        <a:gd name="txT" fmla="*/ 0 h 52"/>
                        <a:gd name="txR" fmla="*/ 4022 w 4022"/>
                        <a:gd name="txB" fmla="*/ 52 h 52"/>
                      </a:gdLst>
                      <a:ahLst/>
                      <a:cxnLst>
                        <a:cxn ang="0">
                          <a:pos x="0" y="0"/>
                        </a:cxn>
                        <a:cxn ang="0">
                          <a:pos x="0" y="11"/>
                        </a:cxn>
                        <a:cxn ang="0">
                          <a:pos x="805" y="0"/>
                        </a:cxn>
                        <a:cxn ang="0">
                          <a:pos x="0" y="0"/>
                        </a:cxn>
                      </a:cxnLst>
                      <a:rect l="txL" t="txT" r="txR" b="txB"/>
                      <a:pathLst>
                        <a:path w="4022" h="52">
                          <a:moveTo>
                            <a:pt x="0" y="0"/>
                          </a:moveTo>
                          <a:lnTo>
                            <a:pt x="0" y="52"/>
                          </a:lnTo>
                          <a:lnTo>
                            <a:pt x="4022" y="0"/>
                          </a:lnTo>
                          <a:lnTo>
                            <a:pt x="0" y="0"/>
                          </a:lnTo>
                          <a:close/>
                        </a:path>
                      </a:pathLst>
                    </a:custGeom>
                    <a:solidFill>
                      <a:srgbClr val="FF0000">
                        <a:alpha val="100000"/>
                      </a:srgbClr>
                    </a:solidFill>
                    <a:ln w="9525">
                      <a:noFill/>
                    </a:ln>
                  </p:spPr>
                  <p:txBody>
                    <a:bodyPr/>
                    <a:lstStyle/>
                    <a:p>
                      <a:endParaRPr lang="zh-CN" altLang="en-US"/>
                    </a:p>
                  </p:txBody>
                </p:sp>
                <p:sp>
                  <p:nvSpPr>
                    <p:cNvPr id="13342" name="Freeform 38"/>
                    <p:cNvSpPr>
                      <a:spLocks noChangeAspect="1"/>
                    </p:cNvSpPr>
                    <p:nvPr/>
                  </p:nvSpPr>
                  <p:spPr>
                    <a:xfrm>
                      <a:off x="3663" y="2576"/>
                      <a:ext cx="805" cy="11"/>
                    </a:xfrm>
                    <a:custGeom>
                      <a:avLst/>
                      <a:gdLst>
                        <a:gd name="txL" fmla="*/ 0 w 4022"/>
                        <a:gd name="txT" fmla="*/ 0 h 52"/>
                        <a:gd name="txR" fmla="*/ 4022 w 4022"/>
                        <a:gd name="txB" fmla="*/ 52 h 52"/>
                      </a:gdLst>
                      <a:ahLst/>
                      <a:cxnLst>
                        <a:cxn ang="0">
                          <a:pos x="0" y="11"/>
                        </a:cxn>
                        <a:cxn ang="0">
                          <a:pos x="805" y="0"/>
                        </a:cxn>
                        <a:cxn ang="0">
                          <a:pos x="805" y="11"/>
                        </a:cxn>
                        <a:cxn ang="0">
                          <a:pos x="0" y="11"/>
                        </a:cxn>
                      </a:cxnLst>
                      <a:rect l="txL" t="txT" r="txR" b="txB"/>
                      <a:pathLst>
                        <a:path w="4022" h="52">
                          <a:moveTo>
                            <a:pt x="0" y="52"/>
                          </a:moveTo>
                          <a:lnTo>
                            <a:pt x="4022" y="0"/>
                          </a:lnTo>
                          <a:lnTo>
                            <a:pt x="4022" y="52"/>
                          </a:lnTo>
                          <a:lnTo>
                            <a:pt x="0" y="52"/>
                          </a:lnTo>
                          <a:close/>
                        </a:path>
                      </a:pathLst>
                    </a:custGeom>
                    <a:solidFill>
                      <a:srgbClr val="FF0000">
                        <a:alpha val="100000"/>
                      </a:srgbClr>
                    </a:solidFill>
                    <a:ln w="9525">
                      <a:noFill/>
                    </a:ln>
                  </p:spPr>
                  <p:txBody>
                    <a:bodyPr/>
                    <a:lstStyle/>
                    <a:p>
                      <a:endParaRPr lang="zh-CN" altLang="en-US"/>
                    </a:p>
                  </p:txBody>
                </p:sp>
                <p:sp>
                  <p:nvSpPr>
                    <p:cNvPr id="13343" name="Rectangle 39"/>
                    <p:cNvSpPr>
                      <a:spLocks noChangeAspect="1"/>
                    </p:cNvSpPr>
                    <p:nvPr/>
                  </p:nvSpPr>
                  <p:spPr>
                    <a:xfrm>
                      <a:off x="3663" y="2576"/>
                      <a:ext cx="805" cy="11"/>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3344" name="Line 40"/>
                    <p:cNvSpPr>
                      <a:spLocks noChangeAspect="1"/>
                    </p:cNvSpPr>
                    <p:nvPr/>
                  </p:nvSpPr>
                  <p:spPr>
                    <a:xfrm flipH="1" flipV="1">
                      <a:off x="3663" y="2714"/>
                      <a:ext cx="23" cy="23"/>
                    </a:xfrm>
                    <a:prstGeom prst="line">
                      <a:avLst/>
                    </a:prstGeom>
                    <a:ln w="0" cap="flat" cmpd="sng">
                      <a:solidFill>
                        <a:srgbClr val="000000"/>
                      </a:solidFill>
                      <a:prstDash val="solid"/>
                      <a:headEnd type="none" w="med" len="med"/>
                      <a:tailEnd type="none" w="med" len="med"/>
                    </a:ln>
                  </p:spPr>
                </p:sp>
                <p:sp>
                  <p:nvSpPr>
                    <p:cNvPr id="13345" name="Line 41"/>
                    <p:cNvSpPr>
                      <a:spLocks noChangeAspect="1"/>
                    </p:cNvSpPr>
                    <p:nvPr/>
                  </p:nvSpPr>
                  <p:spPr>
                    <a:xfrm flipH="1" flipV="1">
                      <a:off x="3663" y="2598"/>
                      <a:ext cx="139" cy="139"/>
                    </a:xfrm>
                    <a:prstGeom prst="line">
                      <a:avLst/>
                    </a:prstGeom>
                    <a:ln w="9525" cap="flat" cmpd="sng">
                      <a:solidFill>
                        <a:srgbClr val="CC0000"/>
                      </a:solidFill>
                      <a:prstDash val="solid"/>
                      <a:headEnd type="none" w="med" len="med"/>
                      <a:tailEnd type="none" w="med" len="med"/>
                    </a:ln>
                  </p:spPr>
                </p:sp>
                <p:sp>
                  <p:nvSpPr>
                    <p:cNvPr id="13346" name="Line 42"/>
                    <p:cNvSpPr>
                      <a:spLocks noChangeAspect="1"/>
                    </p:cNvSpPr>
                    <p:nvPr/>
                  </p:nvSpPr>
                  <p:spPr>
                    <a:xfrm flipH="1" flipV="1">
                      <a:off x="3763" y="2582"/>
                      <a:ext cx="156" cy="155"/>
                    </a:xfrm>
                    <a:prstGeom prst="line">
                      <a:avLst/>
                    </a:prstGeom>
                    <a:ln w="9525" cap="flat" cmpd="sng">
                      <a:solidFill>
                        <a:srgbClr val="CC0000"/>
                      </a:solidFill>
                      <a:prstDash val="solid"/>
                      <a:headEnd type="none" w="med" len="med"/>
                      <a:tailEnd type="none" w="med" len="med"/>
                    </a:ln>
                  </p:spPr>
                </p:sp>
                <p:sp>
                  <p:nvSpPr>
                    <p:cNvPr id="13347" name="Line 43"/>
                    <p:cNvSpPr>
                      <a:spLocks noChangeAspect="1"/>
                    </p:cNvSpPr>
                    <p:nvPr/>
                  </p:nvSpPr>
                  <p:spPr>
                    <a:xfrm flipH="1" flipV="1">
                      <a:off x="3880" y="2582"/>
                      <a:ext cx="155" cy="155"/>
                    </a:xfrm>
                    <a:prstGeom prst="line">
                      <a:avLst/>
                    </a:prstGeom>
                    <a:ln w="9525" cap="flat" cmpd="sng">
                      <a:solidFill>
                        <a:srgbClr val="CC0000"/>
                      </a:solidFill>
                      <a:prstDash val="solid"/>
                      <a:headEnd type="none" w="med" len="med"/>
                      <a:tailEnd type="none" w="med" len="med"/>
                    </a:ln>
                  </p:spPr>
                </p:sp>
                <p:sp>
                  <p:nvSpPr>
                    <p:cNvPr id="13348" name="Line 44"/>
                    <p:cNvSpPr>
                      <a:spLocks noChangeAspect="1"/>
                    </p:cNvSpPr>
                    <p:nvPr/>
                  </p:nvSpPr>
                  <p:spPr>
                    <a:xfrm flipH="1" flipV="1">
                      <a:off x="3996" y="2582"/>
                      <a:ext cx="155" cy="155"/>
                    </a:xfrm>
                    <a:prstGeom prst="line">
                      <a:avLst/>
                    </a:prstGeom>
                    <a:ln w="9525" cap="flat" cmpd="sng">
                      <a:solidFill>
                        <a:srgbClr val="CC0000"/>
                      </a:solidFill>
                      <a:prstDash val="solid"/>
                      <a:headEnd type="none" w="med" len="med"/>
                      <a:tailEnd type="none" w="med" len="med"/>
                    </a:ln>
                  </p:spPr>
                </p:sp>
                <p:sp>
                  <p:nvSpPr>
                    <p:cNvPr id="13349" name="Line 45"/>
                    <p:cNvSpPr>
                      <a:spLocks noChangeAspect="1"/>
                    </p:cNvSpPr>
                    <p:nvPr/>
                  </p:nvSpPr>
                  <p:spPr>
                    <a:xfrm flipH="1" flipV="1">
                      <a:off x="4425" y="2894"/>
                      <a:ext cx="63" cy="64"/>
                    </a:xfrm>
                    <a:prstGeom prst="line">
                      <a:avLst/>
                    </a:prstGeom>
                    <a:ln w="9525" cap="flat" cmpd="sng">
                      <a:solidFill>
                        <a:srgbClr val="CC0000"/>
                      </a:solidFill>
                      <a:prstDash val="solid"/>
                      <a:headEnd type="none" w="med" len="med"/>
                      <a:tailEnd type="none" w="med" len="med"/>
                    </a:ln>
                  </p:spPr>
                </p:sp>
                <p:sp>
                  <p:nvSpPr>
                    <p:cNvPr id="13350" name="Line 46"/>
                    <p:cNvSpPr>
                      <a:spLocks noChangeAspect="1"/>
                    </p:cNvSpPr>
                    <p:nvPr/>
                  </p:nvSpPr>
                  <p:spPr>
                    <a:xfrm flipH="1" flipV="1">
                      <a:off x="4113" y="2582"/>
                      <a:ext cx="155" cy="155"/>
                    </a:xfrm>
                    <a:prstGeom prst="line">
                      <a:avLst/>
                    </a:prstGeom>
                    <a:ln w="9525" cap="flat" cmpd="sng">
                      <a:solidFill>
                        <a:srgbClr val="CC0000"/>
                      </a:solidFill>
                      <a:prstDash val="solid"/>
                      <a:headEnd type="none" w="med" len="med"/>
                      <a:tailEnd type="none" w="med" len="med"/>
                    </a:ln>
                  </p:spPr>
                </p:sp>
                <p:sp>
                  <p:nvSpPr>
                    <p:cNvPr id="13351" name="Line 47"/>
                    <p:cNvSpPr>
                      <a:spLocks noChangeAspect="1"/>
                    </p:cNvSpPr>
                    <p:nvPr/>
                  </p:nvSpPr>
                  <p:spPr>
                    <a:xfrm flipH="1" flipV="1">
                      <a:off x="4412" y="2765"/>
                      <a:ext cx="104" cy="104"/>
                    </a:xfrm>
                    <a:prstGeom prst="line">
                      <a:avLst/>
                    </a:prstGeom>
                    <a:ln w="9525" cap="flat" cmpd="sng">
                      <a:solidFill>
                        <a:srgbClr val="CC0000"/>
                      </a:solidFill>
                      <a:prstDash val="solid"/>
                      <a:headEnd type="none" w="med" len="med"/>
                      <a:tailEnd type="none" w="med" len="med"/>
                    </a:ln>
                  </p:spPr>
                </p:sp>
                <p:sp>
                  <p:nvSpPr>
                    <p:cNvPr id="13352" name="Line 48"/>
                    <p:cNvSpPr>
                      <a:spLocks noChangeAspect="1"/>
                    </p:cNvSpPr>
                    <p:nvPr/>
                  </p:nvSpPr>
                  <p:spPr>
                    <a:xfrm flipH="1" flipV="1">
                      <a:off x="4229" y="2582"/>
                      <a:ext cx="155" cy="155"/>
                    </a:xfrm>
                    <a:prstGeom prst="line">
                      <a:avLst/>
                    </a:prstGeom>
                    <a:ln w="9525" cap="flat" cmpd="sng">
                      <a:solidFill>
                        <a:srgbClr val="CC0000"/>
                      </a:solidFill>
                      <a:prstDash val="solid"/>
                      <a:headEnd type="none" w="med" len="med"/>
                      <a:tailEnd type="none" w="med" len="med"/>
                    </a:ln>
                  </p:spPr>
                </p:sp>
                <p:sp>
                  <p:nvSpPr>
                    <p:cNvPr id="13353" name="Freeform 49"/>
                    <p:cNvSpPr>
                      <a:spLocks noChangeAspect="1"/>
                    </p:cNvSpPr>
                    <p:nvPr/>
                  </p:nvSpPr>
                  <p:spPr>
                    <a:xfrm>
                      <a:off x="4345" y="2582"/>
                      <a:ext cx="177" cy="177"/>
                    </a:xfrm>
                    <a:custGeom>
                      <a:avLst/>
                      <a:gdLst>
                        <a:gd name="txL" fmla="*/ 0 w 885"/>
                        <a:gd name="txT" fmla="*/ 0 h 885"/>
                        <a:gd name="txR" fmla="*/ 885 w 885"/>
                        <a:gd name="txB" fmla="*/ 885 h 885"/>
                      </a:gdLst>
                      <a:ahLst/>
                      <a:cxnLst>
                        <a:cxn ang="0">
                          <a:pos x="177" y="177"/>
                        </a:cxn>
                        <a:cxn ang="0">
                          <a:pos x="85" y="85"/>
                        </a:cxn>
                        <a:cxn ang="0">
                          <a:pos x="0" y="0"/>
                        </a:cxn>
                      </a:cxnLst>
                      <a:rect l="txL" t="txT" r="txR" b="txB"/>
                      <a:pathLst>
                        <a:path w="885" h="885">
                          <a:moveTo>
                            <a:pt x="885" y="885"/>
                          </a:moveTo>
                          <a:lnTo>
                            <a:pt x="426" y="426"/>
                          </a:lnTo>
                          <a:lnTo>
                            <a:pt x="0" y="0"/>
                          </a:lnTo>
                        </a:path>
                      </a:pathLst>
                    </a:custGeom>
                    <a:noFill/>
                    <a:ln w="9525" cap="flat" cmpd="sng">
                      <a:solidFill>
                        <a:srgbClr val="CC0000">
                          <a:alpha val="100000"/>
                        </a:srgbClr>
                      </a:solidFill>
                      <a:prstDash val="solid"/>
                      <a:round/>
                      <a:headEnd type="none" w="med" len="med"/>
                      <a:tailEnd type="none" w="med" len="med"/>
                    </a:ln>
                  </p:spPr>
                  <p:txBody>
                    <a:bodyPr/>
                    <a:lstStyle/>
                    <a:p>
                      <a:endParaRPr lang="zh-CN" altLang="en-US"/>
                    </a:p>
                  </p:txBody>
                </p:sp>
                <p:sp>
                  <p:nvSpPr>
                    <p:cNvPr id="13354" name="Freeform 50"/>
                    <p:cNvSpPr>
                      <a:spLocks noChangeAspect="1"/>
                    </p:cNvSpPr>
                    <p:nvPr/>
                  </p:nvSpPr>
                  <p:spPr>
                    <a:xfrm>
                      <a:off x="4462" y="2582"/>
                      <a:ext cx="13" cy="13"/>
                    </a:xfrm>
                    <a:custGeom>
                      <a:avLst/>
                      <a:gdLst>
                        <a:gd name="txL" fmla="*/ 0 w 66"/>
                        <a:gd name="txT" fmla="*/ 0 h 65"/>
                        <a:gd name="txR" fmla="*/ 66 w 66"/>
                        <a:gd name="txB" fmla="*/ 65 h 65"/>
                      </a:gdLst>
                      <a:ahLst/>
                      <a:cxnLst>
                        <a:cxn ang="0">
                          <a:pos x="13" y="13"/>
                        </a:cxn>
                        <a:cxn ang="0">
                          <a:pos x="4" y="4"/>
                        </a:cxn>
                        <a:cxn ang="0">
                          <a:pos x="0" y="0"/>
                        </a:cxn>
                      </a:cxnLst>
                      <a:rect l="txL" t="txT" r="txR" b="txB"/>
                      <a:pathLst>
                        <a:path w="66" h="65">
                          <a:moveTo>
                            <a:pt x="66" y="65"/>
                          </a:moveTo>
                          <a:lnTo>
                            <a:pt x="18" y="1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13355" name="Freeform 51"/>
                    <p:cNvSpPr>
                      <a:spLocks noChangeAspect="1"/>
                    </p:cNvSpPr>
                    <p:nvPr/>
                  </p:nvSpPr>
                  <p:spPr>
                    <a:xfrm>
                      <a:off x="3663" y="2732"/>
                      <a:ext cx="752" cy="10"/>
                    </a:xfrm>
                    <a:custGeom>
                      <a:avLst/>
                      <a:gdLst>
                        <a:gd name="txL" fmla="*/ 0 w 3760"/>
                        <a:gd name="txT" fmla="*/ 0 h 51"/>
                        <a:gd name="txR" fmla="*/ 3760 w 3760"/>
                        <a:gd name="txB" fmla="*/ 51 h 51"/>
                      </a:gdLst>
                      <a:ahLst/>
                      <a:cxnLst>
                        <a:cxn ang="0">
                          <a:pos x="0" y="0"/>
                        </a:cxn>
                        <a:cxn ang="0">
                          <a:pos x="0" y="10"/>
                        </a:cxn>
                        <a:cxn ang="0">
                          <a:pos x="752" y="0"/>
                        </a:cxn>
                        <a:cxn ang="0">
                          <a:pos x="0" y="0"/>
                        </a:cxn>
                      </a:cxnLst>
                      <a:rect l="txL" t="txT" r="txR" b="txB"/>
                      <a:pathLst>
                        <a:path w="3760" h="51">
                          <a:moveTo>
                            <a:pt x="0" y="0"/>
                          </a:moveTo>
                          <a:lnTo>
                            <a:pt x="0" y="51"/>
                          </a:lnTo>
                          <a:lnTo>
                            <a:pt x="3760" y="0"/>
                          </a:lnTo>
                          <a:lnTo>
                            <a:pt x="0" y="0"/>
                          </a:lnTo>
                          <a:close/>
                        </a:path>
                      </a:pathLst>
                    </a:custGeom>
                    <a:solidFill>
                      <a:srgbClr val="FF0000">
                        <a:alpha val="100000"/>
                      </a:srgbClr>
                    </a:solidFill>
                    <a:ln w="9525">
                      <a:noFill/>
                    </a:ln>
                  </p:spPr>
                  <p:txBody>
                    <a:bodyPr/>
                    <a:lstStyle/>
                    <a:p>
                      <a:endParaRPr lang="zh-CN" altLang="en-US"/>
                    </a:p>
                  </p:txBody>
                </p:sp>
                <p:sp>
                  <p:nvSpPr>
                    <p:cNvPr id="13356" name="Freeform 52"/>
                    <p:cNvSpPr>
                      <a:spLocks noChangeAspect="1"/>
                    </p:cNvSpPr>
                    <p:nvPr/>
                  </p:nvSpPr>
                  <p:spPr>
                    <a:xfrm>
                      <a:off x="3663" y="2732"/>
                      <a:ext cx="752" cy="10"/>
                    </a:xfrm>
                    <a:custGeom>
                      <a:avLst/>
                      <a:gdLst>
                        <a:gd name="txL" fmla="*/ 0 w 3760"/>
                        <a:gd name="txT" fmla="*/ 0 h 51"/>
                        <a:gd name="txR" fmla="*/ 3760 w 3760"/>
                        <a:gd name="txB" fmla="*/ 51 h 51"/>
                      </a:gdLst>
                      <a:ahLst/>
                      <a:cxnLst>
                        <a:cxn ang="0">
                          <a:pos x="0" y="10"/>
                        </a:cxn>
                        <a:cxn ang="0">
                          <a:pos x="752" y="0"/>
                        </a:cxn>
                        <a:cxn ang="0">
                          <a:pos x="752" y="10"/>
                        </a:cxn>
                        <a:cxn ang="0">
                          <a:pos x="0" y="10"/>
                        </a:cxn>
                      </a:cxnLst>
                      <a:rect l="txL" t="txT" r="txR" b="txB"/>
                      <a:pathLst>
                        <a:path w="3760" h="51">
                          <a:moveTo>
                            <a:pt x="0" y="51"/>
                          </a:moveTo>
                          <a:lnTo>
                            <a:pt x="3760" y="0"/>
                          </a:lnTo>
                          <a:lnTo>
                            <a:pt x="3760" y="51"/>
                          </a:lnTo>
                          <a:lnTo>
                            <a:pt x="0" y="51"/>
                          </a:lnTo>
                          <a:close/>
                        </a:path>
                      </a:pathLst>
                    </a:custGeom>
                    <a:solidFill>
                      <a:srgbClr val="FF0000">
                        <a:alpha val="100000"/>
                      </a:srgbClr>
                    </a:solidFill>
                    <a:ln w="9525">
                      <a:noFill/>
                    </a:ln>
                  </p:spPr>
                  <p:txBody>
                    <a:bodyPr/>
                    <a:lstStyle/>
                    <a:p>
                      <a:endParaRPr lang="zh-CN" altLang="en-US"/>
                    </a:p>
                  </p:txBody>
                </p:sp>
                <p:sp>
                  <p:nvSpPr>
                    <p:cNvPr id="13357" name="Rectangle 53"/>
                    <p:cNvSpPr>
                      <a:spLocks noChangeAspect="1"/>
                    </p:cNvSpPr>
                    <p:nvPr/>
                  </p:nvSpPr>
                  <p:spPr>
                    <a:xfrm>
                      <a:off x="3663" y="2732"/>
                      <a:ext cx="752" cy="10"/>
                    </a:xfrm>
                    <a:prstGeom prst="rect">
                      <a:avLst/>
                    </a:prstGeom>
                    <a:noFill/>
                    <a:ln w="1905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13358" name="Line 54"/>
                    <p:cNvSpPr>
                      <a:spLocks noChangeAspect="1"/>
                    </p:cNvSpPr>
                    <p:nvPr/>
                  </p:nvSpPr>
                  <p:spPr>
                    <a:xfrm>
                      <a:off x="4415" y="2737"/>
                      <a:ext cx="1" cy="1"/>
                    </a:xfrm>
                    <a:prstGeom prst="line">
                      <a:avLst/>
                    </a:prstGeom>
                    <a:ln w="0" cap="flat" cmpd="sng">
                      <a:solidFill>
                        <a:srgbClr val="000000"/>
                      </a:solidFill>
                      <a:prstDash val="solid"/>
                      <a:headEnd type="none" w="med" len="med"/>
                      <a:tailEnd type="none" w="med" len="med"/>
                    </a:ln>
                  </p:spPr>
                </p:sp>
                <p:sp>
                  <p:nvSpPr>
                    <p:cNvPr id="13359" name="Line 55"/>
                    <p:cNvSpPr>
                      <a:spLocks noChangeAspect="1"/>
                    </p:cNvSpPr>
                    <p:nvPr/>
                  </p:nvSpPr>
                  <p:spPr>
                    <a:xfrm>
                      <a:off x="4468" y="2582"/>
                      <a:ext cx="1" cy="1"/>
                    </a:xfrm>
                    <a:prstGeom prst="line">
                      <a:avLst/>
                    </a:prstGeom>
                    <a:ln w="0" cap="flat" cmpd="sng">
                      <a:solidFill>
                        <a:srgbClr val="000000"/>
                      </a:solidFill>
                      <a:prstDash val="solid"/>
                      <a:headEnd type="none" w="med" len="med"/>
                      <a:tailEnd type="none" w="med" len="med"/>
                    </a:ln>
                  </p:spPr>
                </p:sp>
              </p:grpSp>
              <p:sp>
                <p:nvSpPr>
                  <p:cNvPr id="13332" name="Line 56"/>
                  <p:cNvSpPr>
                    <a:spLocks noChangeAspect="1"/>
                  </p:cNvSpPr>
                  <p:nvPr/>
                </p:nvSpPr>
                <p:spPr>
                  <a:xfrm>
                    <a:off x="2245" y="3203"/>
                    <a:ext cx="653" cy="0"/>
                  </a:xfrm>
                  <a:prstGeom prst="line">
                    <a:avLst/>
                  </a:prstGeom>
                  <a:ln w="28575" cap="flat" cmpd="sng">
                    <a:solidFill>
                      <a:srgbClr val="0000FF"/>
                    </a:solidFill>
                    <a:prstDash val="solid"/>
                    <a:headEnd type="none" w="sm" len="med"/>
                    <a:tailEnd type="none" w="sm" len="med"/>
                  </a:ln>
                </p:spPr>
              </p:sp>
            </p:grpSp>
            <p:sp>
              <p:nvSpPr>
                <p:cNvPr id="13330" name="Line 57"/>
                <p:cNvSpPr>
                  <a:spLocks noChangeAspect="1"/>
                </p:cNvSpPr>
                <p:nvPr/>
              </p:nvSpPr>
              <p:spPr>
                <a:xfrm>
                  <a:off x="2336" y="2931"/>
                  <a:ext cx="907" cy="0"/>
                </a:xfrm>
                <a:prstGeom prst="line">
                  <a:avLst/>
                </a:prstGeom>
                <a:ln w="12700" cap="flat" cmpd="sng">
                  <a:solidFill>
                    <a:srgbClr val="0000FF"/>
                  </a:solidFill>
                  <a:prstDash val="lgDashDot"/>
                  <a:headEnd type="none" w="sm" len="med"/>
                  <a:tailEnd type="none" w="sm" len="med"/>
                </a:ln>
              </p:spPr>
            </p:sp>
          </p:grpSp>
        </p:grpSp>
        <p:sp>
          <p:nvSpPr>
            <p:cNvPr id="13325" name="Text Box 58"/>
            <p:cNvSpPr txBox="1"/>
            <p:nvPr/>
          </p:nvSpPr>
          <p:spPr>
            <a:xfrm>
              <a:off x="567" y="2296"/>
              <a:ext cx="317" cy="231"/>
            </a:xfrm>
            <a:prstGeom prst="rect">
              <a:avLst/>
            </a:prstGeom>
            <a:noFill/>
            <a:ln w="9525">
              <a:noFill/>
            </a:ln>
          </p:spPr>
          <p:txBody>
            <a:bodyPr>
              <a:spAutoFit/>
            </a:bodyPr>
            <a:lstStyle/>
            <a:p>
              <a:pPr algn="l">
                <a:spcBef>
                  <a:spcPct val="50000"/>
                </a:spcBef>
              </a:pPr>
              <a:r>
                <a:rPr lang="en-US" altLang="zh-CN" sz="1800" b="0" i="0" dirty="0">
                  <a:solidFill>
                    <a:srgbClr val="000066"/>
                  </a:solidFill>
                  <a:latin typeface="Arial" panose="020B0604020202020204" pitchFamily="34" charset="0"/>
                  <a:ea typeface="宋体" panose="02010600030101010101" pitchFamily="2" charset="-122"/>
                </a:rPr>
                <a:t>0</a:t>
              </a:r>
            </a:p>
          </p:txBody>
        </p:sp>
      </p:grpSp>
      <p:sp>
        <p:nvSpPr>
          <p:cNvPr id="13323" name="Rectangle 5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§1</a:t>
            </a:r>
            <a:r>
              <a:rPr lang="en-US" altLang="zh-CN" i="0" dirty="0">
                <a:solidFill>
                  <a:schemeClr val="tx2"/>
                </a:solidFill>
                <a:latin typeface="Times New Roman" panose="02020603050405020304" pitchFamily="18" charset="0"/>
                <a:ea typeface="宋体" panose="02010600030101010101" pitchFamily="2" charset="-122"/>
              </a:rPr>
              <a:t>1.1.7</a:t>
            </a:r>
            <a:r>
              <a:rPr lang="zh-CN" altLang="en-US" i="0" dirty="0">
                <a:solidFill>
                  <a:srgbClr val="000066"/>
                </a:solidFill>
                <a:latin typeface="仿宋_GB2312" pitchFamily="49" charset="-122"/>
                <a:ea typeface="仿宋_GB2312" pitchFamily="49" charset="-122"/>
              </a:rPr>
              <a:t>基孔制与基轴制</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slide(fromRight)">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42</TotalTime>
  <Words>2233</Words>
  <Application>Microsoft Office PowerPoint</Application>
  <PresentationFormat>全屏显示(4:3)</PresentationFormat>
  <Paragraphs>449</Paragraphs>
  <Slides>30</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Dotum</vt:lpstr>
      <vt:lpstr>方正舒体</vt:lpstr>
      <vt:lpstr>仿宋_GB2312</vt:lpstr>
      <vt:lpstr>黑体</vt:lpstr>
      <vt:lpstr>华文行楷</vt:lpstr>
      <vt:lpstr>楷体_GB2312</vt:lpstr>
      <vt:lpstr>宋体</vt:lpstr>
      <vt:lpstr>Arial</vt:lpstr>
      <vt:lpstr>Times New Roman</vt:lpstr>
      <vt:lpstr>Verdana</vt:lpstr>
      <vt:lpstr>Wingdings</vt:lpstr>
      <vt:lpstr>默认设计模板</vt:lpstr>
      <vt:lpstr>第11章 极限与配合、几何公差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642</cp:revision>
  <dcterms:created xsi:type="dcterms:W3CDTF">1999-08-24T10:29:00Z</dcterms:created>
  <dcterms:modified xsi:type="dcterms:W3CDTF">2026-06-28T08:46:23Z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657245D6AE5543219FB17058B6BF3EDE_13</vt:lpwstr>
  </property>
</Properties>
</file>