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592" r:id="rId2"/>
    <p:sldId id="617" r:id="rId3"/>
    <p:sldId id="640" r:id="rId4"/>
    <p:sldId id="641" r:id="rId5"/>
    <p:sldId id="597" r:id="rId6"/>
    <p:sldId id="598" r:id="rId7"/>
    <p:sldId id="599" r:id="rId8"/>
    <p:sldId id="600" r:id="rId9"/>
    <p:sldId id="601" r:id="rId10"/>
    <p:sldId id="602" r:id="rId11"/>
    <p:sldId id="603" r:id="rId12"/>
    <p:sldId id="604" r:id="rId13"/>
    <p:sldId id="605" r:id="rId14"/>
    <p:sldId id="606" r:id="rId15"/>
    <p:sldId id="643" r:id="rId16"/>
    <p:sldId id="644" r:id="rId17"/>
    <p:sldId id="646" r:id="rId18"/>
    <p:sldId id="647" r:id="rId19"/>
    <p:sldId id="645" r:id="rId20"/>
    <p:sldId id="607" r:id="rId21"/>
    <p:sldId id="608" r:id="rId22"/>
    <p:sldId id="614" r:id="rId23"/>
    <p:sldId id="615" r:id="rId24"/>
    <p:sldId id="650" r:id="rId25"/>
    <p:sldId id="651" r:id="rId26"/>
    <p:sldId id="653" r:id="rId27"/>
    <p:sldId id="654" r:id="rId28"/>
    <p:sldId id="655" r:id="rId29"/>
    <p:sldId id="656" r:id="rId30"/>
    <p:sldId id="657" r:id="rId31"/>
    <p:sldId id="658" r:id="rId32"/>
    <p:sldId id="659" r:id="rId33"/>
    <p:sldId id="660" r:id="rId34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43"/>
    <p:restoredTop sz="94599"/>
  </p:normalViewPr>
  <p:slideViewPr>
    <p:cSldViewPr snapToGrid="0" showGuides="1">
      <p:cViewPr varScale="1">
        <p:scale>
          <a:sx n="60" d="100"/>
          <a:sy n="60" d="100"/>
        </p:scale>
        <p:origin x="1404" y="48"/>
      </p:cViewPr>
      <p:guideLst>
        <p:guide orient="horz" pos="2126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2026/6/28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 i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0" smtClean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8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 i="0" smtClean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‹#›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CBFAAB-47C2-41B9-87A3-6B7CFB9ACA13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>
              <a:buNone/>
            </a:pPr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i="0" smtClean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E1D6AC9-DE44-4282-A6C9-E932FCCA79E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15:24:25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15238" y="6623050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0263" y="392113"/>
            <a:ext cx="777240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4</a:t>
            </a: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 投影变换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1628775" y="2752725"/>
            <a:ext cx="6742113" cy="1839913"/>
          </a:xfrm>
          <a:ln/>
        </p:spPr>
        <p:txBody>
          <a:bodyPr vert="horz" wrap="square" lIns="91440" tIns="45720" rIns="91440" bIns="45720" anchor="t" anchorCtr="0"/>
          <a:lstStyle/>
          <a:p>
            <a:pPr algn="l" eaLnBrk="1" hangingPunct="1">
              <a:lnSpc>
                <a:spcPct val="80000"/>
              </a:lnSpc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000" b="1" dirty="0">
                <a:latin typeface="+mn-lt"/>
                <a:ea typeface="+mn-ea"/>
                <a:cs typeface="+mn-cs"/>
              </a:rPr>
              <a:t>§4.1  </a:t>
            </a:r>
            <a:r>
              <a:rPr kumimoji="1" lang="zh-CN" altLang="en-US" sz="3000" b="1" u="sng" dirty="0">
                <a:latin typeface="+mn-lt"/>
                <a:ea typeface="+mn-ea"/>
                <a:cs typeface="+mn-cs"/>
                <a:hlinkClick r:id="" action="ppaction://noaction"/>
              </a:rPr>
              <a:t>投影变换的方法</a:t>
            </a:r>
            <a:endParaRPr kumimoji="1" lang="zh-CN" altLang="en-US" sz="3000" b="1" u="sng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80000"/>
              </a:lnSpc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000" b="1" dirty="0">
                <a:latin typeface="+mn-lt"/>
                <a:ea typeface="+mn-ea"/>
                <a:cs typeface="+mn-cs"/>
              </a:rPr>
              <a:t>§4.2  </a:t>
            </a:r>
            <a:r>
              <a:rPr kumimoji="1" lang="zh-CN" altLang="en-US" sz="3000" b="1" dirty="0">
                <a:latin typeface="+mn-lt"/>
                <a:ea typeface="+mn-ea"/>
                <a:cs typeface="+mn-cs"/>
              </a:rPr>
              <a:t>变换投影面法（换面法）</a:t>
            </a:r>
          </a:p>
          <a:p>
            <a:pPr algn="l" eaLnBrk="1" hangingPunct="1">
              <a:lnSpc>
                <a:spcPct val="80000"/>
              </a:lnSpc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000" b="1" dirty="0">
                <a:latin typeface="+mn-lt"/>
                <a:ea typeface="+mn-ea"/>
                <a:cs typeface="+mn-cs"/>
              </a:rPr>
              <a:t>§4.3  </a:t>
            </a:r>
            <a:r>
              <a:rPr kumimoji="1" lang="zh-CN" altLang="en-US" sz="3000" b="1" dirty="0">
                <a:latin typeface="+mn-lt"/>
                <a:ea typeface="+mn-ea"/>
                <a:cs typeface="+mn-cs"/>
              </a:rPr>
              <a:t>旋转法</a:t>
            </a:r>
          </a:p>
        </p:txBody>
      </p:sp>
      <p:sp>
        <p:nvSpPr>
          <p:cNvPr id="568324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6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Verdana" panose="020B0604030504040204" pitchFamily="34" charset="0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4101" name="Picture 5" descr="j0088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74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7BF2929-1B6E-49FA-8907-1F1DC74B83E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78562" name="Text Box 2"/>
          <p:cNvSpPr txBox="1"/>
          <p:nvPr/>
        </p:nvSpPr>
        <p:spPr>
          <a:xfrm>
            <a:off x="752475" y="2128838"/>
            <a:ext cx="7261225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将投影面倾斜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线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投影面平行线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        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投影面平行线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投影面垂直线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倾斜线变换成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投影面垂直线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将投影面倾斜面变换成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投影面垂直面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将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投影面垂直面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投影面平行面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将投影面倾斜面变换成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投影面平行面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2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  <p:sp>
        <p:nvSpPr>
          <p:cNvPr id="578564" name="Text Box 4"/>
          <p:cNvSpPr txBox="1">
            <a:spLocks noChangeArrowheads="1"/>
          </p:cNvSpPr>
          <p:nvPr/>
        </p:nvSpPr>
        <p:spPr bwMode="auto">
          <a:xfrm>
            <a:off x="471488" y="534988"/>
            <a:ext cx="8104188" cy="15557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4000" i="0" u="sng" kern="1200" cap="none" spc="0" normalizeH="0" baseline="0" noProof="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宋体" panose="02010600040101010101" pitchFamily="2" charset="-122"/>
                <a:cs typeface="+mn-cs"/>
              </a:rPr>
              <a:t>目标：</a:t>
            </a:r>
            <a:r>
              <a:rPr kumimoji="1" lang="zh-CN" altLang="en-US" sz="2800" i="0" kern="1200" cap="none" spc="0" normalizeH="0" baseline="0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宋体" panose="02010600040101010101" pitchFamily="2" charset="-122"/>
                <a:cs typeface="+mn-cs"/>
              </a:rPr>
              <a:t>将一般位置的直线和平面转换为特殊位置的直线或平面，或者将特殊位置的直线转换为有利于求解的特殊位置。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85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9FEC46-55B6-4761-B182-FC12CD26BE5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5365" name="Line 2"/>
          <p:cNvSpPr/>
          <p:nvPr/>
        </p:nvSpPr>
        <p:spPr>
          <a:xfrm>
            <a:off x="2908300" y="2743200"/>
            <a:ext cx="1892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6" name="Text Box 3"/>
          <p:cNvSpPr txBox="1"/>
          <p:nvPr/>
        </p:nvSpPr>
        <p:spPr>
          <a:xfrm>
            <a:off x="2430463" y="249555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15367" name="Line 4"/>
          <p:cNvSpPr/>
          <p:nvPr/>
        </p:nvSpPr>
        <p:spPr>
          <a:xfrm>
            <a:off x="3695700" y="1524000"/>
            <a:ext cx="0" cy="18859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8" name="Text Box 5"/>
          <p:cNvSpPr txBox="1"/>
          <p:nvPr/>
        </p:nvSpPr>
        <p:spPr>
          <a:xfrm>
            <a:off x="3409950" y="11795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5369" name="Text Box 6"/>
          <p:cNvSpPr txBox="1"/>
          <p:nvPr/>
        </p:nvSpPr>
        <p:spPr>
          <a:xfrm>
            <a:off x="3386138" y="32781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5370" name="Text Box 7"/>
          <p:cNvSpPr txBox="1"/>
          <p:nvPr/>
        </p:nvSpPr>
        <p:spPr>
          <a:xfrm>
            <a:off x="3659188" y="2378075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15371" name="Group 8"/>
          <p:cNvGrpSpPr/>
          <p:nvPr/>
        </p:nvGrpSpPr>
        <p:grpSpPr>
          <a:xfrm>
            <a:off x="2582863" y="2371725"/>
            <a:ext cx="819150" cy="796925"/>
            <a:chOff x="2947" y="1925"/>
            <a:chExt cx="516" cy="502"/>
          </a:xfrm>
        </p:grpSpPr>
        <p:sp>
          <p:nvSpPr>
            <p:cNvPr id="15421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5422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15372" name="Line 11"/>
          <p:cNvSpPr/>
          <p:nvPr/>
        </p:nvSpPr>
        <p:spPr>
          <a:xfrm>
            <a:off x="3709988" y="1520825"/>
            <a:ext cx="725487" cy="31908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3" name="Line 12"/>
          <p:cNvSpPr/>
          <p:nvPr/>
        </p:nvSpPr>
        <p:spPr>
          <a:xfrm>
            <a:off x="4427538" y="1865313"/>
            <a:ext cx="0" cy="2813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74" name="Line 13"/>
          <p:cNvSpPr/>
          <p:nvPr/>
        </p:nvSpPr>
        <p:spPr>
          <a:xfrm>
            <a:off x="3695700" y="3422650"/>
            <a:ext cx="728663" cy="12700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14"/>
          <p:cNvGrpSpPr/>
          <p:nvPr/>
        </p:nvGrpSpPr>
        <p:grpSpPr>
          <a:xfrm>
            <a:off x="3681413" y="2279650"/>
            <a:ext cx="2852737" cy="2400300"/>
            <a:chOff x="2496" y="1410"/>
            <a:chExt cx="1797" cy="1512"/>
          </a:xfrm>
        </p:grpSpPr>
        <p:sp>
          <p:nvSpPr>
            <p:cNvPr id="15419" name="Line 15"/>
            <p:cNvSpPr/>
            <p:nvPr/>
          </p:nvSpPr>
          <p:spPr>
            <a:xfrm flipV="1">
              <a:off x="2496" y="1410"/>
              <a:ext cx="1482" cy="720"/>
            </a:xfrm>
            <a:prstGeom prst="line">
              <a:avLst/>
            </a:prstGeom>
            <a:ln w="4763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20" name="Line 16"/>
            <p:cNvSpPr/>
            <p:nvPr/>
          </p:nvSpPr>
          <p:spPr>
            <a:xfrm flipV="1">
              <a:off x="2966" y="2254"/>
              <a:ext cx="1327" cy="668"/>
            </a:xfrm>
            <a:prstGeom prst="line">
              <a:avLst/>
            </a:prstGeom>
            <a:ln w="4763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9601" name="Line 17"/>
          <p:cNvSpPr/>
          <p:nvPr/>
        </p:nvSpPr>
        <p:spPr>
          <a:xfrm>
            <a:off x="6046788" y="2247900"/>
            <a:ext cx="465137" cy="1408113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18"/>
          <p:cNvGrpSpPr/>
          <p:nvPr/>
        </p:nvGrpSpPr>
        <p:grpSpPr>
          <a:xfrm>
            <a:off x="4995863" y="2701925"/>
            <a:ext cx="1657350" cy="2784475"/>
            <a:chOff x="3324" y="1676"/>
            <a:chExt cx="1044" cy="1754"/>
          </a:xfrm>
        </p:grpSpPr>
        <p:sp>
          <p:nvSpPr>
            <p:cNvPr id="15417" name="Line 19"/>
            <p:cNvSpPr/>
            <p:nvPr/>
          </p:nvSpPr>
          <p:spPr>
            <a:xfrm>
              <a:off x="3324" y="1676"/>
              <a:ext cx="794" cy="1388"/>
            </a:xfrm>
            <a:prstGeom prst="line">
              <a:avLst/>
            </a:prstGeom>
            <a:ln w="4763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418" name="Text Box 20"/>
            <p:cNvSpPr txBox="1"/>
            <p:nvPr/>
          </p:nvSpPr>
          <p:spPr>
            <a:xfrm rot="3600000" flipH="1">
              <a:off x="4038" y="3100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378" name="Text Box 21"/>
          <p:cNvSpPr txBox="1"/>
          <p:nvPr/>
        </p:nvSpPr>
        <p:spPr>
          <a:xfrm>
            <a:off x="4389438" y="15208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5379" name="Text Box 22"/>
          <p:cNvSpPr txBox="1"/>
          <p:nvPr/>
        </p:nvSpPr>
        <p:spPr>
          <a:xfrm>
            <a:off x="4365625" y="45481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5380" name="Text Box 23"/>
          <p:cNvSpPr txBox="1"/>
          <p:nvPr/>
        </p:nvSpPr>
        <p:spPr>
          <a:xfrm>
            <a:off x="4408488" y="2386013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5" name="Group 24"/>
          <p:cNvGrpSpPr/>
          <p:nvPr/>
        </p:nvGrpSpPr>
        <p:grpSpPr>
          <a:xfrm>
            <a:off x="5897563" y="4457700"/>
            <a:ext cx="790575" cy="792163"/>
            <a:chOff x="4724" y="2325"/>
            <a:chExt cx="498" cy="499"/>
          </a:xfrm>
        </p:grpSpPr>
        <p:sp>
          <p:nvSpPr>
            <p:cNvPr id="15415" name="Text Box 25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416" name="Text Box 26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  <p:grpSp>
        <p:nvGrpSpPr>
          <p:cNvPr id="6" name="Group 27"/>
          <p:cNvGrpSpPr/>
          <p:nvPr/>
        </p:nvGrpSpPr>
        <p:grpSpPr>
          <a:xfrm>
            <a:off x="5045075" y="1957388"/>
            <a:ext cx="2195513" cy="2268537"/>
            <a:chOff x="3355" y="1207"/>
            <a:chExt cx="1383" cy="1429"/>
          </a:xfrm>
        </p:grpSpPr>
        <p:sp>
          <p:nvSpPr>
            <p:cNvPr id="15411" name="Text Box 28"/>
            <p:cNvSpPr txBox="1"/>
            <p:nvPr/>
          </p:nvSpPr>
          <p:spPr>
            <a:xfrm>
              <a:off x="3355" y="1586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X1</a:t>
              </a:r>
              <a:endParaRPr lang="en-US" altLang="zh-CN" sz="2000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5412" name="Text Box 29"/>
            <p:cNvSpPr txBox="1"/>
            <p:nvPr/>
          </p:nvSpPr>
          <p:spPr>
            <a:xfrm>
              <a:off x="3808" y="2386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X1</a:t>
              </a:r>
              <a:endParaRPr lang="en-US" altLang="zh-CN" sz="2000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5413" name="Text Box 30"/>
            <p:cNvSpPr txBox="1"/>
            <p:nvPr/>
          </p:nvSpPr>
          <p:spPr>
            <a:xfrm>
              <a:off x="4009" y="1207"/>
              <a:ext cx="4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</a:t>
              </a:r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 </a:t>
              </a:r>
            </a:p>
          </p:txBody>
        </p:sp>
        <p:sp>
          <p:nvSpPr>
            <p:cNvPr id="15414" name="Text Box 31"/>
            <p:cNvSpPr txBox="1"/>
            <p:nvPr/>
          </p:nvSpPr>
          <p:spPr>
            <a:xfrm>
              <a:off x="4288" y="2162"/>
              <a:ext cx="4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</a:t>
              </a:r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</a:p>
          </p:txBody>
        </p:sp>
      </p:grpSp>
      <p:grpSp>
        <p:nvGrpSpPr>
          <p:cNvPr id="7" name="Group 32"/>
          <p:cNvGrpSpPr/>
          <p:nvPr/>
        </p:nvGrpSpPr>
        <p:grpSpPr>
          <a:xfrm>
            <a:off x="3611563" y="2122488"/>
            <a:ext cx="2147887" cy="420687"/>
            <a:chOff x="2452" y="1311"/>
            <a:chExt cx="1353" cy="265"/>
          </a:xfrm>
        </p:grpSpPr>
        <p:grpSp>
          <p:nvGrpSpPr>
            <p:cNvPr id="15405" name="Group 33"/>
            <p:cNvGrpSpPr/>
            <p:nvPr/>
          </p:nvGrpSpPr>
          <p:grpSpPr>
            <a:xfrm>
              <a:off x="2452" y="1311"/>
              <a:ext cx="96" cy="150"/>
              <a:chOff x="2258" y="1509"/>
              <a:chExt cx="96" cy="150"/>
            </a:xfrm>
          </p:grpSpPr>
          <p:sp>
            <p:nvSpPr>
              <p:cNvPr id="15409" name="Line 34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10" name="Line 35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406" name="Group 36"/>
            <p:cNvGrpSpPr/>
            <p:nvPr/>
          </p:nvGrpSpPr>
          <p:grpSpPr>
            <a:xfrm rot="4875132">
              <a:off x="3682" y="1453"/>
              <a:ext cx="96" cy="150"/>
              <a:chOff x="2258" y="1509"/>
              <a:chExt cx="96" cy="150"/>
            </a:xfrm>
          </p:grpSpPr>
          <p:sp>
            <p:nvSpPr>
              <p:cNvPr id="15407" name="Line 37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08" name="Line 38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39"/>
          <p:cNvGrpSpPr/>
          <p:nvPr/>
        </p:nvGrpSpPr>
        <p:grpSpPr>
          <a:xfrm>
            <a:off x="4343400" y="2201863"/>
            <a:ext cx="1958975" cy="1697037"/>
            <a:chOff x="2913" y="1361"/>
            <a:chExt cx="1234" cy="1069"/>
          </a:xfrm>
        </p:grpSpPr>
        <p:grpSp>
          <p:nvGrpSpPr>
            <p:cNvPr id="15399" name="Group 40"/>
            <p:cNvGrpSpPr/>
            <p:nvPr/>
          </p:nvGrpSpPr>
          <p:grpSpPr>
            <a:xfrm>
              <a:off x="2913" y="1361"/>
              <a:ext cx="96" cy="150"/>
              <a:chOff x="2258" y="1509"/>
              <a:chExt cx="96" cy="150"/>
            </a:xfrm>
          </p:grpSpPr>
          <p:sp>
            <p:nvSpPr>
              <p:cNvPr id="15403" name="Line 41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04" name="Line 42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5400" name="Group 43"/>
            <p:cNvGrpSpPr/>
            <p:nvPr/>
          </p:nvGrpSpPr>
          <p:grpSpPr>
            <a:xfrm rot="4875132">
              <a:off x="4024" y="2307"/>
              <a:ext cx="96" cy="150"/>
              <a:chOff x="2258" y="1509"/>
              <a:chExt cx="96" cy="150"/>
            </a:xfrm>
          </p:grpSpPr>
          <p:sp>
            <p:nvSpPr>
              <p:cNvPr id="15401" name="Line 44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402" name="Line 45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3" name="Group 46"/>
          <p:cNvGrpSpPr/>
          <p:nvPr/>
        </p:nvGrpSpPr>
        <p:grpSpPr>
          <a:xfrm>
            <a:off x="5989638" y="2770188"/>
            <a:ext cx="728662" cy="871537"/>
            <a:chOff x="3950" y="1719"/>
            <a:chExt cx="459" cy="549"/>
          </a:xfrm>
        </p:grpSpPr>
        <p:sp>
          <p:nvSpPr>
            <p:cNvPr id="15396" name="Line 47"/>
            <p:cNvSpPr/>
            <p:nvPr/>
          </p:nvSpPr>
          <p:spPr>
            <a:xfrm flipH="1" flipV="1">
              <a:off x="3950" y="1719"/>
              <a:ext cx="310" cy="549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7" name="Freeform 48"/>
            <p:cNvSpPr/>
            <p:nvPr/>
          </p:nvSpPr>
          <p:spPr>
            <a:xfrm>
              <a:off x="4023" y="1992"/>
              <a:ext cx="384" cy="175"/>
            </a:xfrm>
            <a:custGeom>
              <a:avLst/>
              <a:gdLst>
                <a:gd name="txL" fmla="*/ 0 w 384"/>
                <a:gd name="txT" fmla="*/ 0 h 175"/>
                <a:gd name="txR" fmla="*/ 384 w 384"/>
                <a:gd name="txB" fmla="*/ 175 h 175"/>
              </a:gdLst>
              <a:ahLst/>
              <a:cxnLst>
                <a:cxn ang="0">
                  <a:pos x="0" y="175"/>
                </a:cxn>
                <a:cxn ang="0">
                  <a:pos x="73" y="74"/>
                </a:cxn>
                <a:cxn ang="0">
                  <a:pos x="128" y="29"/>
                </a:cxn>
                <a:cxn ang="0">
                  <a:pos x="238" y="1"/>
                </a:cxn>
                <a:cxn ang="0">
                  <a:pos x="384" y="38"/>
                </a:cxn>
              </a:cxnLst>
              <a:rect l="txL" t="txT" r="txR" b="txB"/>
              <a:pathLst>
                <a:path w="384" h="175">
                  <a:moveTo>
                    <a:pt x="0" y="175"/>
                  </a:moveTo>
                  <a:cubicBezTo>
                    <a:pt x="26" y="136"/>
                    <a:pt x="52" y="98"/>
                    <a:pt x="73" y="74"/>
                  </a:cubicBezTo>
                  <a:cubicBezTo>
                    <a:pt x="94" y="50"/>
                    <a:pt x="101" y="41"/>
                    <a:pt x="128" y="29"/>
                  </a:cubicBezTo>
                  <a:cubicBezTo>
                    <a:pt x="155" y="17"/>
                    <a:pt x="195" y="0"/>
                    <a:pt x="238" y="1"/>
                  </a:cubicBezTo>
                  <a:cubicBezTo>
                    <a:pt x="281" y="2"/>
                    <a:pt x="332" y="20"/>
                    <a:pt x="384" y="38"/>
                  </a:cubicBezTo>
                </a:path>
              </a:pathLst>
            </a:custGeom>
            <a:noFill/>
            <a:ln w="4763" cap="flat" cmpd="sng">
              <a:solidFill>
                <a:srgbClr val="FF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98" name="Text Box 49"/>
            <p:cNvSpPr txBox="1"/>
            <p:nvPr/>
          </p:nvSpPr>
          <p:spPr>
            <a:xfrm>
              <a:off x="4132" y="1762"/>
              <a:ext cx="277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α</a:t>
              </a:r>
            </a:p>
          </p:txBody>
        </p:sp>
      </p:grpSp>
      <p:sp>
        <p:nvSpPr>
          <p:cNvPr id="15386" name="Text Box 50"/>
          <p:cNvSpPr txBox="1"/>
          <p:nvPr/>
        </p:nvSpPr>
        <p:spPr>
          <a:xfrm>
            <a:off x="763588" y="550863"/>
            <a:ext cx="6534150" cy="519112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将投影面倾斜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线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投影面平行线</a:t>
            </a:r>
            <a:r>
              <a:rPr lang="zh-CN" altLang="en-US" sz="2800" b="0" i="0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grpSp>
        <p:nvGrpSpPr>
          <p:cNvPr id="14" name="Group 51"/>
          <p:cNvGrpSpPr/>
          <p:nvPr/>
        </p:nvGrpSpPr>
        <p:grpSpPr>
          <a:xfrm>
            <a:off x="6745288" y="2017713"/>
            <a:ext cx="1130300" cy="457200"/>
            <a:chOff x="4426" y="1245"/>
            <a:chExt cx="712" cy="288"/>
          </a:xfrm>
        </p:grpSpPr>
        <p:sp>
          <p:nvSpPr>
            <p:cNvPr id="15394" name="AutoShape 52"/>
            <p:cNvSpPr/>
            <p:nvPr/>
          </p:nvSpPr>
          <p:spPr>
            <a:xfrm>
              <a:off x="4426" y="1271"/>
              <a:ext cx="712" cy="246"/>
            </a:xfrm>
            <a:prstGeom prst="wedgeRectCallout">
              <a:avLst>
                <a:gd name="adj1" fmla="val -88343"/>
                <a:gd name="adj2" fmla="val 181708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5395" name="Text Box 53"/>
            <p:cNvSpPr txBox="1"/>
            <p:nvPr/>
          </p:nvSpPr>
          <p:spPr>
            <a:xfrm>
              <a:off x="4513" y="1245"/>
              <a:ext cx="502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实长</a:t>
              </a:r>
            </a:p>
          </p:txBody>
        </p:sp>
      </p:grpSp>
      <p:grpSp>
        <p:nvGrpSpPr>
          <p:cNvPr id="15" name="Group 54"/>
          <p:cNvGrpSpPr/>
          <p:nvPr/>
        </p:nvGrpSpPr>
        <p:grpSpPr>
          <a:xfrm>
            <a:off x="6926263" y="3600450"/>
            <a:ext cx="1579562" cy="457200"/>
            <a:chOff x="4540" y="2242"/>
            <a:chExt cx="995" cy="288"/>
          </a:xfrm>
        </p:grpSpPr>
        <p:sp>
          <p:nvSpPr>
            <p:cNvPr id="15392" name="AutoShape 55"/>
            <p:cNvSpPr/>
            <p:nvPr/>
          </p:nvSpPr>
          <p:spPr>
            <a:xfrm>
              <a:off x="4540" y="2281"/>
              <a:ext cx="995" cy="246"/>
            </a:xfrm>
            <a:prstGeom prst="wedgeRectCallout">
              <a:avLst>
                <a:gd name="adj1" fmla="val -84773"/>
                <a:gd name="adj2" fmla="val -119106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5393" name="Text Box 56"/>
            <p:cNvSpPr txBox="1"/>
            <p:nvPr/>
          </p:nvSpPr>
          <p:spPr>
            <a:xfrm>
              <a:off x="4603" y="2242"/>
              <a:ext cx="863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面倾角</a:t>
              </a:r>
            </a:p>
          </p:txBody>
        </p:sp>
      </p:grpSp>
      <p:sp>
        <p:nvSpPr>
          <p:cNvPr id="579641" name="Text Box 57"/>
          <p:cNvSpPr txBox="1"/>
          <p:nvPr/>
        </p:nvSpPr>
        <p:spPr>
          <a:xfrm>
            <a:off x="4225925" y="5497513"/>
            <a:ext cx="2063750" cy="461962"/>
          </a:xfrm>
          <a:prstGeom prst="rect">
            <a:avLst/>
          </a:prstGeom>
          <a:noFill/>
          <a:ln w="4826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变换</a:t>
            </a:r>
            <a:r>
              <a:rPr lang="en-US" altLang="zh-CN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</a:t>
            </a:r>
          </a:p>
        </p:txBody>
      </p:sp>
      <p:sp>
        <p:nvSpPr>
          <p:cNvPr id="15390" name="Rectangle 5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  <p:pic>
        <p:nvPicPr>
          <p:cNvPr id="15391" name="Picture 59" descr="File0235"/>
          <p:cNvPicPr>
            <a:picLocks noChangeAspect="1"/>
          </p:cNvPicPr>
          <p:nvPr/>
        </p:nvPicPr>
        <p:blipFill>
          <a:blip r:embed="rId2"/>
          <a:srcRect l="4581" t="7108" r="4543" b="7108"/>
          <a:stretch>
            <a:fillRect/>
          </a:stretch>
        </p:blipFill>
        <p:spPr>
          <a:xfrm>
            <a:off x="90488" y="3865563"/>
            <a:ext cx="3505200" cy="2614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79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79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79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64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46FDEE-AF8E-4EA2-A157-11CA2D32FC85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4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80610" name="Text Box 2"/>
          <p:cNvSpPr txBox="1"/>
          <p:nvPr/>
        </p:nvSpPr>
        <p:spPr>
          <a:xfrm>
            <a:off x="3275013" y="5532438"/>
            <a:ext cx="2063750" cy="461962"/>
          </a:xfrm>
          <a:prstGeom prst="rect">
            <a:avLst/>
          </a:prstGeom>
          <a:noFill/>
          <a:ln w="4826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变换</a:t>
            </a:r>
            <a:r>
              <a:rPr lang="en-US" altLang="zh-CN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</a:t>
            </a:r>
          </a:p>
        </p:txBody>
      </p:sp>
      <p:sp>
        <p:nvSpPr>
          <p:cNvPr id="16390" name="Line 3"/>
          <p:cNvSpPr/>
          <p:nvPr/>
        </p:nvSpPr>
        <p:spPr>
          <a:xfrm>
            <a:off x="2913063" y="3624263"/>
            <a:ext cx="25447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1" name="Text Box 4"/>
          <p:cNvSpPr txBox="1"/>
          <p:nvPr/>
        </p:nvSpPr>
        <p:spPr>
          <a:xfrm>
            <a:off x="2435225" y="337661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16392" name="Line 5"/>
          <p:cNvSpPr/>
          <p:nvPr/>
        </p:nvSpPr>
        <p:spPr>
          <a:xfrm>
            <a:off x="3700463" y="2622550"/>
            <a:ext cx="0" cy="16684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3" name="Text Box 6"/>
          <p:cNvSpPr txBox="1"/>
          <p:nvPr/>
        </p:nvSpPr>
        <p:spPr>
          <a:xfrm>
            <a:off x="3313113" y="24812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6394" name="Text Box 7"/>
          <p:cNvSpPr txBox="1"/>
          <p:nvPr/>
        </p:nvSpPr>
        <p:spPr>
          <a:xfrm>
            <a:off x="3390900" y="41592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16395" name="Group 8"/>
          <p:cNvGrpSpPr/>
          <p:nvPr/>
        </p:nvGrpSpPr>
        <p:grpSpPr>
          <a:xfrm>
            <a:off x="2587625" y="3252788"/>
            <a:ext cx="819150" cy="796925"/>
            <a:chOff x="2947" y="1925"/>
            <a:chExt cx="516" cy="502"/>
          </a:xfrm>
        </p:grpSpPr>
        <p:sp>
          <p:nvSpPr>
            <p:cNvPr id="16437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6438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16396" name="Line 11"/>
          <p:cNvSpPr/>
          <p:nvPr/>
        </p:nvSpPr>
        <p:spPr>
          <a:xfrm>
            <a:off x="3714750" y="2605088"/>
            <a:ext cx="1136650" cy="50165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7" name="Line 12"/>
          <p:cNvSpPr/>
          <p:nvPr/>
        </p:nvSpPr>
        <p:spPr>
          <a:xfrm>
            <a:off x="4852988" y="3122613"/>
            <a:ext cx="0" cy="18129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8" name="Line 13"/>
          <p:cNvSpPr/>
          <p:nvPr/>
        </p:nvSpPr>
        <p:spPr>
          <a:xfrm>
            <a:off x="3700463" y="4303713"/>
            <a:ext cx="1149350" cy="631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6399" name="Text Box 14"/>
          <p:cNvSpPr txBox="1"/>
          <p:nvPr/>
        </p:nvSpPr>
        <p:spPr>
          <a:xfrm>
            <a:off x="4870450" y="28813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6400" name="Text Box 15"/>
          <p:cNvSpPr txBox="1"/>
          <p:nvPr/>
        </p:nvSpPr>
        <p:spPr>
          <a:xfrm>
            <a:off x="4660900" y="48482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16"/>
          <p:cNvGrpSpPr/>
          <p:nvPr/>
        </p:nvGrpSpPr>
        <p:grpSpPr>
          <a:xfrm>
            <a:off x="3702050" y="1633538"/>
            <a:ext cx="1900238" cy="1452562"/>
            <a:chOff x="2295" y="1280"/>
            <a:chExt cx="1197" cy="915"/>
          </a:xfrm>
        </p:grpSpPr>
        <p:sp>
          <p:nvSpPr>
            <p:cNvPr id="16435" name="Line 17"/>
            <p:cNvSpPr/>
            <p:nvPr/>
          </p:nvSpPr>
          <p:spPr>
            <a:xfrm flipV="1">
              <a:off x="2295" y="1280"/>
              <a:ext cx="283" cy="604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36" name="Line 18"/>
            <p:cNvSpPr/>
            <p:nvPr/>
          </p:nvSpPr>
          <p:spPr>
            <a:xfrm flipV="1">
              <a:off x="3008" y="1308"/>
              <a:ext cx="484" cy="88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9"/>
          <p:cNvGrpSpPr/>
          <p:nvPr/>
        </p:nvGrpSpPr>
        <p:grpSpPr>
          <a:xfrm>
            <a:off x="3852863" y="1257300"/>
            <a:ext cx="2363787" cy="474663"/>
            <a:chOff x="2390" y="1043"/>
            <a:chExt cx="1489" cy="299"/>
          </a:xfrm>
        </p:grpSpPr>
        <p:sp>
          <p:nvSpPr>
            <p:cNvPr id="16432" name="Line 20"/>
            <p:cNvSpPr/>
            <p:nvPr/>
          </p:nvSpPr>
          <p:spPr>
            <a:xfrm>
              <a:off x="2578" y="1271"/>
              <a:ext cx="914" cy="46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33" name="Text Box 21"/>
            <p:cNvSpPr txBox="1"/>
            <p:nvPr/>
          </p:nvSpPr>
          <p:spPr>
            <a:xfrm>
              <a:off x="2390" y="1043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6434" name="Text Box 22"/>
            <p:cNvSpPr txBox="1"/>
            <p:nvPr/>
          </p:nvSpPr>
          <p:spPr>
            <a:xfrm>
              <a:off x="3429" y="1092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 rot="-1819867">
            <a:off x="2697163" y="1536700"/>
            <a:ext cx="790575" cy="792163"/>
            <a:chOff x="4724" y="2325"/>
            <a:chExt cx="498" cy="499"/>
          </a:xfrm>
        </p:grpSpPr>
        <p:sp>
          <p:nvSpPr>
            <p:cNvPr id="16430" name="Text Box 24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431" name="Text Box 25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6" name="Group 26"/>
          <p:cNvGrpSpPr/>
          <p:nvPr/>
        </p:nvGrpSpPr>
        <p:grpSpPr>
          <a:xfrm>
            <a:off x="2138363" y="1379538"/>
            <a:ext cx="3311525" cy="1616075"/>
            <a:chOff x="1310" y="1120"/>
            <a:chExt cx="2086" cy="1018"/>
          </a:xfrm>
        </p:grpSpPr>
        <p:sp>
          <p:nvSpPr>
            <p:cNvPr id="16428" name="Line 27"/>
            <p:cNvSpPr/>
            <p:nvPr/>
          </p:nvSpPr>
          <p:spPr>
            <a:xfrm>
              <a:off x="1727" y="1403"/>
              <a:ext cx="1669" cy="735"/>
            </a:xfrm>
            <a:prstGeom prst="line">
              <a:avLst/>
            </a:prstGeom>
            <a:ln w="127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9" name="Text Box 28"/>
            <p:cNvSpPr txBox="1"/>
            <p:nvPr/>
          </p:nvSpPr>
          <p:spPr>
            <a:xfrm rot="1747809">
              <a:off x="1310" y="1120"/>
              <a:ext cx="43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  <a:r>
                <a:rPr lang="en-US" altLang="zh-CN" sz="2800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1</a:t>
              </a:r>
            </a:p>
          </p:txBody>
        </p:sp>
      </p:grpSp>
      <p:grpSp>
        <p:nvGrpSpPr>
          <p:cNvPr id="7" name="Group 29"/>
          <p:cNvGrpSpPr/>
          <p:nvPr/>
        </p:nvGrpSpPr>
        <p:grpSpPr>
          <a:xfrm>
            <a:off x="3614738" y="3802063"/>
            <a:ext cx="152400" cy="238125"/>
            <a:chOff x="2258" y="1509"/>
            <a:chExt cx="96" cy="150"/>
          </a:xfrm>
        </p:grpSpPr>
        <p:sp>
          <p:nvSpPr>
            <p:cNvPr id="16426" name="Line 30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7" name="Line 31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32"/>
          <p:cNvGrpSpPr/>
          <p:nvPr/>
        </p:nvGrpSpPr>
        <p:grpSpPr>
          <a:xfrm rot="2216615">
            <a:off x="3943350" y="1820863"/>
            <a:ext cx="152400" cy="238125"/>
            <a:chOff x="2258" y="1509"/>
            <a:chExt cx="96" cy="150"/>
          </a:xfrm>
        </p:grpSpPr>
        <p:sp>
          <p:nvSpPr>
            <p:cNvPr id="16424" name="Line 3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5" name="Line 3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35"/>
          <p:cNvGrpSpPr/>
          <p:nvPr/>
        </p:nvGrpSpPr>
        <p:grpSpPr>
          <a:xfrm>
            <a:off x="4783138" y="4056063"/>
            <a:ext cx="152400" cy="238125"/>
            <a:chOff x="2258" y="1509"/>
            <a:chExt cx="96" cy="150"/>
          </a:xfrm>
        </p:grpSpPr>
        <p:sp>
          <p:nvSpPr>
            <p:cNvPr id="16422" name="Line 36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3" name="Line 37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38"/>
          <p:cNvGrpSpPr/>
          <p:nvPr/>
        </p:nvGrpSpPr>
        <p:grpSpPr>
          <a:xfrm rot="3430182">
            <a:off x="5210175" y="2147888"/>
            <a:ext cx="152400" cy="238125"/>
            <a:chOff x="2258" y="1509"/>
            <a:chExt cx="96" cy="150"/>
          </a:xfrm>
        </p:grpSpPr>
        <p:sp>
          <p:nvSpPr>
            <p:cNvPr id="16420" name="Line 39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1" name="Line 40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41"/>
          <p:cNvGrpSpPr/>
          <p:nvPr/>
        </p:nvGrpSpPr>
        <p:grpSpPr>
          <a:xfrm>
            <a:off x="4152900" y="1381125"/>
            <a:ext cx="990600" cy="609600"/>
            <a:chOff x="2579" y="1121"/>
            <a:chExt cx="624" cy="384"/>
          </a:xfrm>
        </p:grpSpPr>
        <p:sp>
          <p:nvSpPr>
            <p:cNvPr id="16417" name="Line 42"/>
            <p:cNvSpPr/>
            <p:nvPr/>
          </p:nvSpPr>
          <p:spPr>
            <a:xfrm>
              <a:off x="2579" y="1281"/>
              <a:ext cx="558" cy="210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8" name="Freeform 43"/>
            <p:cNvSpPr/>
            <p:nvPr/>
          </p:nvSpPr>
          <p:spPr>
            <a:xfrm rot="-5217597" flipV="1">
              <a:off x="2688" y="1225"/>
              <a:ext cx="384" cy="175"/>
            </a:xfrm>
            <a:custGeom>
              <a:avLst/>
              <a:gdLst>
                <a:gd name="txL" fmla="*/ 0 w 384"/>
                <a:gd name="txT" fmla="*/ 0 h 175"/>
                <a:gd name="txR" fmla="*/ 384 w 384"/>
                <a:gd name="txB" fmla="*/ 175 h 175"/>
              </a:gdLst>
              <a:ahLst/>
              <a:cxnLst>
                <a:cxn ang="0">
                  <a:pos x="0" y="175"/>
                </a:cxn>
                <a:cxn ang="0">
                  <a:pos x="73" y="74"/>
                </a:cxn>
                <a:cxn ang="0">
                  <a:pos x="128" y="29"/>
                </a:cxn>
                <a:cxn ang="0">
                  <a:pos x="238" y="1"/>
                </a:cxn>
                <a:cxn ang="0">
                  <a:pos x="384" y="38"/>
                </a:cxn>
              </a:cxnLst>
              <a:rect l="txL" t="txT" r="txR" b="txB"/>
              <a:pathLst>
                <a:path w="384" h="175">
                  <a:moveTo>
                    <a:pt x="0" y="175"/>
                  </a:moveTo>
                  <a:cubicBezTo>
                    <a:pt x="26" y="136"/>
                    <a:pt x="52" y="98"/>
                    <a:pt x="73" y="74"/>
                  </a:cubicBezTo>
                  <a:cubicBezTo>
                    <a:pt x="94" y="50"/>
                    <a:pt x="101" y="41"/>
                    <a:pt x="128" y="29"/>
                  </a:cubicBezTo>
                  <a:cubicBezTo>
                    <a:pt x="155" y="17"/>
                    <a:pt x="195" y="0"/>
                    <a:pt x="238" y="1"/>
                  </a:cubicBezTo>
                  <a:cubicBezTo>
                    <a:pt x="281" y="2"/>
                    <a:pt x="332" y="20"/>
                    <a:pt x="384" y="38"/>
                  </a:cubicBezTo>
                </a:path>
              </a:pathLst>
            </a:custGeom>
            <a:noFill/>
            <a:ln w="4763" cap="flat" cmpd="sng">
              <a:solidFill>
                <a:srgbClr val="FF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6419" name="Text Box 44"/>
            <p:cNvSpPr txBox="1"/>
            <p:nvPr/>
          </p:nvSpPr>
          <p:spPr>
            <a:xfrm>
              <a:off x="2926" y="1242"/>
              <a:ext cx="277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β</a:t>
              </a:r>
            </a:p>
          </p:txBody>
        </p:sp>
      </p:grpSp>
      <p:grpSp>
        <p:nvGrpSpPr>
          <p:cNvPr id="12" name="Group 45"/>
          <p:cNvGrpSpPr/>
          <p:nvPr/>
        </p:nvGrpSpPr>
        <p:grpSpPr>
          <a:xfrm>
            <a:off x="5516563" y="704850"/>
            <a:ext cx="1130300" cy="457200"/>
            <a:chOff x="4426" y="1245"/>
            <a:chExt cx="712" cy="288"/>
          </a:xfrm>
        </p:grpSpPr>
        <p:sp>
          <p:nvSpPr>
            <p:cNvPr id="16415" name="AutoShape 46"/>
            <p:cNvSpPr/>
            <p:nvPr/>
          </p:nvSpPr>
          <p:spPr>
            <a:xfrm>
              <a:off x="4426" y="1271"/>
              <a:ext cx="712" cy="246"/>
            </a:xfrm>
            <a:prstGeom prst="wedgeRectCallout">
              <a:avLst>
                <a:gd name="adj1" fmla="val -88343"/>
                <a:gd name="adj2" fmla="val 181708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6416" name="Text Box 47"/>
            <p:cNvSpPr txBox="1"/>
            <p:nvPr/>
          </p:nvSpPr>
          <p:spPr>
            <a:xfrm>
              <a:off x="4513" y="1245"/>
              <a:ext cx="502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实长</a:t>
              </a:r>
            </a:p>
          </p:txBody>
        </p:sp>
      </p:grpSp>
      <p:grpSp>
        <p:nvGrpSpPr>
          <p:cNvPr id="13" name="Group 48"/>
          <p:cNvGrpSpPr/>
          <p:nvPr/>
        </p:nvGrpSpPr>
        <p:grpSpPr>
          <a:xfrm>
            <a:off x="5640388" y="2014538"/>
            <a:ext cx="1579562" cy="457200"/>
            <a:chOff x="4540" y="2242"/>
            <a:chExt cx="995" cy="288"/>
          </a:xfrm>
        </p:grpSpPr>
        <p:sp>
          <p:nvSpPr>
            <p:cNvPr id="16413" name="AutoShape 49"/>
            <p:cNvSpPr/>
            <p:nvPr/>
          </p:nvSpPr>
          <p:spPr>
            <a:xfrm>
              <a:off x="4540" y="2281"/>
              <a:ext cx="995" cy="246"/>
            </a:xfrm>
            <a:prstGeom prst="wedgeRectCallout">
              <a:avLst>
                <a:gd name="adj1" fmla="val -84773"/>
                <a:gd name="adj2" fmla="val -119106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6414" name="Text Box 50"/>
            <p:cNvSpPr txBox="1"/>
            <p:nvPr/>
          </p:nvSpPr>
          <p:spPr>
            <a:xfrm>
              <a:off x="4603" y="2242"/>
              <a:ext cx="863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面倾角</a:t>
              </a:r>
            </a:p>
          </p:txBody>
        </p:sp>
      </p:grpSp>
      <p:sp>
        <p:nvSpPr>
          <p:cNvPr id="16412" name="Rectangle 5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0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0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80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0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06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9E651C5-CC41-4D91-AF7C-0E9A7383601C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7413" name="Line 2"/>
          <p:cNvSpPr/>
          <p:nvPr/>
        </p:nvSpPr>
        <p:spPr>
          <a:xfrm>
            <a:off x="2293938" y="3101975"/>
            <a:ext cx="25447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4" name="Text Box 3"/>
          <p:cNvSpPr txBox="1"/>
          <p:nvPr/>
        </p:nvSpPr>
        <p:spPr>
          <a:xfrm>
            <a:off x="1816100" y="28543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17415" name="Line 4"/>
          <p:cNvSpPr/>
          <p:nvPr/>
        </p:nvSpPr>
        <p:spPr>
          <a:xfrm>
            <a:off x="3081338" y="2100263"/>
            <a:ext cx="0" cy="24669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6" name="Text Box 5"/>
          <p:cNvSpPr txBox="1"/>
          <p:nvPr/>
        </p:nvSpPr>
        <p:spPr>
          <a:xfrm>
            <a:off x="2679700" y="18875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7417" name="Text Box 6"/>
          <p:cNvSpPr txBox="1"/>
          <p:nvPr/>
        </p:nvSpPr>
        <p:spPr>
          <a:xfrm>
            <a:off x="2830513" y="44069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17418" name="Group 7"/>
          <p:cNvGrpSpPr/>
          <p:nvPr/>
        </p:nvGrpSpPr>
        <p:grpSpPr>
          <a:xfrm>
            <a:off x="1968500" y="2730500"/>
            <a:ext cx="819150" cy="796925"/>
            <a:chOff x="2947" y="1925"/>
            <a:chExt cx="516" cy="502"/>
          </a:xfrm>
        </p:grpSpPr>
        <p:sp>
          <p:nvSpPr>
            <p:cNvPr id="17449" name="Text Box 8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7450" name="Text Box 9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17419" name="Line 10"/>
          <p:cNvSpPr/>
          <p:nvPr/>
        </p:nvSpPr>
        <p:spPr>
          <a:xfrm flipV="1">
            <a:off x="3081338" y="2076450"/>
            <a:ext cx="1209675" cy="635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0" name="Line 11"/>
          <p:cNvSpPr/>
          <p:nvPr/>
        </p:nvSpPr>
        <p:spPr>
          <a:xfrm>
            <a:off x="4278313" y="2047875"/>
            <a:ext cx="0" cy="19288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1" name="Line 12"/>
          <p:cNvSpPr/>
          <p:nvPr/>
        </p:nvSpPr>
        <p:spPr>
          <a:xfrm flipV="1">
            <a:off x="3081338" y="3948113"/>
            <a:ext cx="1193800" cy="60483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22" name="Text Box 13"/>
          <p:cNvSpPr txBox="1"/>
          <p:nvPr/>
        </p:nvSpPr>
        <p:spPr>
          <a:xfrm>
            <a:off x="4222750" y="18954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7423" name="Text Box 14"/>
          <p:cNvSpPr txBox="1"/>
          <p:nvPr/>
        </p:nvSpPr>
        <p:spPr>
          <a:xfrm>
            <a:off x="4186238" y="38909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4846638" y="2725738"/>
            <a:ext cx="1657350" cy="2784475"/>
            <a:chOff x="3324" y="1676"/>
            <a:chExt cx="1044" cy="1754"/>
          </a:xfrm>
        </p:grpSpPr>
        <p:sp>
          <p:nvSpPr>
            <p:cNvPr id="17447" name="Line 16"/>
            <p:cNvSpPr/>
            <p:nvPr/>
          </p:nvSpPr>
          <p:spPr>
            <a:xfrm>
              <a:off x="3324" y="1676"/>
              <a:ext cx="794" cy="1388"/>
            </a:xfrm>
            <a:prstGeom prst="line">
              <a:avLst/>
            </a:prstGeom>
            <a:ln w="4763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8" name="Text Box 17"/>
            <p:cNvSpPr txBox="1"/>
            <p:nvPr/>
          </p:nvSpPr>
          <p:spPr>
            <a:xfrm rot="3600000" flipH="1">
              <a:off x="4038" y="3100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>
          <a:xfrm>
            <a:off x="5748338" y="4481513"/>
            <a:ext cx="790575" cy="792162"/>
            <a:chOff x="4724" y="2325"/>
            <a:chExt cx="498" cy="499"/>
          </a:xfrm>
        </p:grpSpPr>
        <p:sp>
          <p:nvSpPr>
            <p:cNvPr id="17445" name="Text Box 19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46" name="Text Box 20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  <p:grpSp>
        <p:nvGrpSpPr>
          <p:cNvPr id="5" name="Group 21"/>
          <p:cNvGrpSpPr/>
          <p:nvPr/>
        </p:nvGrpSpPr>
        <p:grpSpPr>
          <a:xfrm rot="6309031" flipV="1">
            <a:off x="5297488" y="3427413"/>
            <a:ext cx="266700" cy="87312"/>
            <a:chOff x="4482" y="2076"/>
            <a:chExt cx="168" cy="55"/>
          </a:xfrm>
        </p:grpSpPr>
        <p:sp>
          <p:nvSpPr>
            <p:cNvPr id="17443" name="Arc 22"/>
            <p:cNvSpPr/>
            <p:nvPr/>
          </p:nvSpPr>
          <p:spPr>
            <a:xfrm flipV="1">
              <a:off x="4482" y="2078"/>
              <a:ext cx="168" cy="53"/>
            </a:xfrm>
            <a:custGeom>
              <a:avLst/>
              <a:gdLst>
                <a:gd name="txL" fmla="*/ 0 w 41134"/>
                <a:gd name="txT" fmla="*/ 0 h 21600"/>
                <a:gd name="txR" fmla="*/ 41134 w 41134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txL" t="txT" r="txR" b="txB"/>
              <a:pathLst>
                <a:path w="41134" h="21600" fill="none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</a:path>
                <a:path w="41134" h="21600" stroke="0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lnTo>
                    <a:pt x="19534" y="21600"/>
                  </a:lnTo>
                  <a:close/>
                </a:path>
              </a:pathLst>
            </a:custGeom>
            <a:noFill/>
            <a:ln w="4763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44" name="Line 23"/>
            <p:cNvSpPr/>
            <p:nvPr/>
          </p:nvSpPr>
          <p:spPr>
            <a:xfrm>
              <a:off x="4577" y="2076"/>
              <a:ext cx="0" cy="2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4"/>
          <p:cNvGrpSpPr/>
          <p:nvPr/>
        </p:nvGrpSpPr>
        <p:grpSpPr>
          <a:xfrm>
            <a:off x="3003550" y="2574925"/>
            <a:ext cx="3003550" cy="611188"/>
            <a:chOff x="2227" y="1325"/>
            <a:chExt cx="1892" cy="385"/>
          </a:xfrm>
        </p:grpSpPr>
        <p:grpSp>
          <p:nvGrpSpPr>
            <p:cNvPr id="17434" name="Group 25"/>
            <p:cNvGrpSpPr/>
            <p:nvPr/>
          </p:nvGrpSpPr>
          <p:grpSpPr>
            <a:xfrm rot="3991344">
              <a:off x="3996" y="1587"/>
              <a:ext cx="96" cy="150"/>
              <a:chOff x="2258" y="1509"/>
              <a:chExt cx="96" cy="150"/>
            </a:xfrm>
          </p:grpSpPr>
          <p:sp>
            <p:nvSpPr>
              <p:cNvPr id="17441" name="Line 26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2" name="Line 27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7435" name="Group 28"/>
            <p:cNvGrpSpPr/>
            <p:nvPr/>
          </p:nvGrpSpPr>
          <p:grpSpPr>
            <a:xfrm>
              <a:off x="2227" y="1353"/>
              <a:ext cx="96" cy="150"/>
              <a:chOff x="2258" y="1509"/>
              <a:chExt cx="96" cy="150"/>
            </a:xfrm>
          </p:grpSpPr>
          <p:sp>
            <p:nvSpPr>
              <p:cNvPr id="17439" name="Line 29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40" name="Line 30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7436" name="Group 31"/>
            <p:cNvGrpSpPr/>
            <p:nvPr/>
          </p:nvGrpSpPr>
          <p:grpSpPr>
            <a:xfrm>
              <a:off x="2985" y="1325"/>
              <a:ext cx="96" cy="150"/>
              <a:chOff x="2258" y="1509"/>
              <a:chExt cx="96" cy="150"/>
            </a:xfrm>
          </p:grpSpPr>
          <p:sp>
            <p:nvSpPr>
              <p:cNvPr id="17437" name="Line 32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38" name="Line 33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0" name="Group 34"/>
          <p:cNvGrpSpPr/>
          <p:nvPr/>
        </p:nvGrpSpPr>
        <p:grpSpPr>
          <a:xfrm>
            <a:off x="4286250" y="2505075"/>
            <a:ext cx="2797175" cy="1420813"/>
            <a:chOff x="3035" y="1281"/>
            <a:chExt cx="1762" cy="895"/>
          </a:xfrm>
        </p:grpSpPr>
        <p:sp>
          <p:nvSpPr>
            <p:cNvPr id="17431" name="Line 35"/>
            <p:cNvSpPr/>
            <p:nvPr/>
          </p:nvSpPr>
          <p:spPr>
            <a:xfrm flipV="1">
              <a:off x="3035" y="1554"/>
              <a:ext cx="1226" cy="622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2" name="Oval 36"/>
            <p:cNvSpPr/>
            <p:nvPr/>
          </p:nvSpPr>
          <p:spPr>
            <a:xfrm>
              <a:off x="4242" y="1518"/>
              <a:ext cx="73" cy="73"/>
            </a:xfrm>
            <a:prstGeom prst="ellipse">
              <a:avLst/>
            </a:prstGeom>
            <a:noFill/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7433" name="Text Box 37"/>
            <p:cNvSpPr txBox="1"/>
            <p:nvPr/>
          </p:nvSpPr>
          <p:spPr>
            <a:xfrm>
              <a:off x="4348" y="1281"/>
              <a:ext cx="449" cy="5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17429" name="Text Box 38"/>
          <p:cNvSpPr txBox="1"/>
          <p:nvPr/>
        </p:nvSpPr>
        <p:spPr>
          <a:xfrm>
            <a:off x="844550" y="619125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2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平行线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垂直线</a:t>
            </a:r>
          </a:p>
        </p:txBody>
      </p:sp>
      <p:sp>
        <p:nvSpPr>
          <p:cNvPr id="17430" name="Rectangle 3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9638A85-9558-446F-869C-6D2120D91ADE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0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8437" name="Text Box 2"/>
          <p:cNvSpPr txBox="1"/>
          <p:nvPr/>
        </p:nvSpPr>
        <p:spPr>
          <a:xfrm>
            <a:off x="1036638" y="647700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3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倾斜线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垂直线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1768475" y="1022350"/>
            <a:ext cx="4810125" cy="4205288"/>
            <a:chOff x="1114" y="644"/>
            <a:chExt cx="3030" cy="2649"/>
          </a:xfrm>
        </p:grpSpPr>
        <p:sp>
          <p:nvSpPr>
            <p:cNvPr id="18454" name="Line 4"/>
            <p:cNvSpPr/>
            <p:nvPr/>
          </p:nvSpPr>
          <p:spPr>
            <a:xfrm>
              <a:off x="1415" y="1629"/>
              <a:ext cx="119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5" name="Text Box 5"/>
            <p:cNvSpPr txBox="1"/>
            <p:nvPr/>
          </p:nvSpPr>
          <p:spPr>
            <a:xfrm>
              <a:off x="1114" y="1473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  <p:sp>
          <p:nvSpPr>
            <p:cNvPr id="18456" name="Line 6"/>
            <p:cNvSpPr/>
            <p:nvPr/>
          </p:nvSpPr>
          <p:spPr>
            <a:xfrm>
              <a:off x="1911" y="861"/>
              <a:ext cx="0" cy="118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7" name="Text Box 7"/>
            <p:cNvSpPr txBox="1"/>
            <p:nvPr/>
          </p:nvSpPr>
          <p:spPr>
            <a:xfrm>
              <a:off x="1731" y="644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18458" name="Text Box 8"/>
            <p:cNvSpPr txBox="1"/>
            <p:nvPr/>
          </p:nvSpPr>
          <p:spPr>
            <a:xfrm>
              <a:off x="1716" y="1966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grpSp>
          <p:nvGrpSpPr>
            <p:cNvPr id="18459" name="Group 9"/>
            <p:cNvGrpSpPr/>
            <p:nvPr/>
          </p:nvGrpSpPr>
          <p:grpSpPr>
            <a:xfrm>
              <a:off x="1210" y="1395"/>
              <a:ext cx="516" cy="502"/>
              <a:chOff x="2947" y="1925"/>
              <a:chExt cx="516" cy="502"/>
            </a:xfrm>
          </p:grpSpPr>
          <p:sp>
            <p:nvSpPr>
              <p:cNvPr id="18491" name="Text Box 10"/>
              <p:cNvSpPr txBox="1"/>
              <p:nvPr/>
            </p:nvSpPr>
            <p:spPr>
              <a:xfrm>
                <a:off x="2988" y="1925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V</a:t>
                </a:r>
              </a:p>
            </p:txBody>
          </p:sp>
          <p:sp>
            <p:nvSpPr>
              <p:cNvPr id="18492" name="Text Box 11"/>
              <p:cNvSpPr txBox="1"/>
              <p:nvPr/>
            </p:nvSpPr>
            <p:spPr>
              <a:xfrm>
                <a:off x="2947" y="2139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H</a:t>
                </a:r>
              </a:p>
            </p:txBody>
          </p:sp>
        </p:grpSp>
        <p:sp>
          <p:nvSpPr>
            <p:cNvPr id="18460" name="Line 12"/>
            <p:cNvSpPr/>
            <p:nvPr/>
          </p:nvSpPr>
          <p:spPr>
            <a:xfrm>
              <a:off x="1920" y="859"/>
              <a:ext cx="457" cy="201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1" name="Line 13"/>
            <p:cNvSpPr/>
            <p:nvPr/>
          </p:nvSpPr>
          <p:spPr>
            <a:xfrm>
              <a:off x="2372" y="1076"/>
              <a:ext cx="0" cy="1772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2" name="Line 14"/>
            <p:cNvSpPr/>
            <p:nvPr/>
          </p:nvSpPr>
          <p:spPr>
            <a:xfrm>
              <a:off x="1911" y="2057"/>
              <a:ext cx="459" cy="800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463" name="Group 15"/>
            <p:cNvGrpSpPr/>
            <p:nvPr/>
          </p:nvGrpSpPr>
          <p:grpSpPr>
            <a:xfrm>
              <a:off x="1902" y="1337"/>
              <a:ext cx="1797" cy="1512"/>
              <a:chOff x="2496" y="1410"/>
              <a:chExt cx="1797" cy="1512"/>
            </a:xfrm>
          </p:grpSpPr>
          <p:sp>
            <p:nvSpPr>
              <p:cNvPr id="18489" name="Line 16"/>
              <p:cNvSpPr/>
              <p:nvPr/>
            </p:nvSpPr>
            <p:spPr>
              <a:xfrm flipV="1">
                <a:off x="2496" y="1410"/>
                <a:ext cx="1482" cy="720"/>
              </a:xfrm>
              <a:prstGeom prst="line">
                <a:avLst/>
              </a:prstGeom>
              <a:ln w="4763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90" name="Line 17"/>
              <p:cNvSpPr/>
              <p:nvPr/>
            </p:nvSpPr>
            <p:spPr>
              <a:xfrm flipV="1">
                <a:off x="2966" y="2254"/>
                <a:ext cx="1327" cy="668"/>
              </a:xfrm>
              <a:prstGeom prst="line">
                <a:avLst/>
              </a:prstGeom>
              <a:ln w="4763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8464" name="Line 18"/>
            <p:cNvSpPr/>
            <p:nvPr/>
          </p:nvSpPr>
          <p:spPr>
            <a:xfrm>
              <a:off x="3392" y="1317"/>
              <a:ext cx="293" cy="887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465" name="Group 19"/>
            <p:cNvGrpSpPr/>
            <p:nvPr/>
          </p:nvGrpSpPr>
          <p:grpSpPr>
            <a:xfrm>
              <a:off x="2703" y="1539"/>
              <a:ext cx="1044" cy="1754"/>
              <a:chOff x="3324" y="1676"/>
              <a:chExt cx="1044" cy="1754"/>
            </a:xfrm>
          </p:grpSpPr>
          <p:sp>
            <p:nvSpPr>
              <p:cNvPr id="18487" name="Line 20"/>
              <p:cNvSpPr/>
              <p:nvPr/>
            </p:nvSpPr>
            <p:spPr>
              <a:xfrm>
                <a:off x="3324" y="1676"/>
                <a:ext cx="794" cy="1388"/>
              </a:xfrm>
              <a:prstGeom prst="line">
                <a:avLst/>
              </a:prstGeom>
              <a:ln w="4763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88" name="Text Box 21"/>
              <p:cNvSpPr txBox="1"/>
              <p:nvPr/>
            </p:nvSpPr>
            <p:spPr>
              <a:xfrm rot="3600000" flipH="1">
                <a:off x="4038" y="3100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b="0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66" name="Text Box 22"/>
            <p:cNvSpPr txBox="1"/>
            <p:nvPr/>
          </p:nvSpPr>
          <p:spPr>
            <a:xfrm>
              <a:off x="2348" y="859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18467" name="Text Box 23"/>
            <p:cNvSpPr txBox="1"/>
            <p:nvPr/>
          </p:nvSpPr>
          <p:spPr>
            <a:xfrm>
              <a:off x="2333" y="2766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grpSp>
          <p:nvGrpSpPr>
            <p:cNvPr id="18468" name="Group 24"/>
            <p:cNvGrpSpPr/>
            <p:nvPr/>
          </p:nvGrpSpPr>
          <p:grpSpPr>
            <a:xfrm>
              <a:off x="3216" y="2635"/>
              <a:ext cx="498" cy="499"/>
              <a:chOff x="4724" y="2325"/>
              <a:chExt cx="498" cy="499"/>
            </a:xfrm>
          </p:grpSpPr>
          <p:sp>
            <p:nvSpPr>
              <p:cNvPr id="18485" name="Text Box 25"/>
              <p:cNvSpPr txBox="1"/>
              <p:nvPr/>
            </p:nvSpPr>
            <p:spPr>
              <a:xfrm rot="3600000" flipH="1">
                <a:off x="4892" y="2367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r>
                  <a:rPr lang="en-US" altLang="zh-CN" b="0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86" name="Text Box 26"/>
              <p:cNvSpPr txBox="1"/>
              <p:nvPr/>
            </p:nvSpPr>
            <p:spPr>
              <a:xfrm rot="3600000" flipH="1">
                <a:off x="4682" y="2494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</a:p>
            </p:txBody>
          </p:sp>
        </p:grpSp>
        <p:sp>
          <p:nvSpPr>
            <p:cNvPr id="18469" name="Text Box 27"/>
            <p:cNvSpPr txBox="1"/>
            <p:nvPr/>
          </p:nvSpPr>
          <p:spPr>
            <a:xfrm>
              <a:off x="3415" y="1134"/>
              <a:ext cx="4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</a:t>
              </a:r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</a:p>
          </p:txBody>
        </p:sp>
        <p:sp>
          <p:nvSpPr>
            <p:cNvPr id="18470" name="Text Box 28"/>
            <p:cNvSpPr txBox="1"/>
            <p:nvPr/>
          </p:nvSpPr>
          <p:spPr>
            <a:xfrm>
              <a:off x="3694" y="2089"/>
              <a:ext cx="4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 </a:t>
              </a:r>
              <a:r>
                <a:rPr lang="en-US" altLang="zh-CN" dirty="0">
                  <a:solidFill>
                    <a:schemeClr val="hlink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</a:p>
          </p:txBody>
        </p:sp>
        <p:grpSp>
          <p:nvGrpSpPr>
            <p:cNvPr id="18471" name="Group 29"/>
            <p:cNvGrpSpPr/>
            <p:nvPr/>
          </p:nvGrpSpPr>
          <p:grpSpPr>
            <a:xfrm>
              <a:off x="1858" y="1238"/>
              <a:ext cx="1353" cy="265"/>
              <a:chOff x="2452" y="1311"/>
              <a:chExt cx="1353" cy="265"/>
            </a:xfrm>
          </p:grpSpPr>
          <p:grpSp>
            <p:nvGrpSpPr>
              <p:cNvPr id="18479" name="Group 30"/>
              <p:cNvGrpSpPr/>
              <p:nvPr/>
            </p:nvGrpSpPr>
            <p:grpSpPr>
              <a:xfrm>
                <a:off x="2452" y="1311"/>
                <a:ext cx="96" cy="150"/>
                <a:chOff x="2258" y="1509"/>
                <a:chExt cx="96" cy="150"/>
              </a:xfrm>
            </p:grpSpPr>
            <p:sp>
              <p:nvSpPr>
                <p:cNvPr id="18483" name="Line 31"/>
                <p:cNvSpPr/>
                <p:nvPr/>
              </p:nvSpPr>
              <p:spPr>
                <a:xfrm flipV="1">
                  <a:off x="2258" y="1509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4" name="Line 32"/>
                <p:cNvSpPr/>
                <p:nvPr/>
              </p:nvSpPr>
              <p:spPr>
                <a:xfrm flipV="1">
                  <a:off x="2271" y="1595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8480" name="Group 33"/>
              <p:cNvGrpSpPr/>
              <p:nvPr/>
            </p:nvGrpSpPr>
            <p:grpSpPr>
              <a:xfrm rot="4875132">
                <a:off x="3682" y="1453"/>
                <a:ext cx="96" cy="150"/>
                <a:chOff x="2258" y="1509"/>
                <a:chExt cx="96" cy="150"/>
              </a:xfrm>
            </p:grpSpPr>
            <p:sp>
              <p:nvSpPr>
                <p:cNvPr id="18481" name="Line 34"/>
                <p:cNvSpPr/>
                <p:nvPr/>
              </p:nvSpPr>
              <p:spPr>
                <a:xfrm flipV="1">
                  <a:off x="2258" y="1509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82" name="Line 35"/>
                <p:cNvSpPr/>
                <p:nvPr/>
              </p:nvSpPr>
              <p:spPr>
                <a:xfrm flipV="1">
                  <a:off x="2271" y="1595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18472" name="Group 36"/>
            <p:cNvGrpSpPr/>
            <p:nvPr/>
          </p:nvGrpSpPr>
          <p:grpSpPr>
            <a:xfrm>
              <a:off x="2319" y="1288"/>
              <a:ext cx="1234" cy="1069"/>
              <a:chOff x="2913" y="1361"/>
              <a:chExt cx="1234" cy="1069"/>
            </a:xfrm>
          </p:grpSpPr>
          <p:grpSp>
            <p:nvGrpSpPr>
              <p:cNvPr id="18473" name="Group 37"/>
              <p:cNvGrpSpPr/>
              <p:nvPr/>
            </p:nvGrpSpPr>
            <p:grpSpPr>
              <a:xfrm>
                <a:off x="2913" y="1361"/>
                <a:ext cx="96" cy="150"/>
                <a:chOff x="2258" y="1509"/>
                <a:chExt cx="96" cy="150"/>
              </a:xfrm>
            </p:grpSpPr>
            <p:sp>
              <p:nvSpPr>
                <p:cNvPr id="18477" name="Line 38"/>
                <p:cNvSpPr/>
                <p:nvPr/>
              </p:nvSpPr>
              <p:spPr>
                <a:xfrm flipV="1">
                  <a:off x="2258" y="1509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78" name="Line 39"/>
                <p:cNvSpPr/>
                <p:nvPr/>
              </p:nvSpPr>
              <p:spPr>
                <a:xfrm flipV="1">
                  <a:off x="2271" y="1595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8474" name="Group 40"/>
              <p:cNvGrpSpPr/>
              <p:nvPr/>
            </p:nvGrpSpPr>
            <p:grpSpPr>
              <a:xfrm rot="4875132">
                <a:off x="4024" y="2307"/>
                <a:ext cx="96" cy="150"/>
                <a:chOff x="2258" y="1509"/>
                <a:chExt cx="96" cy="150"/>
              </a:xfrm>
            </p:grpSpPr>
            <p:sp>
              <p:nvSpPr>
                <p:cNvPr id="18475" name="Line 41"/>
                <p:cNvSpPr/>
                <p:nvPr/>
              </p:nvSpPr>
              <p:spPr>
                <a:xfrm flipV="1">
                  <a:off x="2258" y="1509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8476" name="Line 42"/>
                <p:cNvSpPr/>
                <p:nvPr/>
              </p:nvSpPr>
              <p:spPr>
                <a:xfrm flipV="1">
                  <a:off x="2271" y="1595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582699" name="Line 43"/>
          <p:cNvSpPr/>
          <p:nvPr/>
        </p:nvSpPr>
        <p:spPr>
          <a:xfrm>
            <a:off x="5835650" y="3438525"/>
            <a:ext cx="842963" cy="2481263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44"/>
          <p:cNvGrpSpPr/>
          <p:nvPr/>
        </p:nvGrpSpPr>
        <p:grpSpPr>
          <a:xfrm rot="-4828914">
            <a:off x="7026275" y="3579813"/>
            <a:ext cx="790575" cy="792162"/>
            <a:chOff x="4724" y="2325"/>
            <a:chExt cx="498" cy="499"/>
          </a:xfrm>
        </p:grpSpPr>
        <p:sp>
          <p:nvSpPr>
            <p:cNvPr id="18452" name="Text Box 45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53" name="Text Box 46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4" name="Group 47"/>
          <p:cNvGrpSpPr/>
          <p:nvPr/>
        </p:nvGrpSpPr>
        <p:grpSpPr>
          <a:xfrm>
            <a:off x="6008688" y="3581400"/>
            <a:ext cx="2200275" cy="990600"/>
            <a:chOff x="3785" y="2256"/>
            <a:chExt cx="1386" cy="624"/>
          </a:xfrm>
        </p:grpSpPr>
        <p:sp>
          <p:nvSpPr>
            <p:cNvPr id="18450" name="Line 48"/>
            <p:cNvSpPr/>
            <p:nvPr/>
          </p:nvSpPr>
          <p:spPr>
            <a:xfrm flipV="1">
              <a:off x="3785" y="2451"/>
              <a:ext cx="1024" cy="429"/>
            </a:xfrm>
            <a:prstGeom prst="line">
              <a:avLst/>
            </a:prstGeom>
            <a:ln w="4763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51" name="Text Box 49"/>
            <p:cNvSpPr txBox="1"/>
            <p:nvPr/>
          </p:nvSpPr>
          <p:spPr>
            <a:xfrm rot="-1046456">
              <a:off x="4701" y="2256"/>
              <a:ext cx="47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  <a:r>
                <a:rPr lang="en-US" altLang="zh-CN" sz="2800" b="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2</a:t>
              </a:r>
            </a:p>
          </p:txBody>
        </p:sp>
      </p:grpSp>
      <p:grpSp>
        <p:nvGrpSpPr>
          <p:cNvPr id="15" name="Group 50"/>
          <p:cNvGrpSpPr/>
          <p:nvPr/>
        </p:nvGrpSpPr>
        <p:grpSpPr>
          <a:xfrm>
            <a:off x="6589713" y="5443538"/>
            <a:ext cx="779462" cy="854075"/>
            <a:chOff x="4151" y="3429"/>
            <a:chExt cx="491" cy="538"/>
          </a:xfrm>
        </p:grpSpPr>
        <p:sp>
          <p:nvSpPr>
            <p:cNvPr id="18448" name="Oval 51"/>
            <p:cNvSpPr/>
            <p:nvPr/>
          </p:nvSpPr>
          <p:spPr>
            <a:xfrm>
              <a:off x="4151" y="3675"/>
              <a:ext cx="91" cy="91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49" name="Text Box 52"/>
            <p:cNvSpPr txBox="1"/>
            <p:nvPr/>
          </p:nvSpPr>
          <p:spPr>
            <a:xfrm>
              <a:off x="4193" y="3429"/>
              <a:ext cx="449" cy="5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grpSp>
        <p:nvGrpSpPr>
          <p:cNvPr id="16" name="Group 53"/>
          <p:cNvGrpSpPr/>
          <p:nvPr/>
        </p:nvGrpSpPr>
        <p:grpSpPr>
          <a:xfrm>
            <a:off x="3833813" y="2668588"/>
            <a:ext cx="2682875" cy="2724150"/>
            <a:chOff x="2415" y="1681"/>
            <a:chExt cx="1690" cy="1716"/>
          </a:xfrm>
        </p:grpSpPr>
        <p:sp>
          <p:nvSpPr>
            <p:cNvPr id="18445" name="Oval 54"/>
            <p:cNvSpPr/>
            <p:nvPr/>
          </p:nvSpPr>
          <p:spPr>
            <a:xfrm rot="6978755">
              <a:off x="2741" y="2553"/>
              <a:ext cx="230" cy="104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46" name="Oval 55"/>
            <p:cNvSpPr/>
            <p:nvPr/>
          </p:nvSpPr>
          <p:spPr>
            <a:xfrm rot="6978755">
              <a:off x="2352" y="1744"/>
              <a:ext cx="230" cy="104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8447" name="Oval 56"/>
            <p:cNvSpPr/>
            <p:nvPr/>
          </p:nvSpPr>
          <p:spPr>
            <a:xfrm rot="6978755">
              <a:off x="3938" y="3230"/>
              <a:ext cx="230" cy="104"/>
            </a:xfrm>
            <a:prstGeom prst="ellipse">
              <a:avLst/>
            </a:prstGeom>
            <a:solidFill>
              <a:srgbClr val="FFFF00">
                <a:alpha val="50195"/>
              </a:srgbClr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8444" name="Rectangle 5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2700DC-DC14-4A74-B3F2-F062F697BC9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3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9461" name="Text Box 2"/>
          <p:cNvSpPr txBox="1"/>
          <p:nvPr/>
        </p:nvSpPr>
        <p:spPr>
          <a:xfrm>
            <a:off x="1049338" y="603250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4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倾斜面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垂直面</a:t>
            </a:r>
          </a:p>
        </p:txBody>
      </p:sp>
      <p:sp>
        <p:nvSpPr>
          <p:cNvPr id="19462" name="Line 3"/>
          <p:cNvSpPr/>
          <p:nvPr/>
        </p:nvSpPr>
        <p:spPr>
          <a:xfrm>
            <a:off x="2620963" y="3074988"/>
            <a:ext cx="27479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3" name="Text Box 4"/>
          <p:cNvSpPr txBox="1"/>
          <p:nvPr/>
        </p:nvSpPr>
        <p:spPr>
          <a:xfrm>
            <a:off x="2143125" y="28273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19464" name="Line 5"/>
          <p:cNvSpPr/>
          <p:nvPr/>
        </p:nvSpPr>
        <p:spPr>
          <a:xfrm>
            <a:off x="3408363" y="2684463"/>
            <a:ext cx="0" cy="10572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5" name="Text Box 6"/>
          <p:cNvSpPr txBox="1"/>
          <p:nvPr/>
        </p:nvSpPr>
        <p:spPr>
          <a:xfrm>
            <a:off x="3065463" y="23971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9466" name="Text Box 7"/>
          <p:cNvSpPr txBox="1"/>
          <p:nvPr/>
        </p:nvSpPr>
        <p:spPr>
          <a:xfrm>
            <a:off x="3098800" y="36099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19467" name="Group 8"/>
          <p:cNvGrpSpPr/>
          <p:nvPr/>
        </p:nvGrpSpPr>
        <p:grpSpPr>
          <a:xfrm>
            <a:off x="2295525" y="2703513"/>
            <a:ext cx="819150" cy="796925"/>
            <a:chOff x="2947" y="1925"/>
            <a:chExt cx="516" cy="502"/>
          </a:xfrm>
        </p:grpSpPr>
        <p:sp>
          <p:nvSpPr>
            <p:cNvPr id="19517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9518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19468" name="Line 11"/>
          <p:cNvSpPr/>
          <p:nvPr/>
        </p:nvSpPr>
        <p:spPr>
          <a:xfrm flipV="1">
            <a:off x="3408363" y="1560513"/>
            <a:ext cx="928687" cy="11477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9" name="Line 12"/>
          <p:cNvSpPr/>
          <p:nvPr/>
        </p:nvSpPr>
        <p:spPr>
          <a:xfrm>
            <a:off x="4343400" y="1557338"/>
            <a:ext cx="0" cy="1797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0" name="Line 13"/>
          <p:cNvSpPr/>
          <p:nvPr/>
        </p:nvSpPr>
        <p:spPr>
          <a:xfrm flipV="1">
            <a:off x="3408363" y="3327400"/>
            <a:ext cx="917575" cy="4270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1" name="Text Box 14"/>
          <p:cNvSpPr txBox="1"/>
          <p:nvPr/>
        </p:nvSpPr>
        <p:spPr>
          <a:xfrm>
            <a:off x="4305300" y="11985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9472" name="Text Box 15"/>
          <p:cNvSpPr txBox="1"/>
          <p:nvPr/>
        </p:nvSpPr>
        <p:spPr>
          <a:xfrm>
            <a:off x="4006850" y="29797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16"/>
          <p:cNvGrpSpPr/>
          <p:nvPr/>
        </p:nvGrpSpPr>
        <p:grpSpPr>
          <a:xfrm rot="-7534988">
            <a:off x="4535488" y="5165725"/>
            <a:ext cx="790575" cy="792163"/>
            <a:chOff x="4724" y="2325"/>
            <a:chExt cx="498" cy="499"/>
          </a:xfrm>
        </p:grpSpPr>
        <p:sp>
          <p:nvSpPr>
            <p:cNvPr id="19515" name="Text Box 17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19516" name="Text Box 18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19474" name="Line 19"/>
          <p:cNvSpPr/>
          <p:nvPr/>
        </p:nvSpPr>
        <p:spPr>
          <a:xfrm flipV="1">
            <a:off x="3408363" y="2447925"/>
            <a:ext cx="1509712" cy="2333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5" name="Line 20"/>
          <p:cNvSpPr/>
          <p:nvPr/>
        </p:nvSpPr>
        <p:spPr>
          <a:xfrm flipH="1" flipV="1">
            <a:off x="4351338" y="1547813"/>
            <a:ext cx="566737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6" name="Line 21"/>
          <p:cNvSpPr/>
          <p:nvPr/>
        </p:nvSpPr>
        <p:spPr>
          <a:xfrm>
            <a:off x="4322763" y="3319463"/>
            <a:ext cx="581025" cy="9144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7" name="Line 22"/>
          <p:cNvSpPr/>
          <p:nvPr/>
        </p:nvSpPr>
        <p:spPr>
          <a:xfrm>
            <a:off x="3422650" y="3754438"/>
            <a:ext cx="1509713" cy="5080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8" name="Line 23"/>
          <p:cNvSpPr/>
          <p:nvPr/>
        </p:nvSpPr>
        <p:spPr>
          <a:xfrm>
            <a:off x="4918075" y="2447925"/>
            <a:ext cx="0" cy="18288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29784" name="Line 24"/>
          <p:cNvSpPr/>
          <p:nvPr/>
        </p:nvSpPr>
        <p:spPr>
          <a:xfrm>
            <a:off x="3625850" y="2433638"/>
            <a:ext cx="0" cy="120491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0" name="Text Box 25"/>
          <p:cNvSpPr txBox="1"/>
          <p:nvPr/>
        </p:nvSpPr>
        <p:spPr>
          <a:xfrm>
            <a:off x="4973638" y="21431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9481" name="Text Box 26"/>
          <p:cNvSpPr txBox="1"/>
          <p:nvPr/>
        </p:nvSpPr>
        <p:spPr>
          <a:xfrm>
            <a:off x="4906963" y="38925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4" name="Group 27"/>
          <p:cNvGrpSpPr/>
          <p:nvPr/>
        </p:nvGrpSpPr>
        <p:grpSpPr>
          <a:xfrm>
            <a:off x="3382963" y="2005013"/>
            <a:ext cx="1520825" cy="428625"/>
            <a:chOff x="1895" y="955"/>
            <a:chExt cx="958" cy="270"/>
          </a:xfrm>
        </p:grpSpPr>
        <p:sp>
          <p:nvSpPr>
            <p:cNvPr id="19513" name="Line 28"/>
            <p:cNvSpPr/>
            <p:nvPr/>
          </p:nvSpPr>
          <p:spPr>
            <a:xfrm flipH="1">
              <a:off x="2039" y="1225"/>
              <a:ext cx="814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4" name="Text Box 29"/>
            <p:cNvSpPr txBox="1"/>
            <p:nvPr/>
          </p:nvSpPr>
          <p:spPr>
            <a:xfrm>
              <a:off x="1895" y="955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grpSp>
        <p:nvGrpSpPr>
          <p:cNvPr id="5" name="Group 30"/>
          <p:cNvGrpSpPr/>
          <p:nvPr/>
        </p:nvGrpSpPr>
        <p:grpSpPr>
          <a:xfrm>
            <a:off x="3597275" y="3208338"/>
            <a:ext cx="1335088" cy="1054100"/>
            <a:chOff x="2030" y="1713"/>
            <a:chExt cx="841" cy="664"/>
          </a:xfrm>
        </p:grpSpPr>
        <p:sp>
          <p:nvSpPr>
            <p:cNvPr id="19511" name="Line 31"/>
            <p:cNvSpPr/>
            <p:nvPr/>
          </p:nvSpPr>
          <p:spPr>
            <a:xfrm>
              <a:off x="2030" y="1993"/>
              <a:ext cx="841" cy="384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2" name="Text Box 32"/>
            <p:cNvSpPr txBox="1"/>
            <p:nvPr/>
          </p:nvSpPr>
          <p:spPr>
            <a:xfrm>
              <a:off x="2033" y="1713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000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629793" name="Line 33"/>
          <p:cNvSpPr/>
          <p:nvPr/>
        </p:nvSpPr>
        <p:spPr>
          <a:xfrm>
            <a:off x="4926013" y="4268788"/>
            <a:ext cx="1273175" cy="581025"/>
          </a:xfrm>
          <a:prstGeom prst="line">
            <a:avLst/>
          </a:prstGeom>
          <a:ln w="127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34"/>
          <p:cNvGrpSpPr/>
          <p:nvPr/>
        </p:nvGrpSpPr>
        <p:grpSpPr>
          <a:xfrm>
            <a:off x="3424238" y="3317875"/>
            <a:ext cx="4027487" cy="1544638"/>
            <a:chOff x="1921" y="1782"/>
            <a:chExt cx="2537" cy="973"/>
          </a:xfrm>
        </p:grpSpPr>
        <p:sp>
          <p:nvSpPr>
            <p:cNvPr id="19509" name="Line 35"/>
            <p:cNvSpPr/>
            <p:nvPr/>
          </p:nvSpPr>
          <p:spPr>
            <a:xfrm>
              <a:off x="2497" y="1782"/>
              <a:ext cx="1961" cy="895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0" name="Line 36"/>
            <p:cNvSpPr/>
            <p:nvPr/>
          </p:nvSpPr>
          <p:spPr>
            <a:xfrm>
              <a:off x="1921" y="2075"/>
              <a:ext cx="1490" cy="680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7"/>
          <p:cNvGrpSpPr/>
          <p:nvPr/>
        </p:nvGrpSpPr>
        <p:grpSpPr>
          <a:xfrm>
            <a:off x="4144963" y="3921125"/>
            <a:ext cx="2481262" cy="2397125"/>
            <a:chOff x="2375" y="2162"/>
            <a:chExt cx="1563" cy="1510"/>
          </a:xfrm>
        </p:grpSpPr>
        <p:sp>
          <p:nvSpPr>
            <p:cNvPr id="19504" name="Line 38"/>
            <p:cNvSpPr/>
            <p:nvPr/>
          </p:nvSpPr>
          <p:spPr>
            <a:xfrm rot="3224695">
              <a:off x="2709" y="1827"/>
              <a:ext cx="894" cy="1563"/>
            </a:xfrm>
            <a:prstGeom prst="line">
              <a:avLst/>
            </a:prstGeom>
            <a:ln w="4763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05" name="Text Box 39"/>
            <p:cNvSpPr txBox="1"/>
            <p:nvPr/>
          </p:nvSpPr>
          <p:spPr>
            <a:xfrm rot="-3819913" flipH="1">
              <a:off x="2532" y="3342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19506" name="Group 40"/>
            <p:cNvGrpSpPr/>
            <p:nvPr/>
          </p:nvGrpSpPr>
          <p:grpSpPr>
            <a:xfrm rot="3747157" flipV="1">
              <a:off x="3206" y="2456"/>
              <a:ext cx="168" cy="55"/>
              <a:chOff x="4482" y="2076"/>
              <a:chExt cx="168" cy="55"/>
            </a:xfrm>
          </p:grpSpPr>
          <p:sp>
            <p:nvSpPr>
              <p:cNvPr id="19507" name="Arc 41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4763" cap="flat" cmpd="sng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508" name="Line 42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4763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9" name="Group 43"/>
          <p:cNvGrpSpPr/>
          <p:nvPr/>
        </p:nvGrpSpPr>
        <p:grpSpPr>
          <a:xfrm>
            <a:off x="5581650" y="4552950"/>
            <a:ext cx="2543175" cy="701675"/>
            <a:chOff x="3280" y="2560"/>
            <a:chExt cx="1602" cy="442"/>
          </a:xfrm>
        </p:grpSpPr>
        <p:sp>
          <p:nvSpPr>
            <p:cNvPr id="19499" name="Line 44"/>
            <p:cNvSpPr/>
            <p:nvPr/>
          </p:nvSpPr>
          <p:spPr>
            <a:xfrm flipV="1">
              <a:off x="3419" y="2679"/>
              <a:ext cx="1043" cy="82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9500" name="Group 45"/>
            <p:cNvGrpSpPr/>
            <p:nvPr/>
          </p:nvGrpSpPr>
          <p:grpSpPr>
            <a:xfrm>
              <a:off x="3280" y="2560"/>
              <a:ext cx="1602" cy="442"/>
              <a:chOff x="3280" y="2560"/>
              <a:chExt cx="1602" cy="442"/>
            </a:xfrm>
          </p:grpSpPr>
          <p:sp>
            <p:nvSpPr>
              <p:cNvPr id="19501" name="Text Box 46"/>
              <p:cNvSpPr txBox="1"/>
              <p:nvPr/>
            </p:nvSpPr>
            <p:spPr>
              <a:xfrm>
                <a:off x="3280" y="2752"/>
                <a:ext cx="441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baseline="-25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</a:p>
            </p:txBody>
          </p:sp>
          <p:sp>
            <p:nvSpPr>
              <p:cNvPr id="19502" name="Text Box 47"/>
              <p:cNvSpPr txBox="1"/>
              <p:nvPr/>
            </p:nvSpPr>
            <p:spPr>
              <a:xfrm>
                <a:off x="3660" y="2720"/>
                <a:ext cx="707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sz="2000" baseline="-25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  <a:r>
                  <a:rPr lang="en-US" altLang="zh-CN" sz="2000" b="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d </a:t>
                </a:r>
                <a:r>
                  <a:rPr lang="en-US" altLang="zh-CN" sz="2000" baseline="-25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</a:p>
            </p:txBody>
          </p:sp>
          <p:sp>
            <p:nvSpPr>
              <p:cNvPr id="19503" name="Text Box 48"/>
              <p:cNvSpPr txBox="1"/>
              <p:nvPr/>
            </p:nvSpPr>
            <p:spPr>
              <a:xfrm>
                <a:off x="4441" y="2560"/>
                <a:ext cx="441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2000" baseline="-25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dirty="0">
                    <a:solidFill>
                      <a:schemeClr val="hlink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</a:p>
            </p:txBody>
          </p:sp>
        </p:grpSp>
      </p:grpSp>
      <p:grpSp>
        <p:nvGrpSpPr>
          <p:cNvPr id="11" name="Group 49"/>
          <p:cNvGrpSpPr/>
          <p:nvPr/>
        </p:nvGrpSpPr>
        <p:grpSpPr>
          <a:xfrm>
            <a:off x="5803900" y="4248150"/>
            <a:ext cx="712788" cy="641350"/>
            <a:chOff x="3410" y="2368"/>
            <a:chExt cx="449" cy="404"/>
          </a:xfrm>
        </p:grpSpPr>
        <p:sp>
          <p:nvSpPr>
            <p:cNvPr id="19496" name="Line 50"/>
            <p:cNvSpPr/>
            <p:nvPr/>
          </p:nvSpPr>
          <p:spPr>
            <a:xfrm flipV="1">
              <a:off x="3410" y="2368"/>
              <a:ext cx="192" cy="384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497" name="Freeform 51"/>
            <p:cNvSpPr/>
            <p:nvPr/>
          </p:nvSpPr>
          <p:spPr>
            <a:xfrm rot="4443106">
              <a:off x="3464" y="2602"/>
              <a:ext cx="224" cy="115"/>
            </a:xfrm>
            <a:custGeom>
              <a:avLst/>
              <a:gdLst>
                <a:gd name="txL" fmla="*/ 0 w 384"/>
                <a:gd name="txT" fmla="*/ 0 h 175"/>
                <a:gd name="txR" fmla="*/ 384 w 384"/>
                <a:gd name="txB" fmla="*/ 175 h 175"/>
              </a:gdLst>
              <a:ahLst/>
              <a:cxnLst>
                <a:cxn ang="0">
                  <a:pos x="0" y="115"/>
                </a:cxn>
                <a:cxn ang="0">
                  <a:pos x="43" y="49"/>
                </a:cxn>
                <a:cxn ang="0">
                  <a:pos x="75" y="19"/>
                </a:cxn>
                <a:cxn ang="0">
                  <a:pos x="139" y="1"/>
                </a:cxn>
                <a:cxn ang="0">
                  <a:pos x="224" y="25"/>
                </a:cxn>
              </a:cxnLst>
              <a:rect l="txL" t="txT" r="txR" b="txB"/>
              <a:pathLst>
                <a:path w="384" h="175">
                  <a:moveTo>
                    <a:pt x="0" y="175"/>
                  </a:moveTo>
                  <a:cubicBezTo>
                    <a:pt x="26" y="136"/>
                    <a:pt x="52" y="98"/>
                    <a:pt x="73" y="74"/>
                  </a:cubicBezTo>
                  <a:cubicBezTo>
                    <a:pt x="94" y="50"/>
                    <a:pt x="101" y="41"/>
                    <a:pt x="128" y="29"/>
                  </a:cubicBezTo>
                  <a:cubicBezTo>
                    <a:pt x="155" y="17"/>
                    <a:pt x="195" y="0"/>
                    <a:pt x="238" y="1"/>
                  </a:cubicBezTo>
                  <a:cubicBezTo>
                    <a:pt x="281" y="2"/>
                    <a:pt x="332" y="20"/>
                    <a:pt x="384" y="38"/>
                  </a:cubicBezTo>
                </a:path>
              </a:pathLst>
            </a:custGeom>
            <a:noFill/>
            <a:ln w="4763" cap="flat" cmpd="sng">
              <a:solidFill>
                <a:srgbClr val="FF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9498" name="Text Box 52"/>
            <p:cNvSpPr txBox="1"/>
            <p:nvPr/>
          </p:nvSpPr>
          <p:spPr>
            <a:xfrm>
              <a:off x="3530" y="2411"/>
              <a:ext cx="329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α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629813" name="Text Box 53"/>
          <p:cNvSpPr txBox="1"/>
          <p:nvPr/>
        </p:nvSpPr>
        <p:spPr>
          <a:xfrm>
            <a:off x="5715000" y="6035675"/>
            <a:ext cx="3051175" cy="461963"/>
          </a:xfrm>
          <a:prstGeom prst="rect">
            <a:avLst/>
          </a:prstGeom>
          <a:noFill/>
          <a:ln w="4826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变换</a:t>
            </a:r>
            <a:r>
              <a:rPr lang="en-US" altLang="zh-CN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面（求</a:t>
            </a:r>
            <a:r>
              <a:rPr lang="en-US" altLang="zh-CN" dirty="0">
                <a:solidFill>
                  <a:schemeClr val="accent2"/>
                </a:solidFill>
                <a:latin typeface="Trebuchet MS" panose="020B0603020202020204" pitchFamily="34" charset="0"/>
                <a:ea typeface="幼圆" panose="02010509060101010101" pitchFamily="49" charset="-122"/>
              </a:rPr>
              <a:t>α</a:t>
            </a:r>
            <a:r>
              <a:rPr lang="en-US" altLang="zh-CN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角）</a:t>
            </a:r>
          </a:p>
        </p:txBody>
      </p:sp>
      <p:grpSp>
        <p:nvGrpSpPr>
          <p:cNvPr id="12" name="Group 54"/>
          <p:cNvGrpSpPr/>
          <p:nvPr/>
        </p:nvGrpSpPr>
        <p:grpSpPr>
          <a:xfrm>
            <a:off x="6813550" y="3686175"/>
            <a:ext cx="1579563" cy="457200"/>
            <a:chOff x="4211" y="2050"/>
            <a:chExt cx="995" cy="288"/>
          </a:xfrm>
        </p:grpSpPr>
        <p:sp>
          <p:nvSpPr>
            <p:cNvPr id="19494" name="AutoShape 55"/>
            <p:cNvSpPr/>
            <p:nvPr/>
          </p:nvSpPr>
          <p:spPr>
            <a:xfrm>
              <a:off x="4211" y="2089"/>
              <a:ext cx="995" cy="246"/>
            </a:xfrm>
            <a:prstGeom prst="wedgeRectCallout">
              <a:avLst>
                <a:gd name="adj1" fmla="val -93014"/>
                <a:gd name="adj2" fmla="val 126019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19495" name="Text Box 56"/>
            <p:cNvSpPr txBox="1"/>
            <p:nvPr/>
          </p:nvSpPr>
          <p:spPr>
            <a:xfrm>
              <a:off x="4274" y="2050"/>
              <a:ext cx="863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面倾角</a:t>
              </a:r>
            </a:p>
          </p:txBody>
        </p:sp>
      </p:grpSp>
      <p:sp>
        <p:nvSpPr>
          <p:cNvPr id="19491" name="Rectangle 5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  <p:sp>
        <p:nvSpPr>
          <p:cNvPr id="629819" name="Rectangle 59"/>
          <p:cNvSpPr>
            <a:spLocks noChangeArrowheads="1"/>
          </p:cNvSpPr>
          <p:nvPr/>
        </p:nvSpPr>
        <p:spPr bwMode="auto">
          <a:xfrm>
            <a:off x="6134100" y="1801813"/>
            <a:ext cx="2778125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为什么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X</a:t>
            </a:r>
            <a:r>
              <a:rPr kumimoji="1" lang="en-US" altLang="zh-CN" sz="2400" b="1" i="0" u="none" strike="noStrike" kern="1200" cap="none" spc="0" normalizeH="0" baseline="-2500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轴这么选？</a:t>
            </a:r>
          </a:p>
        </p:txBody>
      </p:sp>
      <p:pic>
        <p:nvPicPr>
          <p:cNvPr id="19493" name="Picture 60" descr="File023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06" t="4593"/>
          <a:stretch>
            <a:fillRect/>
          </a:stretch>
        </p:blipFill>
        <p:spPr>
          <a:xfrm>
            <a:off x="0" y="3625850"/>
            <a:ext cx="3455988" cy="293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9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98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29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29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29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29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29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29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813" grpId="0" animBg="1"/>
      <p:bldP spid="6298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A7576E6-C215-408B-A956-6EEF911E7D8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8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30786" name="Text Box 2"/>
          <p:cNvSpPr txBox="1"/>
          <p:nvPr/>
        </p:nvSpPr>
        <p:spPr>
          <a:xfrm>
            <a:off x="2825750" y="5635625"/>
            <a:ext cx="3051175" cy="461963"/>
          </a:xfrm>
          <a:prstGeom prst="rect">
            <a:avLst/>
          </a:prstGeom>
          <a:noFill/>
          <a:ln w="4826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变换</a:t>
            </a:r>
            <a:r>
              <a:rPr lang="en-US" altLang="zh-CN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面（求</a:t>
            </a:r>
            <a:r>
              <a:rPr lang="en-US" altLang="zh-CN" dirty="0">
                <a:solidFill>
                  <a:schemeClr val="accent2"/>
                </a:solidFill>
                <a:latin typeface="Trebuchet MS" panose="020B0603020202020204" pitchFamily="34" charset="0"/>
                <a:ea typeface="幼圆" panose="02010509060101010101" pitchFamily="49" charset="-122"/>
              </a:rPr>
              <a:t>β</a:t>
            </a:r>
            <a:r>
              <a:rPr lang="en-US" altLang="zh-CN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角）</a:t>
            </a:r>
          </a:p>
        </p:txBody>
      </p:sp>
      <p:sp>
        <p:nvSpPr>
          <p:cNvPr id="20486" name="Line 3"/>
          <p:cNvSpPr/>
          <p:nvPr/>
        </p:nvSpPr>
        <p:spPr>
          <a:xfrm>
            <a:off x="2316163" y="3554413"/>
            <a:ext cx="27479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7" name="Text Box 4"/>
          <p:cNvSpPr txBox="1"/>
          <p:nvPr/>
        </p:nvSpPr>
        <p:spPr>
          <a:xfrm>
            <a:off x="1838325" y="33067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0488" name="Line 5"/>
          <p:cNvSpPr/>
          <p:nvPr/>
        </p:nvSpPr>
        <p:spPr>
          <a:xfrm>
            <a:off x="3103563" y="3163888"/>
            <a:ext cx="0" cy="10572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9" name="Text Box 6"/>
          <p:cNvSpPr txBox="1"/>
          <p:nvPr/>
        </p:nvSpPr>
        <p:spPr>
          <a:xfrm>
            <a:off x="2760663" y="28765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0490" name="Text Box 7"/>
          <p:cNvSpPr txBox="1"/>
          <p:nvPr/>
        </p:nvSpPr>
        <p:spPr>
          <a:xfrm>
            <a:off x="2794000" y="40894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20491" name="Group 8"/>
          <p:cNvGrpSpPr/>
          <p:nvPr/>
        </p:nvGrpSpPr>
        <p:grpSpPr>
          <a:xfrm>
            <a:off x="1990725" y="3182938"/>
            <a:ext cx="819150" cy="796925"/>
            <a:chOff x="2947" y="1925"/>
            <a:chExt cx="516" cy="502"/>
          </a:xfrm>
        </p:grpSpPr>
        <p:sp>
          <p:nvSpPr>
            <p:cNvPr id="20537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0538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0492" name="Line 11"/>
          <p:cNvSpPr/>
          <p:nvPr/>
        </p:nvSpPr>
        <p:spPr>
          <a:xfrm flipV="1">
            <a:off x="3103563" y="2039938"/>
            <a:ext cx="928687" cy="11477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3" name="Line 12"/>
          <p:cNvSpPr/>
          <p:nvPr/>
        </p:nvSpPr>
        <p:spPr>
          <a:xfrm>
            <a:off x="4038600" y="2036763"/>
            <a:ext cx="0" cy="181133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4" name="Line 13"/>
          <p:cNvSpPr/>
          <p:nvPr/>
        </p:nvSpPr>
        <p:spPr>
          <a:xfrm flipV="1">
            <a:off x="3103563" y="3806825"/>
            <a:ext cx="917575" cy="4270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5" name="Text Box 14"/>
          <p:cNvSpPr txBox="1"/>
          <p:nvPr/>
        </p:nvSpPr>
        <p:spPr>
          <a:xfrm>
            <a:off x="3702050" y="34591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0496" name="Line 15"/>
          <p:cNvSpPr/>
          <p:nvPr/>
        </p:nvSpPr>
        <p:spPr>
          <a:xfrm flipV="1">
            <a:off x="3103563" y="2927350"/>
            <a:ext cx="1509712" cy="2333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7" name="Line 16"/>
          <p:cNvSpPr/>
          <p:nvPr/>
        </p:nvSpPr>
        <p:spPr>
          <a:xfrm flipH="1" flipV="1">
            <a:off x="4046538" y="2027238"/>
            <a:ext cx="566737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8" name="Line 17"/>
          <p:cNvSpPr/>
          <p:nvPr/>
        </p:nvSpPr>
        <p:spPr>
          <a:xfrm>
            <a:off x="4017963" y="3798888"/>
            <a:ext cx="625475" cy="140811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9" name="Line 18"/>
          <p:cNvSpPr/>
          <p:nvPr/>
        </p:nvSpPr>
        <p:spPr>
          <a:xfrm>
            <a:off x="3117850" y="4233863"/>
            <a:ext cx="1479550" cy="94297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0" name="Line 19"/>
          <p:cNvSpPr/>
          <p:nvPr/>
        </p:nvSpPr>
        <p:spPr>
          <a:xfrm>
            <a:off x="4613275" y="2927350"/>
            <a:ext cx="0" cy="22352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0804" name="Line 20"/>
          <p:cNvSpPr/>
          <p:nvPr/>
        </p:nvSpPr>
        <p:spPr>
          <a:xfrm>
            <a:off x="4208463" y="2273300"/>
            <a:ext cx="0" cy="19605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2" name="Text Box 21"/>
          <p:cNvSpPr txBox="1"/>
          <p:nvPr/>
        </p:nvSpPr>
        <p:spPr>
          <a:xfrm>
            <a:off x="4668838" y="26225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0503" name="Text Box 22"/>
          <p:cNvSpPr txBox="1"/>
          <p:nvPr/>
        </p:nvSpPr>
        <p:spPr>
          <a:xfrm>
            <a:off x="4589463" y="49974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3146425" y="2049463"/>
            <a:ext cx="1517650" cy="1139825"/>
            <a:chOff x="1983" y="1065"/>
            <a:chExt cx="956" cy="718"/>
          </a:xfrm>
        </p:grpSpPr>
        <p:sp>
          <p:nvSpPr>
            <p:cNvPr id="20535" name="Text Box 24"/>
            <p:cNvSpPr txBox="1"/>
            <p:nvPr/>
          </p:nvSpPr>
          <p:spPr>
            <a:xfrm>
              <a:off x="2645" y="1065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0536" name="Line 25"/>
            <p:cNvSpPr/>
            <p:nvPr/>
          </p:nvSpPr>
          <p:spPr>
            <a:xfrm flipV="1">
              <a:off x="1983" y="1217"/>
              <a:ext cx="676" cy="56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6"/>
          <p:cNvGrpSpPr/>
          <p:nvPr/>
        </p:nvGrpSpPr>
        <p:grpSpPr>
          <a:xfrm>
            <a:off x="3103563" y="3905250"/>
            <a:ext cx="1546225" cy="396875"/>
            <a:chOff x="1956" y="2234"/>
            <a:chExt cx="974" cy="250"/>
          </a:xfrm>
        </p:grpSpPr>
        <p:sp>
          <p:nvSpPr>
            <p:cNvPr id="20533" name="Line 27"/>
            <p:cNvSpPr/>
            <p:nvPr/>
          </p:nvSpPr>
          <p:spPr>
            <a:xfrm flipH="1">
              <a:off x="1956" y="2432"/>
              <a:ext cx="694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4" name="Text Box 28"/>
            <p:cNvSpPr txBox="1"/>
            <p:nvPr/>
          </p:nvSpPr>
          <p:spPr>
            <a:xfrm>
              <a:off x="2636" y="2234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000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20506" name="Text Box 29"/>
          <p:cNvSpPr txBox="1"/>
          <p:nvPr/>
        </p:nvSpPr>
        <p:spPr>
          <a:xfrm>
            <a:off x="3957638" y="16494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30814" name="Line 30"/>
          <p:cNvSpPr/>
          <p:nvPr/>
        </p:nvSpPr>
        <p:spPr>
          <a:xfrm flipV="1">
            <a:off x="4194175" y="1506538"/>
            <a:ext cx="968375" cy="7969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31"/>
          <p:cNvGrpSpPr/>
          <p:nvPr/>
        </p:nvGrpSpPr>
        <p:grpSpPr>
          <a:xfrm>
            <a:off x="4265613" y="1506538"/>
            <a:ext cx="2119312" cy="2286000"/>
            <a:chOff x="2688" y="723"/>
            <a:chExt cx="1335" cy="1440"/>
          </a:xfrm>
        </p:grpSpPr>
        <p:sp>
          <p:nvSpPr>
            <p:cNvPr id="20531" name="Line 32"/>
            <p:cNvSpPr/>
            <p:nvPr/>
          </p:nvSpPr>
          <p:spPr>
            <a:xfrm>
              <a:off x="2688" y="723"/>
              <a:ext cx="1038" cy="1152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32" name="Text Box 33"/>
            <p:cNvSpPr txBox="1"/>
            <p:nvPr/>
          </p:nvSpPr>
          <p:spPr>
            <a:xfrm rot="2757268" flipH="1">
              <a:off x="3693" y="1833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34"/>
          <p:cNvGrpSpPr/>
          <p:nvPr/>
        </p:nvGrpSpPr>
        <p:grpSpPr>
          <a:xfrm rot="5478496" flipV="1">
            <a:off x="4667250" y="1892300"/>
            <a:ext cx="266700" cy="87313"/>
            <a:chOff x="4482" y="2076"/>
            <a:chExt cx="168" cy="55"/>
          </a:xfrm>
        </p:grpSpPr>
        <p:sp>
          <p:nvSpPr>
            <p:cNvPr id="20529" name="Arc 35"/>
            <p:cNvSpPr/>
            <p:nvPr/>
          </p:nvSpPr>
          <p:spPr>
            <a:xfrm flipV="1">
              <a:off x="4482" y="2078"/>
              <a:ext cx="168" cy="53"/>
            </a:xfrm>
            <a:custGeom>
              <a:avLst/>
              <a:gdLst>
                <a:gd name="txL" fmla="*/ 0 w 41134"/>
                <a:gd name="txT" fmla="*/ 0 h 21600"/>
                <a:gd name="txR" fmla="*/ 41134 w 41134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txL" t="txT" r="txR" b="txB"/>
              <a:pathLst>
                <a:path w="41134" h="21600" fill="none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</a:path>
                <a:path w="41134" h="21600" stroke="0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lnTo>
                    <a:pt x="19534" y="21600"/>
                  </a:lnTo>
                  <a:close/>
                </a:path>
              </a:pathLst>
            </a:custGeom>
            <a:noFill/>
            <a:ln w="4763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530" name="Line 36"/>
            <p:cNvSpPr/>
            <p:nvPr/>
          </p:nvSpPr>
          <p:spPr>
            <a:xfrm>
              <a:off x="4577" y="2076"/>
              <a:ext cx="0" cy="2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7"/>
          <p:cNvGrpSpPr/>
          <p:nvPr/>
        </p:nvGrpSpPr>
        <p:grpSpPr>
          <a:xfrm>
            <a:off x="4041775" y="1382713"/>
            <a:ext cx="2430463" cy="1516062"/>
            <a:chOff x="2547" y="645"/>
            <a:chExt cx="1531" cy="955"/>
          </a:xfrm>
        </p:grpSpPr>
        <p:sp>
          <p:nvSpPr>
            <p:cNvPr id="20527" name="Line 38"/>
            <p:cNvSpPr/>
            <p:nvPr/>
          </p:nvSpPr>
          <p:spPr>
            <a:xfrm flipV="1">
              <a:off x="2547" y="750"/>
              <a:ext cx="361" cy="29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8" name="Line 39"/>
            <p:cNvSpPr/>
            <p:nvPr/>
          </p:nvSpPr>
          <p:spPr>
            <a:xfrm flipV="1">
              <a:off x="2917" y="645"/>
              <a:ext cx="1161" cy="955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40"/>
          <p:cNvGrpSpPr/>
          <p:nvPr/>
        </p:nvGrpSpPr>
        <p:grpSpPr>
          <a:xfrm>
            <a:off x="4392613" y="1033463"/>
            <a:ext cx="2719387" cy="501650"/>
            <a:chOff x="2758" y="425"/>
            <a:chExt cx="1713" cy="316"/>
          </a:xfrm>
        </p:grpSpPr>
        <p:sp>
          <p:nvSpPr>
            <p:cNvPr id="20523" name="Line 41"/>
            <p:cNvSpPr/>
            <p:nvPr/>
          </p:nvSpPr>
          <p:spPr>
            <a:xfrm flipV="1">
              <a:off x="2907" y="649"/>
              <a:ext cx="1162" cy="92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4" name="Text Box 42"/>
            <p:cNvSpPr txBox="1"/>
            <p:nvPr/>
          </p:nvSpPr>
          <p:spPr>
            <a:xfrm>
              <a:off x="4030" y="476"/>
              <a:ext cx="4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0525" name="Text Box 43"/>
            <p:cNvSpPr txBox="1"/>
            <p:nvPr/>
          </p:nvSpPr>
          <p:spPr>
            <a:xfrm>
              <a:off x="3083" y="425"/>
              <a:ext cx="4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e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0526" name="Text Box 44"/>
            <p:cNvSpPr txBox="1"/>
            <p:nvPr/>
          </p:nvSpPr>
          <p:spPr>
            <a:xfrm>
              <a:off x="2758" y="476"/>
              <a:ext cx="31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9" name="Group 45"/>
          <p:cNvGrpSpPr/>
          <p:nvPr/>
        </p:nvGrpSpPr>
        <p:grpSpPr>
          <a:xfrm>
            <a:off x="4629150" y="1443038"/>
            <a:ext cx="728663" cy="642937"/>
            <a:chOff x="2917" y="683"/>
            <a:chExt cx="459" cy="405"/>
          </a:xfrm>
        </p:grpSpPr>
        <p:sp>
          <p:nvSpPr>
            <p:cNvPr id="20520" name="Line 46"/>
            <p:cNvSpPr/>
            <p:nvPr/>
          </p:nvSpPr>
          <p:spPr>
            <a:xfrm>
              <a:off x="2917" y="741"/>
              <a:ext cx="356" cy="347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21" name="Freeform 47"/>
            <p:cNvSpPr/>
            <p:nvPr/>
          </p:nvSpPr>
          <p:spPr>
            <a:xfrm rot="-5217597" flipV="1">
              <a:off x="2993" y="726"/>
              <a:ext cx="115" cy="96"/>
            </a:xfrm>
            <a:custGeom>
              <a:avLst/>
              <a:gdLst>
                <a:gd name="txL" fmla="*/ 0 w 384"/>
                <a:gd name="txT" fmla="*/ 0 h 175"/>
                <a:gd name="txR" fmla="*/ 384 w 384"/>
                <a:gd name="txB" fmla="*/ 175 h 175"/>
              </a:gdLst>
              <a:ahLst/>
              <a:cxnLst>
                <a:cxn ang="0">
                  <a:pos x="0" y="96"/>
                </a:cxn>
                <a:cxn ang="0">
                  <a:pos x="22" y="41"/>
                </a:cxn>
                <a:cxn ang="0">
                  <a:pos x="38" y="16"/>
                </a:cxn>
                <a:cxn ang="0">
                  <a:pos x="71" y="1"/>
                </a:cxn>
                <a:cxn ang="0">
                  <a:pos x="115" y="21"/>
                </a:cxn>
              </a:cxnLst>
              <a:rect l="txL" t="txT" r="txR" b="txB"/>
              <a:pathLst>
                <a:path w="384" h="175">
                  <a:moveTo>
                    <a:pt x="0" y="175"/>
                  </a:moveTo>
                  <a:cubicBezTo>
                    <a:pt x="26" y="136"/>
                    <a:pt x="52" y="98"/>
                    <a:pt x="73" y="74"/>
                  </a:cubicBezTo>
                  <a:cubicBezTo>
                    <a:pt x="94" y="50"/>
                    <a:pt x="101" y="41"/>
                    <a:pt x="128" y="29"/>
                  </a:cubicBezTo>
                  <a:cubicBezTo>
                    <a:pt x="155" y="17"/>
                    <a:pt x="195" y="0"/>
                    <a:pt x="238" y="1"/>
                  </a:cubicBezTo>
                  <a:cubicBezTo>
                    <a:pt x="281" y="2"/>
                    <a:pt x="332" y="20"/>
                    <a:pt x="384" y="38"/>
                  </a:cubicBezTo>
                </a:path>
              </a:pathLst>
            </a:custGeom>
            <a:noFill/>
            <a:ln w="4763" cap="flat" cmpd="sng">
              <a:solidFill>
                <a:srgbClr val="FF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0522" name="Text Box 48"/>
            <p:cNvSpPr txBox="1"/>
            <p:nvPr/>
          </p:nvSpPr>
          <p:spPr>
            <a:xfrm>
              <a:off x="3047" y="683"/>
              <a:ext cx="329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β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0" name="Group 49"/>
          <p:cNvGrpSpPr/>
          <p:nvPr/>
        </p:nvGrpSpPr>
        <p:grpSpPr>
          <a:xfrm rot="-828183">
            <a:off x="5364163" y="2713038"/>
            <a:ext cx="790575" cy="792162"/>
            <a:chOff x="4724" y="2325"/>
            <a:chExt cx="498" cy="499"/>
          </a:xfrm>
        </p:grpSpPr>
        <p:sp>
          <p:nvSpPr>
            <p:cNvPr id="20518" name="Text Box 50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519" name="Text Box 51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11" name="Group 52"/>
          <p:cNvGrpSpPr/>
          <p:nvPr/>
        </p:nvGrpSpPr>
        <p:grpSpPr>
          <a:xfrm>
            <a:off x="6003925" y="1739900"/>
            <a:ext cx="1579563" cy="457200"/>
            <a:chOff x="3773" y="1008"/>
            <a:chExt cx="995" cy="288"/>
          </a:xfrm>
        </p:grpSpPr>
        <p:sp>
          <p:nvSpPr>
            <p:cNvPr id="20516" name="AutoShape 53"/>
            <p:cNvSpPr/>
            <p:nvPr/>
          </p:nvSpPr>
          <p:spPr>
            <a:xfrm>
              <a:off x="3773" y="1047"/>
              <a:ext cx="995" cy="246"/>
            </a:xfrm>
            <a:prstGeom prst="wedgeRectCallout">
              <a:avLst>
                <a:gd name="adj1" fmla="val -96634"/>
                <a:gd name="adj2" fmla="val -89431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0517" name="Text Box 54"/>
            <p:cNvSpPr txBox="1"/>
            <p:nvPr/>
          </p:nvSpPr>
          <p:spPr>
            <a:xfrm>
              <a:off x="3836" y="1008"/>
              <a:ext cx="863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面倾角</a:t>
              </a:r>
            </a:p>
          </p:txBody>
        </p:sp>
      </p:grpSp>
      <p:sp>
        <p:nvSpPr>
          <p:cNvPr id="20515" name="Rectangle 5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0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0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0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0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30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0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30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078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555DF3-9EC7-4906-ACF2-973BEA796B12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7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1509" name="Text Box 2"/>
          <p:cNvSpPr txBox="1"/>
          <p:nvPr/>
        </p:nvSpPr>
        <p:spPr>
          <a:xfrm>
            <a:off x="1079500" y="669925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5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将投影面垂直面变换成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平行面</a:t>
            </a:r>
          </a:p>
        </p:txBody>
      </p:sp>
      <p:sp>
        <p:nvSpPr>
          <p:cNvPr id="21510" name="Line 3"/>
          <p:cNvSpPr/>
          <p:nvPr/>
        </p:nvSpPr>
        <p:spPr>
          <a:xfrm>
            <a:off x="2301875" y="3414713"/>
            <a:ext cx="27479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1" name="Text Box 4"/>
          <p:cNvSpPr txBox="1"/>
          <p:nvPr/>
        </p:nvSpPr>
        <p:spPr>
          <a:xfrm>
            <a:off x="1824038" y="31670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1512" name="Line 5"/>
          <p:cNvSpPr/>
          <p:nvPr/>
        </p:nvSpPr>
        <p:spPr>
          <a:xfrm>
            <a:off x="3089275" y="3024188"/>
            <a:ext cx="0" cy="10572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3" name="Text Box 6"/>
          <p:cNvSpPr txBox="1"/>
          <p:nvPr/>
        </p:nvSpPr>
        <p:spPr>
          <a:xfrm>
            <a:off x="2746375" y="27368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1514" name="Text Box 7"/>
          <p:cNvSpPr txBox="1"/>
          <p:nvPr/>
        </p:nvSpPr>
        <p:spPr>
          <a:xfrm>
            <a:off x="2779713" y="39497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21515" name="Group 8"/>
          <p:cNvGrpSpPr/>
          <p:nvPr/>
        </p:nvGrpSpPr>
        <p:grpSpPr>
          <a:xfrm>
            <a:off x="1976438" y="3043238"/>
            <a:ext cx="819150" cy="796925"/>
            <a:chOff x="2947" y="1925"/>
            <a:chExt cx="516" cy="502"/>
          </a:xfrm>
        </p:grpSpPr>
        <p:sp>
          <p:nvSpPr>
            <p:cNvPr id="21550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1551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1516" name="Line 11"/>
          <p:cNvSpPr/>
          <p:nvPr/>
        </p:nvSpPr>
        <p:spPr>
          <a:xfrm flipV="1">
            <a:off x="3089275" y="1900238"/>
            <a:ext cx="928688" cy="11477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7" name="Line 12"/>
          <p:cNvSpPr/>
          <p:nvPr/>
        </p:nvSpPr>
        <p:spPr>
          <a:xfrm>
            <a:off x="4024313" y="1897063"/>
            <a:ext cx="0" cy="201453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18" name="Text Box 13"/>
          <p:cNvSpPr txBox="1"/>
          <p:nvPr/>
        </p:nvSpPr>
        <p:spPr>
          <a:xfrm>
            <a:off x="3730625" y="35226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1519" name="Line 14"/>
          <p:cNvSpPr/>
          <p:nvPr/>
        </p:nvSpPr>
        <p:spPr>
          <a:xfrm flipV="1">
            <a:off x="3089275" y="2787650"/>
            <a:ext cx="1509713" cy="2333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0" name="Line 15"/>
          <p:cNvSpPr/>
          <p:nvPr/>
        </p:nvSpPr>
        <p:spPr>
          <a:xfrm flipH="1" flipV="1">
            <a:off x="4032250" y="1887538"/>
            <a:ext cx="566738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1" name="Line 16"/>
          <p:cNvSpPr/>
          <p:nvPr/>
        </p:nvSpPr>
        <p:spPr>
          <a:xfrm flipV="1">
            <a:off x="3103563" y="3759200"/>
            <a:ext cx="1508125" cy="3349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2" name="Line 17"/>
          <p:cNvSpPr/>
          <p:nvPr/>
        </p:nvSpPr>
        <p:spPr>
          <a:xfrm>
            <a:off x="4598988" y="2787650"/>
            <a:ext cx="0" cy="9731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23" name="Text Box 18"/>
          <p:cNvSpPr txBox="1"/>
          <p:nvPr/>
        </p:nvSpPr>
        <p:spPr>
          <a:xfrm>
            <a:off x="4640263" y="25130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1524" name="Text Box 19"/>
          <p:cNvSpPr txBox="1"/>
          <p:nvPr/>
        </p:nvSpPr>
        <p:spPr>
          <a:xfrm>
            <a:off x="4603750" y="35083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1525" name="Text Box 20"/>
          <p:cNvSpPr txBox="1"/>
          <p:nvPr/>
        </p:nvSpPr>
        <p:spPr>
          <a:xfrm>
            <a:off x="3943350" y="15097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" name="Group 21"/>
          <p:cNvGrpSpPr/>
          <p:nvPr/>
        </p:nvGrpSpPr>
        <p:grpSpPr>
          <a:xfrm rot="-3652624">
            <a:off x="3454400" y="2978150"/>
            <a:ext cx="2119313" cy="2286000"/>
            <a:chOff x="2688" y="723"/>
            <a:chExt cx="1335" cy="1440"/>
          </a:xfrm>
        </p:grpSpPr>
        <p:sp>
          <p:nvSpPr>
            <p:cNvPr id="21548" name="Line 22"/>
            <p:cNvSpPr/>
            <p:nvPr/>
          </p:nvSpPr>
          <p:spPr>
            <a:xfrm>
              <a:off x="2688" y="723"/>
              <a:ext cx="1038" cy="1152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9" name="Text Box 23"/>
            <p:cNvSpPr txBox="1"/>
            <p:nvPr/>
          </p:nvSpPr>
          <p:spPr>
            <a:xfrm rot="2757268" flipH="1">
              <a:off x="3693" y="1833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24"/>
          <p:cNvGrpSpPr/>
          <p:nvPr/>
        </p:nvGrpSpPr>
        <p:grpSpPr>
          <a:xfrm rot="-4365827">
            <a:off x="4841875" y="3575050"/>
            <a:ext cx="790575" cy="792163"/>
            <a:chOff x="4724" y="2325"/>
            <a:chExt cx="498" cy="499"/>
          </a:xfrm>
        </p:grpSpPr>
        <p:sp>
          <p:nvSpPr>
            <p:cNvPr id="21546" name="Text Box 25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21547" name="Text Box 26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" name="Group 27"/>
          <p:cNvGrpSpPr/>
          <p:nvPr/>
        </p:nvGrpSpPr>
        <p:grpSpPr>
          <a:xfrm>
            <a:off x="3090863" y="3743325"/>
            <a:ext cx="1701800" cy="1997075"/>
            <a:chOff x="1947" y="2358"/>
            <a:chExt cx="1072" cy="1258"/>
          </a:xfrm>
        </p:grpSpPr>
        <p:sp>
          <p:nvSpPr>
            <p:cNvPr id="21543" name="Line 28"/>
            <p:cNvSpPr/>
            <p:nvPr/>
          </p:nvSpPr>
          <p:spPr>
            <a:xfrm>
              <a:off x="1947" y="2560"/>
              <a:ext cx="92" cy="49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4" name="Line 29"/>
            <p:cNvSpPr/>
            <p:nvPr/>
          </p:nvSpPr>
          <p:spPr>
            <a:xfrm>
              <a:off x="2546" y="2482"/>
              <a:ext cx="200" cy="113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5" name="Line 30"/>
            <p:cNvSpPr/>
            <p:nvPr/>
          </p:nvSpPr>
          <p:spPr>
            <a:xfrm>
              <a:off x="2907" y="2358"/>
              <a:ext cx="112" cy="63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31"/>
          <p:cNvGrpSpPr/>
          <p:nvPr/>
        </p:nvGrpSpPr>
        <p:grpSpPr>
          <a:xfrm>
            <a:off x="2754313" y="4506913"/>
            <a:ext cx="2886075" cy="1577975"/>
            <a:chOff x="1735" y="2839"/>
            <a:chExt cx="1818" cy="994"/>
          </a:xfrm>
        </p:grpSpPr>
        <p:grpSp>
          <p:nvGrpSpPr>
            <p:cNvPr id="21536" name="Group 32"/>
            <p:cNvGrpSpPr/>
            <p:nvPr/>
          </p:nvGrpSpPr>
          <p:grpSpPr>
            <a:xfrm>
              <a:off x="2048" y="2981"/>
              <a:ext cx="969" cy="649"/>
              <a:chOff x="2048" y="2981"/>
              <a:chExt cx="969" cy="649"/>
            </a:xfrm>
          </p:grpSpPr>
          <p:sp>
            <p:nvSpPr>
              <p:cNvPr id="21540" name="Line 33"/>
              <p:cNvSpPr/>
              <p:nvPr/>
            </p:nvSpPr>
            <p:spPr>
              <a:xfrm>
                <a:off x="2048" y="3054"/>
                <a:ext cx="695" cy="567"/>
              </a:xfrm>
              <a:prstGeom prst="line">
                <a:avLst/>
              </a:prstGeom>
              <a:ln w="571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41" name="Line 34"/>
              <p:cNvSpPr/>
              <p:nvPr/>
            </p:nvSpPr>
            <p:spPr>
              <a:xfrm flipV="1">
                <a:off x="2734" y="2981"/>
                <a:ext cx="283" cy="649"/>
              </a:xfrm>
              <a:prstGeom prst="line">
                <a:avLst/>
              </a:prstGeom>
              <a:ln w="571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1542" name="Line 35"/>
              <p:cNvSpPr/>
              <p:nvPr/>
            </p:nvSpPr>
            <p:spPr>
              <a:xfrm flipV="1">
                <a:off x="2048" y="2981"/>
                <a:ext cx="969" cy="64"/>
              </a:xfrm>
              <a:prstGeom prst="line">
                <a:avLst/>
              </a:prstGeom>
              <a:ln w="57150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1537" name="Text Box 36"/>
            <p:cNvSpPr txBox="1"/>
            <p:nvPr/>
          </p:nvSpPr>
          <p:spPr>
            <a:xfrm>
              <a:off x="1735" y="2999"/>
              <a:ext cx="4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1538" name="Text Box 37"/>
            <p:cNvSpPr txBox="1"/>
            <p:nvPr/>
          </p:nvSpPr>
          <p:spPr>
            <a:xfrm>
              <a:off x="3038" y="2839"/>
              <a:ext cx="51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1539" name="Text Box 38"/>
            <p:cNvSpPr txBox="1"/>
            <p:nvPr/>
          </p:nvSpPr>
          <p:spPr>
            <a:xfrm>
              <a:off x="2640" y="3583"/>
              <a:ext cx="4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grpSp>
        <p:nvGrpSpPr>
          <p:cNvPr id="8" name="Group 39"/>
          <p:cNvGrpSpPr/>
          <p:nvPr/>
        </p:nvGrpSpPr>
        <p:grpSpPr>
          <a:xfrm>
            <a:off x="5341938" y="4818063"/>
            <a:ext cx="1130300" cy="457200"/>
            <a:chOff x="3365" y="3035"/>
            <a:chExt cx="712" cy="288"/>
          </a:xfrm>
        </p:grpSpPr>
        <p:sp>
          <p:nvSpPr>
            <p:cNvPr id="21534" name="AutoShape 40"/>
            <p:cNvSpPr/>
            <p:nvPr/>
          </p:nvSpPr>
          <p:spPr>
            <a:xfrm>
              <a:off x="3365" y="3061"/>
              <a:ext cx="712" cy="246"/>
            </a:xfrm>
            <a:prstGeom prst="wedgeRectCallout">
              <a:avLst>
                <a:gd name="adj1" fmla="val -133287"/>
                <a:gd name="adj2" fmla="val 17884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1535" name="Text Box 41"/>
            <p:cNvSpPr txBox="1"/>
            <p:nvPr/>
          </p:nvSpPr>
          <p:spPr>
            <a:xfrm>
              <a:off x="3452" y="3035"/>
              <a:ext cx="502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实形</a:t>
              </a:r>
            </a:p>
          </p:txBody>
        </p:sp>
      </p:grpSp>
      <p:sp>
        <p:nvSpPr>
          <p:cNvPr id="21531" name="Rectangle 4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  <p:pic>
        <p:nvPicPr>
          <p:cNvPr id="632875" name="Picture 43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5" y="1946275"/>
            <a:ext cx="839788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2876" name="Rectangle 44"/>
          <p:cNvSpPr>
            <a:spLocks noChangeArrowheads="1"/>
          </p:cNvSpPr>
          <p:nvPr/>
        </p:nvSpPr>
        <p:spPr bwMode="auto">
          <a:xfrm>
            <a:off x="6365875" y="1801813"/>
            <a:ext cx="2778125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Why X</a:t>
            </a:r>
            <a:r>
              <a:rPr kumimoji="1" lang="en-US" altLang="zh-CN" sz="2400" b="1" i="0" u="none" strike="noStrike" kern="1200" cap="none" spc="0" normalizeH="0" baseline="-2500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轴这么选？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32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32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2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32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287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E3E322-B6C1-4A26-87A8-2FC46FE6FA3C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2533" name="Text Box 2"/>
          <p:cNvSpPr txBox="1"/>
          <p:nvPr/>
        </p:nvSpPr>
        <p:spPr>
          <a:xfrm>
            <a:off x="1300163" y="542925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6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倾斜面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平行面</a:t>
            </a:r>
          </a:p>
        </p:txBody>
      </p:sp>
      <p:sp>
        <p:nvSpPr>
          <p:cNvPr id="22534" name="Line 3"/>
          <p:cNvSpPr/>
          <p:nvPr/>
        </p:nvSpPr>
        <p:spPr>
          <a:xfrm>
            <a:off x="1749425" y="4857750"/>
            <a:ext cx="274796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5" name="Text Box 4"/>
          <p:cNvSpPr txBox="1"/>
          <p:nvPr/>
        </p:nvSpPr>
        <p:spPr>
          <a:xfrm>
            <a:off x="1271588" y="46101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2536" name="Line 5"/>
          <p:cNvSpPr/>
          <p:nvPr/>
        </p:nvSpPr>
        <p:spPr>
          <a:xfrm>
            <a:off x="2536825" y="4467225"/>
            <a:ext cx="0" cy="10572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37" name="Text Box 6"/>
          <p:cNvSpPr txBox="1"/>
          <p:nvPr/>
        </p:nvSpPr>
        <p:spPr>
          <a:xfrm>
            <a:off x="2193925" y="41798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2538" name="Text Box 7"/>
          <p:cNvSpPr txBox="1"/>
          <p:nvPr/>
        </p:nvSpPr>
        <p:spPr>
          <a:xfrm>
            <a:off x="2227263" y="53927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22539" name="Group 8"/>
          <p:cNvGrpSpPr/>
          <p:nvPr/>
        </p:nvGrpSpPr>
        <p:grpSpPr>
          <a:xfrm>
            <a:off x="1423988" y="4486275"/>
            <a:ext cx="819150" cy="796925"/>
            <a:chOff x="2947" y="1925"/>
            <a:chExt cx="516" cy="502"/>
          </a:xfrm>
        </p:grpSpPr>
        <p:sp>
          <p:nvSpPr>
            <p:cNvPr id="22599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2600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2540" name="Line 11"/>
          <p:cNvSpPr/>
          <p:nvPr/>
        </p:nvSpPr>
        <p:spPr>
          <a:xfrm flipV="1">
            <a:off x="2536825" y="2936875"/>
            <a:ext cx="654050" cy="15541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1" name="Line 12"/>
          <p:cNvSpPr/>
          <p:nvPr/>
        </p:nvSpPr>
        <p:spPr>
          <a:xfrm>
            <a:off x="3209925" y="2933700"/>
            <a:ext cx="0" cy="32607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2" name="Line 13"/>
          <p:cNvSpPr/>
          <p:nvPr/>
        </p:nvSpPr>
        <p:spPr>
          <a:xfrm>
            <a:off x="2536825" y="5537200"/>
            <a:ext cx="676275" cy="6175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3" name="Text Box 14"/>
          <p:cNvSpPr txBox="1"/>
          <p:nvPr/>
        </p:nvSpPr>
        <p:spPr>
          <a:xfrm>
            <a:off x="3076575" y="61134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2544" name="Line 15"/>
          <p:cNvSpPr/>
          <p:nvPr/>
        </p:nvSpPr>
        <p:spPr>
          <a:xfrm flipV="1">
            <a:off x="2536825" y="4195763"/>
            <a:ext cx="1509713" cy="26828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5" name="Line 16"/>
          <p:cNvSpPr/>
          <p:nvPr/>
        </p:nvSpPr>
        <p:spPr>
          <a:xfrm flipH="1" flipV="1">
            <a:off x="3189288" y="2951163"/>
            <a:ext cx="857250" cy="126523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6" name="Line 17"/>
          <p:cNvSpPr/>
          <p:nvPr/>
        </p:nvSpPr>
        <p:spPr>
          <a:xfrm flipH="1">
            <a:off x="3205163" y="5103813"/>
            <a:ext cx="839787" cy="10636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7" name="Line 18"/>
          <p:cNvSpPr/>
          <p:nvPr/>
        </p:nvSpPr>
        <p:spPr>
          <a:xfrm flipV="1">
            <a:off x="2551113" y="5129213"/>
            <a:ext cx="1479550" cy="40798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8" name="Line 19"/>
          <p:cNvSpPr/>
          <p:nvPr/>
        </p:nvSpPr>
        <p:spPr>
          <a:xfrm>
            <a:off x="4046538" y="4216400"/>
            <a:ext cx="0" cy="8842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3876" name="Line 20"/>
          <p:cNvSpPr/>
          <p:nvPr/>
        </p:nvSpPr>
        <p:spPr>
          <a:xfrm>
            <a:off x="3656013" y="3605213"/>
            <a:ext cx="0" cy="196056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50" name="Text Box 21"/>
          <p:cNvSpPr txBox="1"/>
          <p:nvPr/>
        </p:nvSpPr>
        <p:spPr>
          <a:xfrm>
            <a:off x="4102100" y="39258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2551" name="Text Box 22"/>
          <p:cNvSpPr txBox="1"/>
          <p:nvPr/>
        </p:nvSpPr>
        <p:spPr>
          <a:xfrm>
            <a:off x="4079875" y="49514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2579688" y="3352800"/>
            <a:ext cx="1517650" cy="1139825"/>
            <a:chOff x="1983" y="1065"/>
            <a:chExt cx="956" cy="718"/>
          </a:xfrm>
        </p:grpSpPr>
        <p:sp>
          <p:nvSpPr>
            <p:cNvPr id="22597" name="Text Box 24"/>
            <p:cNvSpPr txBox="1"/>
            <p:nvPr/>
          </p:nvSpPr>
          <p:spPr>
            <a:xfrm>
              <a:off x="2645" y="1065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2598" name="Line 25"/>
            <p:cNvSpPr/>
            <p:nvPr/>
          </p:nvSpPr>
          <p:spPr>
            <a:xfrm flipV="1">
              <a:off x="1983" y="1217"/>
              <a:ext cx="676" cy="56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6"/>
          <p:cNvGrpSpPr/>
          <p:nvPr/>
        </p:nvGrpSpPr>
        <p:grpSpPr>
          <a:xfrm>
            <a:off x="2536825" y="5338763"/>
            <a:ext cx="1619250" cy="396875"/>
            <a:chOff x="1946" y="2454"/>
            <a:chExt cx="1020" cy="250"/>
          </a:xfrm>
        </p:grpSpPr>
        <p:sp>
          <p:nvSpPr>
            <p:cNvPr id="22595" name="Line 27"/>
            <p:cNvSpPr/>
            <p:nvPr/>
          </p:nvSpPr>
          <p:spPr>
            <a:xfrm flipH="1">
              <a:off x="1946" y="2588"/>
              <a:ext cx="731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6" name="Text Box 28"/>
            <p:cNvSpPr txBox="1"/>
            <p:nvPr/>
          </p:nvSpPr>
          <p:spPr>
            <a:xfrm>
              <a:off x="2672" y="2454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000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22554" name="Text Box 29"/>
          <p:cNvSpPr txBox="1"/>
          <p:nvPr/>
        </p:nvSpPr>
        <p:spPr>
          <a:xfrm>
            <a:off x="2925763" y="25749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33886" name="Line 30"/>
          <p:cNvSpPr/>
          <p:nvPr/>
        </p:nvSpPr>
        <p:spPr>
          <a:xfrm flipV="1">
            <a:off x="3627438" y="2738438"/>
            <a:ext cx="1055687" cy="868362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31"/>
          <p:cNvGrpSpPr/>
          <p:nvPr/>
        </p:nvGrpSpPr>
        <p:grpSpPr>
          <a:xfrm>
            <a:off x="2546350" y="1252538"/>
            <a:ext cx="2601913" cy="3194050"/>
            <a:chOff x="1632" y="575"/>
            <a:chExt cx="1639" cy="2012"/>
          </a:xfrm>
        </p:grpSpPr>
        <p:sp>
          <p:nvSpPr>
            <p:cNvPr id="22593" name="Line 32"/>
            <p:cNvSpPr/>
            <p:nvPr/>
          </p:nvSpPr>
          <p:spPr>
            <a:xfrm>
              <a:off x="1791" y="935"/>
              <a:ext cx="1480" cy="1652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4" name="Text Box 33"/>
            <p:cNvSpPr txBox="1"/>
            <p:nvPr/>
          </p:nvSpPr>
          <p:spPr>
            <a:xfrm rot="2757268" flipH="1">
              <a:off x="1509" y="698"/>
              <a:ext cx="5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34"/>
          <p:cNvGrpSpPr/>
          <p:nvPr/>
        </p:nvGrpSpPr>
        <p:grpSpPr>
          <a:xfrm rot="5478496" flipV="1">
            <a:off x="4100513" y="3195638"/>
            <a:ext cx="266700" cy="87312"/>
            <a:chOff x="4482" y="2076"/>
            <a:chExt cx="168" cy="55"/>
          </a:xfrm>
        </p:grpSpPr>
        <p:sp>
          <p:nvSpPr>
            <p:cNvPr id="22591" name="Arc 35"/>
            <p:cNvSpPr/>
            <p:nvPr/>
          </p:nvSpPr>
          <p:spPr>
            <a:xfrm flipV="1">
              <a:off x="4482" y="2078"/>
              <a:ext cx="168" cy="53"/>
            </a:xfrm>
            <a:custGeom>
              <a:avLst/>
              <a:gdLst>
                <a:gd name="txL" fmla="*/ 0 w 41134"/>
                <a:gd name="txT" fmla="*/ 0 h 21600"/>
                <a:gd name="txR" fmla="*/ 41134 w 41134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txL" t="txT" r="txR" b="txB"/>
              <a:pathLst>
                <a:path w="41134" h="21600" fill="none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</a:path>
                <a:path w="41134" h="21600" stroke="0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lnTo>
                    <a:pt x="19534" y="21600"/>
                  </a:lnTo>
                  <a:close/>
                </a:path>
              </a:pathLst>
            </a:custGeom>
            <a:noFill/>
            <a:ln w="4763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592" name="Line 36"/>
            <p:cNvSpPr/>
            <p:nvPr/>
          </p:nvSpPr>
          <p:spPr>
            <a:xfrm>
              <a:off x="4577" y="2076"/>
              <a:ext cx="0" cy="2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7"/>
          <p:cNvGrpSpPr/>
          <p:nvPr/>
        </p:nvGrpSpPr>
        <p:grpSpPr>
          <a:xfrm>
            <a:off x="3198813" y="1792288"/>
            <a:ext cx="1598612" cy="2411412"/>
            <a:chOff x="2043" y="915"/>
            <a:chExt cx="1007" cy="1519"/>
          </a:xfrm>
        </p:grpSpPr>
        <p:sp>
          <p:nvSpPr>
            <p:cNvPr id="22589" name="Line 38"/>
            <p:cNvSpPr/>
            <p:nvPr/>
          </p:nvSpPr>
          <p:spPr>
            <a:xfrm flipV="1">
              <a:off x="2043" y="915"/>
              <a:ext cx="895" cy="736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90" name="Line 39"/>
            <p:cNvSpPr/>
            <p:nvPr/>
          </p:nvSpPr>
          <p:spPr>
            <a:xfrm flipV="1">
              <a:off x="2578" y="2046"/>
              <a:ext cx="472" cy="388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40"/>
          <p:cNvGrpSpPr/>
          <p:nvPr/>
        </p:nvGrpSpPr>
        <p:grpSpPr>
          <a:xfrm rot="-828183">
            <a:off x="2779713" y="1766888"/>
            <a:ext cx="790575" cy="792162"/>
            <a:chOff x="4724" y="2325"/>
            <a:chExt cx="498" cy="499"/>
          </a:xfrm>
        </p:grpSpPr>
        <p:sp>
          <p:nvSpPr>
            <p:cNvPr id="22587" name="Text Box 41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88" name="Text Box 42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9" name="Group 43"/>
          <p:cNvGrpSpPr/>
          <p:nvPr/>
        </p:nvGrpSpPr>
        <p:grpSpPr>
          <a:xfrm>
            <a:off x="4079875" y="1327150"/>
            <a:ext cx="1317625" cy="2576513"/>
            <a:chOff x="2598" y="622"/>
            <a:chExt cx="830" cy="1623"/>
          </a:xfrm>
        </p:grpSpPr>
        <p:sp>
          <p:nvSpPr>
            <p:cNvPr id="22583" name="Line 44"/>
            <p:cNvSpPr/>
            <p:nvPr/>
          </p:nvSpPr>
          <p:spPr>
            <a:xfrm>
              <a:off x="2935" y="905"/>
              <a:ext cx="119" cy="1152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84" name="Text Box 45"/>
            <p:cNvSpPr txBox="1"/>
            <p:nvPr/>
          </p:nvSpPr>
          <p:spPr>
            <a:xfrm>
              <a:off x="2987" y="1995"/>
              <a:ext cx="4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2585" name="Text Box 46"/>
            <p:cNvSpPr txBox="1"/>
            <p:nvPr/>
          </p:nvSpPr>
          <p:spPr>
            <a:xfrm>
              <a:off x="2598" y="1285"/>
              <a:ext cx="4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e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2586" name="Text Box 47"/>
            <p:cNvSpPr txBox="1"/>
            <p:nvPr/>
          </p:nvSpPr>
          <p:spPr>
            <a:xfrm>
              <a:off x="2776" y="622"/>
              <a:ext cx="31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0" name="Group 48"/>
          <p:cNvGrpSpPr/>
          <p:nvPr/>
        </p:nvGrpSpPr>
        <p:grpSpPr>
          <a:xfrm rot="-9515128">
            <a:off x="5180013" y="3705225"/>
            <a:ext cx="788987" cy="792163"/>
            <a:chOff x="4725" y="2325"/>
            <a:chExt cx="497" cy="499"/>
          </a:xfrm>
        </p:grpSpPr>
        <p:sp>
          <p:nvSpPr>
            <p:cNvPr id="22581" name="Text Box 49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2582" name="Text Box 50"/>
            <p:cNvSpPr txBox="1"/>
            <p:nvPr/>
          </p:nvSpPr>
          <p:spPr>
            <a:xfrm rot="3600000" flipH="1">
              <a:off x="4683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11" name="Group 51"/>
          <p:cNvGrpSpPr/>
          <p:nvPr/>
        </p:nvGrpSpPr>
        <p:grpSpPr>
          <a:xfrm>
            <a:off x="5281613" y="1181100"/>
            <a:ext cx="633412" cy="4064000"/>
            <a:chOff x="3355" y="530"/>
            <a:chExt cx="399" cy="2560"/>
          </a:xfrm>
        </p:grpSpPr>
        <p:sp>
          <p:nvSpPr>
            <p:cNvPr id="22579" name="Line 52"/>
            <p:cNvSpPr/>
            <p:nvPr/>
          </p:nvSpPr>
          <p:spPr>
            <a:xfrm>
              <a:off x="3355" y="530"/>
              <a:ext cx="220" cy="2167"/>
            </a:xfrm>
            <a:prstGeom prst="line">
              <a:avLst/>
            </a:prstGeom>
            <a:ln w="4763" cap="flat" cmpd="sng">
              <a:solidFill>
                <a:srgbClr val="8A0045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80" name="Text Box 53"/>
            <p:cNvSpPr txBox="1"/>
            <p:nvPr/>
          </p:nvSpPr>
          <p:spPr>
            <a:xfrm rot="-6108208">
              <a:off x="3338" y="2674"/>
              <a:ext cx="50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  <a:r>
                <a:rPr lang="en-US" altLang="zh-CN" sz="28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2</a:t>
              </a:r>
            </a:p>
          </p:txBody>
        </p:sp>
      </p:grpSp>
      <p:grpSp>
        <p:nvGrpSpPr>
          <p:cNvPr id="12" name="Group 54"/>
          <p:cNvGrpSpPr/>
          <p:nvPr/>
        </p:nvGrpSpPr>
        <p:grpSpPr>
          <a:xfrm>
            <a:off x="4643438" y="1630363"/>
            <a:ext cx="2670175" cy="1924050"/>
            <a:chOff x="2953" y="813"/>
            <a:chExt cx="1682" cy="1212"/>
          </a:xfrm>
        </p:grpSpPr>
        <p:sp>
          <p:nvSpPr>
            <p:cNvPr id="22576" name="Line 55"/>
            <p:cNvSpPr/>
            <p:nvPr/>
          </p:nvSpPr>
          <p:spPr>
            <a:xfrm flipV="1">
              <a:off x="2953" y="813"/>
              <a:ext cx="704" cy="101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77" name="Line 56"/>
            <p:cNvSpPr/>
            <p:nvPr/>
          </p:nvSpPr>
          <p:spPr>
            <a:xfrm flipV="1">
              <a:off x="2990" y="1289"/>
              <a:ext cx="1645" cy="220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78" name="Line 57"/>
            <p:cNvSpPr/>
            <p:nvPr/>
          </p:nvSpPr>
          <p:spPr>
            <a:xfrm flipV="1">
              <a:off x="3068" y="1915"/>
              <a:ext cx="849" cy="110"/>
            </a:xfrm>
            <a:prstGeom prst="line">
              <a:avLst/>
            </a:prstGeom>
            <a:ln w="4763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58"/>
          <p:cNvGrpSpPr/>
          <p:nvPr/>
        </p:nvGrpSpPr>
        <p:grpSpPr>
          <a:xfrm>
            <a:off x="5502275" y="1189038"/>
            <a:ext cx="2565400" cy="2451100"/>
            <a:chOff x="3494" y="535"/>
            <a:chExt cx="1616" cy="1544"/>
          </a:xfrm>
        </p:grpSpPr>
        <p:sp>
          <p:nvSpPr>
            <p:cNvPr id="22569" name="Line 59"/>
            <p:cNvSpPr/>
            <p:nvPr/>
          </p:nvSpPr>
          <p:spPr>
            <a:xfrm>
              <a:off x="3648" y="814"/>
              <a:ext cx="265" cy="1088"/>
            </a:xfrm>
            <a:prstGeom prst="line">
              <a:avLst/>
            </a:prstGeom>
            <a:ln w="57150" cap="flat" cmpd="sng">
              <a:solidFill>
                <a:srgbClr val="8A0045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70" name="Line 60"/>
            <p:cNvSpPr/>
            <p:nvPr/>
          </p:nvSpPr>
          <p:spPr>
            <a:xfrm>
              <a:off x="3648" y="805"/>
              <a:ext cx="987" cy="475"/>
            </a:xfrm>
            <a:prstGeom prst="line">
              <a:avLst/>
            </a:prstGeom>
            <a:ln w="57150" cap="flat" cmpd="sng">
              <a:solidFill>
                <a:srgbClr val="8A0045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71" name="Line 61"/>
            <p:cNvSpPr/>
            <p:nvPr/>
          </p:nvSpPr>
          <p:spPr>
            <a:xfrm flipH="1">
              <a:off x="3913" y="1271"/>
              <a:ext cx="732" cy="622"/>
            </a:xfrm>
            <a:prstGeom prst="line">
              <a:avLst/>
            </a:prstGeom>
            <a:ln w="57150" cap="flat" cmpd="sng">
              <a:solidFill>
                <a:srgbClr val="8A0045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72" name="Text Box 62"/>
            <p:cNvSpPr txBox="1"/>
            <p:nvPr/>
          </p:nvSpPr>
          <p:spPr>
            <a:xfrm>
              <a:off x="4660" y="1152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2573" name="Text Box 63"/>
            <p:cNvSpPr txBox="1"/>
            <p:nvPr/>
          </p:nvSpPr>
          <p:spPr>
            <a:xfrm>
              <a:off x="3494" y="535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2574" name="Text Box 64"/>
            <p:cNvSpPr txBox="1"/>
            <p:nvPr/>
          </p:nvSpPr>
          <p:spPr>
            <a:xfrm>
              <a:off x="3810" y="1829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2575" name="Text Box 65"/>
            <p:cNvSpPr txBox="1"/>
            <p:nvPr/>
          </p:nvSpPr>
          <p:spPr>
            <a:xfrm>
              <a:off x="3760" y="1129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grpSp>
        <p:nvGrpSpPr>
          <p:cNvPr id="14" name="Group 66"/>
          <p:cNvGrpSpPr/>
          <p:nvPr/>
        </p:nvGrpSpPr>
        <p:grpSpPr>
          <a:xfrm>
            <a:off x="7315200" y="2690813"/>
            <a:ext cx="1130300" cy="457200"/>
            <a:chOff x="3365" y="3035"/>
            <a:chExt cx="712" cy="288"/>
          </a:xfrm>
        </p:grpSpPr>
        <p:sp>
          <p:nvSpPr>
            <p:cNvPr id="22567" name="AutoShape 67"/>
            <p:cNvSpPr/>
            <p:nvPr/>
          </p:nvSpPr>
          <p:spPr>
            <a:xfrm>
              <a:off x="3365" y="3061"/>
              <a:ext cx="712" cy="246"/>
            </a:xfrm>
            <a:prstGeom prst="wedgeRectCallout">
              <a:avLst>
                <a:gd name="adj1" fmla="val -133287"/>
                <a:gd name="adj2" fmla="val 17884"/>
              </a:avLst>
            </a:prstGeom>
            <a:solidFill>
              <a:srgbClr val="FFFF99"/>
            </a:solidFill>
            <a:ln w="4826" cap="flat" cmpd="sng">
              <a:solidFill>
                <a:srgbClr val="FF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22568" name="Text Box 68"/>
            <p:cNvSpPr txBox="1"/>
            <p:nvPr/>
          </p:nvSpPr>
          <p:spPr>
            <a:xfrm>
              <a:off x="3452" y="3035"/>
              <a:ext cx="502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i="0" dirty="0">
                  <a:solidFill>
                    <a:srgbClr val="CC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实形</a:t>
              </a:r>
            </a:p>
          </p:txBody>
        </p:sp>
      </p:grpSp>
      <p:sp>
        <p:nvSpPr>
          <p:cNvPr id="22566" name="Rectangle 6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33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33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0CE94D-728A-4628-BACE-F084D5192AF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5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31810" name="Rectangle 2"/>
          <p:cNvSpPr>
            <a:spLocks noChangeArrowheads="1"/>
          </p:cNvSpPr>
          <p:nvPr/>
        </p:nvSpPr>
        <p:spPr bwMode="auto">
          <a:xfrm>
            <a:off x="319088" y="358775"/>
            <a:ext cx="7881938" cy="482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求侧平线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MN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与△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ABC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的交点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23558" name="Line 3"/>
          <p:cNvSpPr/>
          <p:nvPr/>
        </p:nvSpPr>
        <p:spPr>
          <a:xfrm>
            <a:off x="3221038" y="4238625"/>
            <a:ext cx="33416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59" name="Text Box 4"/>
          <p:cNvSpPr txBox="1"/>
          <p:nvPr/>
        </p:nvSpPr>
        <p:spPr>
          <a:xfrm>
            <a:off x="2743200" y="39909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3560" name="Line 5"/>
          <p:cNvSpPr/>
          <p:nvPr/>
        </p:nvSpPr>
        <p:spPr>
          <a:xfrm>
            <a:off x="4008438" y="3498850"/>
            <a:ext cx="0" cy="25241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1" name="Text Box 6"/>
          <p:cNvSpPr txBox="1"/>
          <p:nvPr/>
        </p:nvSpPr>
        <p:spPr>
          <a:xfrm>
            <a:off x="3665538" y="32115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3562" name="Text Box 7"/>
          <p:cNvSpPr txBox="1"/>
          <p:nvPr/>
        </p:nvSpPr>
        <p:spPr>
          <a:xfrm>
            <a:off x="3684588" y="58467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23563" name="Group 8"/>
          <p:cNvGrpSpPr/>
          <p:nvPr/>
        </p:nvGrpSpPr>
        <p:grpSpPr>
          <a:xfrm>
            <a:off x="2895600" y="3867150"/>
            <a:ext cx="819150" cy="796925"/>
            <a:chOff x="2947" y="1925"/>
            <a:chExt cx="516" cy="502"/>
          </a:xfrm>
        </p:grpSpPr>
        <p:sp>
          <p:nvSpPr>
            <p:cNvPr id="23646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3647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3564" name="Line 11"/>
          <p:cNvSpPr/>
          <p:nvPr/>
        </p:nvSpPr>
        <p:spPr>
          <a:xfrm flipV="1">
            <a:off x="4008438" y="2374900"/>
            <a:ext cx="928687" cy="11477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5" name="Line 12"/>
          <p:cNvSpPr/>
          <p:nvPr/>
        </p:nvSpPr>
        <p:spPr>
          <a:xfrm>
            <a:off x="4943475" y="2371725"/>
            <a:ext cx="0" cy="21161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6" name="Line 13"/>
          <p:cNvSpPr/>
          <p:nvPr/>
        </p:nvSpPr>
        <p:spPr>
          <a:xfrm flipV="1">
            <a:off x="3992563" y="4491038"/>
            <a:ext cx="933450" cy="154463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7" name="Text Box 14"/>
          <p:cNvSpPr txBox="1"/>
          <p:nvPr/>
        </p:nvSpPr>
        <p:spPr>
          <a:xfrm>
            <a:off x="4911725" y="42433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3568" name="Line 15"/>
          <p:cNvSpPr/>
          <p:nvPr/>
        </p:nvSpPr>
        <p:spPr>
          <a:xfrm flipV="1">
            <a:off x="4008438" y="3262313"/>
            <a:ext cx="1509712" cy="2333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9" name="Line 16"/>
          <p:cNvSpPr/>
          <p:nvPr/>
        </p:nvSpPr>
        <p:spPr>
          <a:xfrm flipH="1" flipV="1">
            <a:off x="4951413" y="2362200"/>
            <a:ext cx="566737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0" name="Line 17"/>
          <p:cNvSpPr/>
          <p:nvPr/>
        </p:nvSpPr>
        <p:spPr>
          <a:xfrm>
            <a:off x="4922838" y="4483100"/>
            <a:ext cx="625475" cy="9874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1" name="Line 18"/>
          <p:cNvSpPr/>
          <p:nvPr/>
        </p:nvSpPr>
        <p:spPr>
          <a:xfrm flipV="1">
            <a:off x="3992563" y="5454650"/>
            <a:ext cx="1560512" cy="5381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2" name="Line 19"/>
          <p:cNvSpPr/>
          <p:nvPr/>
        </p:nvSpPr>
        <p:spPr>
          <a:xfrm>
            <a:off x="5534025" y="3262313"/>
            <a:ext cx="0" cy="21494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1828" name="Line 20"/>
          <p:cNvSpPr/>
          <p:nvPr/>
        </p:nvSpPr>
        <p:spPr>
          <a:xfrm>
            <a:off x="4359275" y="3101975"/>
            <a:ext cx="0" cy="233838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74" name="Text Box 21"/>
          <p:cNvSpPr txBox="1"/>
          <p:nvPr/>
        </p:nvSpPr>
        <p:spPr>
          <a:xfrm>
            <a:off x="5573713" y="29575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" name="Group 22"/>
          <p:cNvGrpSpPr/>
          <p:nvPr/>
        </p:nvGrpSpPr>
        <p:grpSpPr>
          <a:xfrm>
            <a:off x="4087813" y="2747963"/>
            <a:ext cx="1384300" cy="501650"/>
            <a:chOff x="1996" y="1432"/>
            <a:chExt cx="872" cy="316"/>
          </a:xfrm>
        </p:grpSpPr>
        <p:sp>
          <p:nvSpPr>
            <p:cNvPr id="23644" name="Text Box 23"/>
            <p:cNvSpPr txBox="1"/>
            <p:nvPr/>
          </p:nvSpPr>
          <p:spPr>
            <a:xfrm>
              <a:off x="1996" y="1432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3645" name="Line 24"/>
            <p:cNvSpPr/>
            <p:nvPr/>
          </p:nvSpPr>
          <p:spPr>
            <a:xfrm>
              <a:off x="2165" y="1656"/>
              <a:ext cx="703" cy="92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5"/>
          <p:cNvGrpSpPr/>
          <p:nvPr/>
        </p:nvGrpSpPr>
        <p:grpSpPr>
          <a:xfrm>
            <a:off x="4029075" y="4994275"/>
            <a:ext cx="1457325" cy="446088"/>
            <a:chOff x="1959" y="2847"/>
            <a:chExt cx="918" cy="281"/>
          </a:xfrm>
        </p:grpSpPr>
        <p:sp>
          <p:nvSpPr>
            <p:cNvPr id="23642" name="Line 26"/>
            <p:cNvSpPr/>
            <p:nvPr/>
          </p:nvSpPr>
          <p:spPr>
            <a:xfrm flipH="1">
              <a:off x="2156" y="3128"/>
              <a:ext cx="721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43" name="Text Box 27"/>
            <p:cNvSpPr txBox="1"/>
            <p:nvPr/>
          </p:nvSpPr>
          <p:spPr>
            <a:xfrm>
              <a:off x="1959" y="2847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000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23577" name="Text Box 28"/>
          <p:cNvSpPr txBox="1"/>
          <p:nvPr/>
        </p:nvSpPr>
        <p:spPr>
          <a:xfrm>
            <a:off x="4862513" y="19843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5" name="Group 29"/>
          <p:cNvGrpSpPr/>
          <p:nvPr/>
        </p:nvGrpSpPr>
        <p:grpSpPr>
          <a:xfrm>
            <a:off x="3508375" y="452438"/>
            <a:ext cx="711200" cy="3432175"/>
            <a:chOff x="1951" y="709"/>
            <a:chExt cx="389" cy="1815"/>
          </a:xfrm>
        </p:grpSpPr>
        <p:sp>
          <p:nvSpPr>
            <p:cNvPr id="23640" name="Line 30"/>
            <p:cNvSpPr/>
            <p:nvPr/>
          </p:nvSpPr>
          <p:spPr>
            <a:xfrm flipH="1">
              <a:off x="1951" y="1080"/>
              <a:ext cx="251" cy="1444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41" name="Text Box 31"/>
            <p:cNvSpPr txBox="1"/>
            <p:nvPr/>
          </p:nvSpPr>
          <p:spPr>
            <a:xfrm rot="-4842327" flipH="1">
              <a:off x="2029" y="770"/>
              <a:ext cx="3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32"/>
          <p:cNvGrpSpPr/>
          <p:nvPr/>
        </p:nvGrpSpPr>
        <p:grpSpPr>
          <a:xfrm rot="7622141" flipV="1">
            <a:off x="3598863" y="3068638"/>
            <a:ext cx="266700" cy="87312"/>
            <a:chOff x="4482" y="2076"/>
            <a:chExt cx="168" cy="55"/>
          </a:xfrm>
        </p:grpSpPr>
        <p:sp>
          <p:nvSpPr>
            <p:cNvPr id="23638" name="Arc 33"/>
            <p:cNvSpPr/>
            <p:nvPr/>
          </p:nvSpPr>
          <p:spPr>
            <a:xfrm flipV="1">
              <a:off x="4482" y="2078"/>
              <a:ext cx="168" cy="53"/>
            </a:xfrm>
            <a:custGeom>
              <a:avLst/>
              <a:gdLst>
                <a:gd name="txL" fmla="*/ 0 w 41134"/>
                <a:gd name="txT" fmla="*/ 0 h 21600"/>
                <a:gd name="txR" fmla="*/ 41134 w 41134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0" y="0"/>
                </a:cxn>
              </a:cxnLst>
              <a:rect l="txL" t="txT" r="txR" b="txB"/>
              <a:pathLst>
                <a:path w="41134" h="21600" fill="none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</a:path>
                <a:path w="41134" h="21600" stroke="0">
                  <a:moveTo>
                    <a:pt x="0" y="12381"/>
                  </a:moveTo>
                  <a:cubicBezTo>
                    <a:pt x="3567" y="4822"/>
                    <a:pt x="11175" y="-1"/>
                    <a:pt x="19534" y="0"/>
                  </a:cubicBezTo>
                  <a:cubicBezTo>
                    <a:pt x="31463" y="0"/>
                    <a:pt x="41134" y="9670"/>
                    <a:pt x="41134" y="21600"/>
                  </a:cubicBezTo>
                  <a:lnTo>
                    <a:pt x="19534" y="21600"/>
                  </a:lnTo>
                  <a:close/>
                </a:path>
              </a:pathLst>
            </a:custGeom>
            <a:noFill/>
            <a:ln w="4763" cap="flat" cmpd="sng">
              <a:solidFill>
                <a:schemeClr val="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39" name="Line 34"/>
            <p:cNvSpPr/>
            <p:nvPr/>
          </p:nvSpPr>
          <p:spPr>
            <a:xfrm>
              <a:off x="4577" y="2076"/>
              <a:ext cx="0" cy="2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35"/>
          <p:cNvGrpSpPr/>
          <p:nvPr/>
        </p:nvGrpSpPr>
        <p:grpSpPr>
          <a:xfrm rot="-8266634">
            <a:off x="3540125" y="958850"/>
            <a:ext cx="790575" cy="792163"/>
            <a:chOff x="4724" y="2325"/>
            <a:chExt cx="498" cy="499"/>
          </a:xfrm>
        </p:grpSpPr>
        <p:sp>
          <p:nvSpPr>
            <p:cNvPr id="23636" name="Text Box 36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="0" baseline="-25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637" name="Text Box 37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23581" name="Line 38"/>
          <p:cNvSpPr/>
          <p:nvPr/>
        </p:nvSpPr>
        <p:spPr>
          <a:xfrm>
            <a:off x="4619625" y="2490788"/>
            <a:ext cx="0" cy="290512"/>
          </a:xfrm>
          <a:prstGeom prst="line">
            <a:avLst/>
          </a:prstGeom>
          <a:ln w="57150" cap="flat" cmpd="sng">
            <a:solidFill>
              <a:srgbClr val="33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82" name="Line 39"/>
          <p:cNvSpPr/>
          <p:nvPr/>
        </p:nvSpPr>
        <p:spPr>
          <a:xfrm>
            <a:off x="4641850" y="3384550"/>
            <a:ext cx="0" cy="479425"/>
          </a:xfrm>
          <a:prstGeom prst="line">
            <a:avLst/>
          </a:prstGeom>
          <a:ln w="57150" cap="flat" cmpd="sng">
            <a:solidFill>
              <a:srgbClr val="33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83" name="Line 40"/>
          <p:cNvSpPr/>
          <p:nvPr/>
        </p:nvSpPr>
        <p:spPr>
          <a:xfrm>
            <a:off x="4633913" y="4483100"/>
            <a:ext cx="0" cy="520700"/>
          </a:xfrm>
          <a:prstGeom prst="line">
            <a:avLst/>
          </a:prstGeom>
          <a:ln w="57150" cap="flat" cmpd="sng">
            <a:solidFill>
              <a:srgbClr val="33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84" name="Line 41"/>
          <p:cNvSpPr/>
          <p:nvPr/>
        </p:nvSpPr>
        <p:spPr>
          <a:xfrm>
            <a:off x="4635500" y="3813175"/>
            <a:ext cx="0" cy="63658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85" name="Line 42"/>
          <p:cNvSpPr/>
          <p:nvPr/>
        </p:nvSpPr>
        <p:spPr>
          <a:xfrm>
            <a:off x="4656138" y="5792788"/>
            <a:ext cx="0" cy="479425"/>
          </a:xfrm>
          <a:prstGeom prst="line">
            <a:avLst/>
          </a:prstGeom>
          <a:ln w="57150" cap="flat" cmpd="sng">
            <a:solidFill>
              <a:srgbClr val="33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86" name="Text Box 43"/>
          <p:cNvSpPr txBox="1"/>
          <p:nvPr/>
        </p:nvSpPr>
        <p:spPr>
          <a:xfrm>
            <a:off x="4295775" y="41783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3587" name="Text Box 44"/>
          <p:cNvSpPr txBox="1"/>
          <p:nvPr/>
        </p:nvSpPr>
        <p:spPr>
          <a:xfrm>
            <a:off x="5551488" y="52451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3588" name="Text Box 45"/>
          <p:cNvSpPr txBox="1"/>
          <p:nvPr/>
        </p:nvSpPr>
        <p:spPr>
          <a:xfrm>
            <a:off x="4545013" y="62245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3589" name="Text Box 46"/>
          <p:cNvSpPr txBox="1"/>
          <p:nvPr/>
        </p:nvSpPr>
        <p:spPr>
          <a:xfrm>
            <a:off x="4557713" y="37703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3590" name="Text Box 47"/>
          <p:cNvSpPr txBox="1"/>
          <p:nvPr/>
        </p:nvSpPr>
        <p:spPr>
          <a:xfrm>
            <a:off x="4171950" y="2282825"/>
            <a:ext cx="5683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8" name="Group 48"/>
          <p:cNvGrpSpPr/>
          <p:nvPr/>
        </p:nvGrpSpPr>
        <p:grpSpPr>
          <a:xfrm>
            <a:off x="1697038" y="2135188"/>
            <a:ext cx="3251200" cy="1352550"/>
            <a:chOff x="810" y="1494"/>
            <a:chExt cx="2048" cy="852"/>
          </a:xfrm>
        </p:grpSpPr>
        <p:sp>
          <p:nvSpPr>
            <p:cNvPr id="23633" name="Line 49"/>
            <p:cNvSpPr/>
            <p:nvPr/>
          </p:nvSpPr>
          <p:spPr>
            <a:xfrm>
              <a:off x="1207" y="1900"/>
              <a:ext cx="1268" cy="204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34" name="Line 50"/>
            <p:cNvSpPr/>
            <p:nvPr/>
          </p:nvSpPr>
          <p:spPr>
            <a:xfrm>
              <a:off x="810" y="2106"/>
              <a:ext cx="1487" cy="240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35" name="Line 51"/>
            <p:cNvSpPr/>
            <p:nvPr/>
          </p:nvSpPr>
          <p:spPr>
            <a:xfrm>
              <a:off x="1928" y="1494"/>
              <a:ext cx="930" cy="162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52"/>
          <p:cNvGrpSpPr/>
          <p:nvPr/>
        </p:nvGrpSpPr>
        <p:grpSpPr>
          <a:xfrm>
            <a:off x="1373188" y="1697038"/>
            <a:ext cx="2273300" cy="1693862"/>
            <a:chOff x="606" y="1218"/>
            <a:chExt cx="1432" cy="1067"/>
          </a:xfrm>
        </p:grpSpPr>
        <p:sp>
          <p:nvSpPr>
            <p:cNvPr id="23629" name="Text Box 53"/>
            <p:cNvSpPr txBox="1"/>
            <p:nvPr/>
          </p:nvSpPr>
          <p:spPr>
            <a:xfrm>
              <a:off x="902" y="1666"/>
              <a:ext cx="4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e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3630" name="Text Box 54"/>
            <p:cNvSpPr txBox="1"/>
            <p:nvPr/>
          </p:nvSpPr>
          <p:spPr>
            <a:xfrm>
              <a:off x="606" y="2035"/>
              <a:ext cx="4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3631" name="Text Box 55"/>
            <p:cNvSpPr txBox="1"/>
            <p:nvPr/>
          </p:nvSpPr>
          <p:spPr>
            <a:xfrm>
              <a:off x="1725" y="1218"/>
              <a:ext cx="31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3632" name="Line 56"/>
            <p:cNvSpPr/>
            <p:nvPr/>
          </p:nvSpPr>
          <p:spPr>
            <a:xfrm flipV="1">
              <a:off x="823" y="1481"/>
              <a:ext cx="1097" cy="622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57"/>
          <p:cNvGrpSpPr/>
          <p:nvPr/>
        </p:nvGrpSpPr>
        <p:grpSpPr>
          <a:xfrm>
            <a:off x="2609850" y="2149475"/>
            <a:ext cx="2012950" cy="1695450"/>
            <a:chOff x="1385" y="1503"/>
            <a:chExt cx="1268" cy="1068"/>
          </a:xfrm>
        </p:grpSpPr>
        <p:sp>
          <p:nvSpPr>
            <p:cNvPr id="23627" name="Line 58"/>
            <p:cNvSpPr/>
            <p:nvPr/>
          </p:nvSpPr>
          <p:spPr>
            <a:xfrm>
              <a:off x="1385" y="1503"/>
              <a:ext cx="1268" cy="204"/>
            </a:xfrm>
            <a:prstGeom prst="line">
              <a:avLst/>
            </a:prstGeom>
            <a:ln w="4763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28" name="Line 59"/>
            <p:cNvSpPr/>
            <p:nvPr/>
          </p:nvSpPr>
          <p:spPr>
            <a:xfrm>
              <a:off x="1781" y="2433"/>
              <a:ext cx="859" cy="138"/>
            </a:xfrm>
            <a:prstGeom prst="line">
              <a:avLst/>
            </a:prstGeom>
            <a:ln w="4763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60"/>
          <p:cNvGrpSpPr/>
          <p:nvPr/>
        </p:nvGrpSpPr>
        <p:grpSpPr>
          <a:xfrm>
            <a:off x="2208213" y="1724025"/>
            <a:ext cx="1273175" cy="2132013"/>
            <a:chOff x="1132" y="1235"/>
            <a:chExt cx="802" cy="1343"/>
          </a:xfrm>
        </p:grpSpPr>
        <p:sp>
          <p:nvSpPr>
            <p:cNvPr id="23624" name="Line 61"/>
            <p:cNvSpPr/>
            <p:nvPr/>
          </p:nvSpPr>
          <p:spPr>
            <a:xfrm>
              <a:off x="1381" y="1490"/>
              <a:ext cx="393" cy="951"/>
            </a:xfrm>
            <a:prstGeom prst="line">
              <a:avLst/>
            </a:prstGeom>
            <a:ln w="57150" cap="flat" cmpd="sng">
              <a:solidFill>
                <a:srgbClr val="33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25" name="Text Box 62"/>
            <p:cNvSpPr txBox="1"/>
            <p:nvPr/>
          </p:nvSpPr>
          <p:spPr>
            <a:xfrm>
              <a:off x="1132" y="1235"/>
              <a:ext cx="33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aseline="-25000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3626" name="Text Box 63"/>
            <p:cNvSpPr txBox="1"/>
            <p:nvPr/>
          </p:nvSpPr>
          <p:spPr>
            <a:xfrm>
              <a:off x="1475" y="2328"/>
              <a:ext cx="4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sz="2000" baseline="-25000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="0" dirty="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2" name="Group 64"/>
          <p:cNvGrpSpPr/>
          <p:nvPr/>
        </p:nvGrpSpPr>
        <p:grpSpPr>
          <a:xfrm>
            <a:off x="2249488" y="2146300"/>
            <a:ext cx="569912" cy="447675"/>
            <a:chOff x="1158" y="1501"/>
            <a:chExt cx="359" cy="282"/>
          </a:xfrm>
        </p:grpSpPr>
        <p:sp>
          <p:nvSpPr>
            <p:cNvPr id="23622" name="Oval 65"/>
            <p:cNvSpPr/>
            <p:nvPr/>
          </p:nvSpPr>
          <p:spPr>
            <a:xfrm>
              <a:off x="1425" y="1691"/>
              <a:ext cx="92" cy="92"/>
            </a:xfrm>
            <a:prstGeom prst="ellipse">
              <a:avLst/>
            </a:prstGeom>
            <a:solidFill>
              <a:srgbClr val="FFFF00"/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23" name="Text Box 66"/>
            <p:cNvSpPr txBox="1"/>
            <p:nvPr/>
          </p:nvSpPr>
          <p:spPr>
            <a:xfrm>
              <a:off x="1158" y="1501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23596" name="Line 67"/>
          <p:cNvSpPr/>
          <p:nvPr/>
        </p:nvSpPr>
        <p:spPr>
          <a:xfrm>
            <a:off x="4619625" y="2782888"/>
            <a:ext cx="0" cy="623887"/>
          </a:xfrm>
          <a:prstGeom prst="line">
            <a:avLst/>
          </a:prstGeom>
          <a:ln w="4763" cap="flat" cmpd="sng">
            <a:solidFill>
              <a:srgbClr val="33CC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97" name="Line 68"/>
          <p:cNvSpPr/>
          <p:nvPr/>
        </p:nvSpPr>
        <p:spPr>
          <a:xfrm>
            <a:off x="4656138" y="4997450"/>
            <a:ext cx="0" cy="725488"/>
          </a:xfrm>
          <a:prstGeom prst="line">
            <a:avLst/>
          </a:prstGeom>
          <a:ln w="4763" cap="flat" cmpd="sng">
            <a:solidFill>
              <a:srgbClr val="33CC33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69"/>
          <p:cNvGrpSpPr/>
          <p:nvPr/>
        </p:nvGrpSpPr>
        <p:grpSpPr>
          <a:xfrm>
            <a:off x="2747963" y="2565400"/>
            <a:ext cx="2341562" cy="449263"/>
            <a:chOff x="1472" y="1765"/>
            <a:chExt cx="1475" cy="283"/>
          </a:xfrm>
        </p:grpSpPr>
        <p:sp>
          <p:nvSpPr>
            <p:cNvPr id="23619" name="Line 70"/>
            <p:cNvSpPr/>
            <p:nvPr/>
          </p:nvSpPr>
          <p:spPr>
            <a:xfrm>
              <a:off x="1472" y="1765"/>
              <a:ext cx="1169" cy="192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20" name="Text Box 71"/>
            <p:cNvSpPr txBox="1"/>
            <p:nvPr/>
          </p:nvSpPr>
          <p:spPr>
            <a:xfrm>
              <a:off x="2653" y="1798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3621" name="Oval 72"/>
            <p:cNvSpPr/>
            <p:nvPr/>
          </p:nvSpPr>
          <p:spPr>
            <a:xfrm>
              <a:off x="2619" y="1933"/>
              <a:ext cx="92" cy="92"/>
            </a:xfrm>
            <a:prstGeom prst="ellipse">
              <a:avLst/>
            </a:prstGeom>
            <a:solidFill>
              <a:srgbClr val="FFFF00"/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Group 73"/>
          <p:cNvGrpSpPr/>
          <p:nvPr/>
        </p:nvGrpSpPr>
        <p:grpSpPr>
          <a:xfrm>
            <a:off x="4595813" y="4783138"/>
            <a:ext cx="608012" cy="504825"/>
            <a:chOff x="2636" y="3162"/>
            <a:chExt cx="383" cy="318"/>
          </a:xfrm>
        </p:grpSpPr>
        <p:sp>
          <p:nvSpPr>
            <p:cNvPr id="23617" name="Oval 74"/>
            <p:cNvSpPr/>
            <p:nvPr/>
          </p:nvSpPr>
          <p:spPr>
            <a:xfrm>
              <a:off x="2636" y="3388"/>
              <a:ext cx="92" cy="92"/>
            </a:xfrm>
            <a:prstGeom prst="ellipse">
              <a:avLst/>
            </a:prstGeom>
            <a:solidFill>
              <a:srgbClr val="FFFF00"/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18" name="Text Box 75"/>
            <p:cNvSpPr txBox="1"/>
            <p:nvPr/>
          </p:nvSpPr>
          <p:spPr>
            <a:xfrm>
              <a:off x="2725" y="3162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5" name="Group 76"/>
          <p:cNvGrpSpPr/>
          <p:nvPr/>
        </p:nvGrpSpPr>
        <p:grpSpPr>
          <a:xfrm>
            <a:off x="2776538" y="1239838"/>
            <a:ext cx="1089025" cy="1295400"/>
            <a:chOff x="1490" y="930"/>
            <a:chExt cx="686" cy="816"/>
          </a:xfrm>
        </p:grpSpPr>
        <p:sp>
          <p:nvSpPr>
            <p:cNvPr id="23612" name="Text Box 77"/>
            <p:cNvSpPr txBox="1"/>
            <p:nvPr/>
          </p:nvSpPr>
          <p:spPr>
            <a:xfrm rot="1049599">
              <a:off x="1811" y="930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3613" name="Line 78"/>
            <p:cNvSpPr/>
            <p:nvPr/>
          </p:nvSpPr>
          <p:spPr>
            <a:xfrm flipH="1">
              <a:off x="1490" y="1033"/>
              <a:ext cx="119" cy="713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14" name="Line 79"/>
            <p:cNvSpPr/>
            <p:nvPr/>
          </p:nvSpPr>
          <p:spPr>
            <a:xfrm>
              <a:off x="1582" y="1134"/>
              <a:ext cx="594" cy="11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15" name="AutoShape 80"/>
            <p:cNvSpPr/>
            <p:nvPr/>
          </p:nvSpPr>
          <p:spPr>
            <a:xfrm rot="-4874313">
              <a:off x="1681" y="1082"/>
              <a:ext cx="27" cy="165"/>
            </a:xfrm>
            <a:prstGeom prst="triangle">
              <a:avLst>
                <a:gd name="adj" fmla="val 76792"/>
              </a:avLst>
            </a:prstGeom>
            <a:solidFill>
              <a:schemeClr val="tx1"/>
            </a:solidFill>
            <a:ln w="4826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16" name="AutoShape 81"/>
            <p:cNvSpPr/>
            <p:nvPr/>
          </p:nvSpPr>
          <p:spPr>
            <a:xfrm rot="5763432">
              <a:off x="2059" y="1148"/>
              <a:ext cx="27" cy="166"/>
            </a:xfrm>
            <a:prstGeom prst="triangle">
              <a:avLst>
                <a:gd name="adj" fmla="val 65616"/>
              </a:avLst>
            </a:prstGeom>
            <a:solidFill>
              <a:schemeClr val="tx1"/>
            </a:solidFill>
            <a:ln w="4826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82"/>
          <p:cNvGrpSpPr/>
          <p:nvPr/>
        </p:nvGrpSpPr>
        <p:grpSpPr>
          <a:xfrm>
            <a:off x="4678363" y="4244975"/>
            <a:ext cx="1581150" cy="966788"/>
            <a:chOff x="2688" y="2823"/>
            <a:chExt cx="996" cy="609"/>
          </a:xfrm>
        </p:grpSpPr>
        <p:sp>
          <p:nvSpPr>
            <p:cNvPr id="23607" name="Line 83"/>
            <p:cNvSpPr/>
            <p:nvPr/>
          </p:nvSpPr>
          <p:spPr>
            <a:xfrm flipH="1">
              <a:off x="2688" y="3429"/>
              <a:ext cx="996" cy="0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08" name="Line 84"/>
            <p:cNvSpPr/>
            <p:nvPr/>
          </p:nvSpPr>
          <p:spPr>
            <a:xfrm rot="4703091">
              <a:off x="3286" y="3068"/>
              <a:ext cx="594" cy="11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09" name="Text Box 85"/>
            <p:cNvSpPr txBox="1"/>
            <p:nvPr/>
          </p:nvSpPr>
          <p:spPr>
            <a:xfrm rot="-5321179">
              <a:off x="3269" y="3010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3610" name="AutoShape 86"/>
            <p:cNvSpPr/>
            <p:nvPr/>
          </p:nvSpPr>
          <p:spPr>
            <a:xfrm rot="-10560770">
              <a:off x="3572" y="3257"/>
              <a:ext cx="27" cy="175"/>
            </a:xfrm>
            <a:prstGeom prst="triangle">
              <a:avLst>
                <a:gd name="adj" fmla="val 15116"/>
              </a:avLst>
            </a:prstGeom>
            <a:solidFill>
              <a:schemeClr val="tx1"/>
            </a:solidFill>
            <a:ln w="4826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3611" name="AutoShape 87"/>
            <p:cNvSpPr/>
            <p:nvPr/>
          </p:nvSpPr>
          <p:spPr>
            <a:xfrm rot="-354137">
              <a:off x="3566" y="2823"/>
              <a:ext cx="29" cy="195"/>
            </a:xfrm>
            <a:prstGeom prst="triangle">
              <a:avLst>
                <a:gd name="adj" fmla="val 85532"/>
              </a:avLst>
            </a:prstGeom>
            <a:solidFill>
              <a:schemeClr val="tx1"/>
            </a:solidFill>
            <a:ln w="4826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" name="Group 88"/>
          <p:cNvGrpSpPr/>
          <p:nvPr/>
        </p:nvGrpSpPr>
        <p:grpSpPr>
          <a:xfrm>
            <a:off x="4649788" y="5019675"/>
            <a:ext cx="0" cy="781050"/>
            <a:chOff x="2670" y="3311"/>
            <a:chExt cx="0" cy="492"/>
          </a:xfrm>
        </p:grpSpPr>
        <p:sp>
          <p:nvSpPr>
            <p:cNvPr id="23605" name="Line 89"/>
            <p:cNvSpPr/>
            <p:nvPr/>
          </p:nvSpPr>
          <p:spPr>
            <a:xfrm>
              <a:off x="2670" y="3456"/>
              <a:ext cx="0" cy="347"/>
            </a:xfrm>
            <a:prstGeom prst="line">
              <a:avLst/>
            </a:prstGeom>
            <a:ln w="5715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606" name="Line 90"/>
            <p:cNvSpPr/>
            <p:nvPr/>
          </p:nvSpPr>
          <p:spPr>
            <a:xfrm>
              <a:off x="2670" y="3311"/>
              <a:ext cx="0" cy="191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631899" name="Line 91"/>
          <p:cNvSpPr/>
          <p:nvPr/>
        </p:nvSpPr>
        <p:spPr>
          <a:xfrm>
            <a:off x="4614863" y="2890838"/>
            <a:ext cx="0" cy="522287"/>
          </a:xfrm>
          <a:prstGeom prst="line">
            <a:avLst/>
          </a:prstGeom>
          <a:ln w="38100" cap="flat" cmpd="sng">
            <a:solidFill>
              <a:srgbClr val="008000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3604" name="Rectangle 9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  <a:r>
              <a:rPr lang="en-US" altLang="zh-CN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31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31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506496C-45E0-49A1-86A7-DAE05041B77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6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215900" y="2162175"/>
            <a:ext cx="2339975" cy="2305050"/>
            <a:chOff x="0" y="2031"/>
            <a:chExt cx="1474" cy="1452"/>
          </a:xfrm>
        </p:grpSpPr>
        <p:sp>
          <p:nvSpPr>
            <p:cNvPr id="5214" name="Text Box 3"/>
            <p:cNvSpPr txBox="1"/>
            <p:nvPr/>
          </p:nvSpPr>
          <p:spPr>
            <a:xfrm>
              <a:off x="249" y="2675"/>
              <a:ext cx="39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16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15" name="Line 4"/>
            <p:cNvSpPr/>
            <p:nvPr/>
          </p:nvSpPr>
          <p:spPr>
            <a:xfrm>
              <a:off x="440" y="3407"/>
              <a:ext cx="780" cy="0"/>
            </a:xfrm>
            <a:prstGeom prst="line">
              <a:avLst/>
            </a:prstGeom>
            <a:ln w="5715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6" name="Line 5"/>
            <p:cNvSpPr/>
            <p:nvPr/>
          </p:nvSpPr>
          <p:spPr>
            <a:xfrm>
              <a:off x="452" y="2831"/>
              <a:ext cx="0" cy="57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7" name="Line 6"/>
            <p:cNvSpPr/>
            <p:nvPr/>
          </p:nvSpPr>
          <p:spPr>
            <a:xfrm>
              <a:off x="1214" y="2543"/>
              <a:ext cx="0" cy="864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18" name="Text Box 7"/>
            <p:cNvSpPr txBox="1"/>
            <p:nvPr/>
          </p:nvSpPr>
          <p:spPr>
            <a:xfrm>
              <a:off x="242" y="3263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219" name="Text Box 8"/>
            <p:cNvSpPr txBox="1"/>
            <p:nvPr/>
          </p:nvSpPr>
          <p:spPr>
            <a:xfrm>
              <a:off x="1186" y="3271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220" name="Text Box 9"/>
            <p:cNvSpPr txBox="1"/>
            <p:nvPr/>
          </p:nvSpPr>
          <p:spPr>
            <a:xfrm>
              <a:off x="1186" y="2399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21" name="Freeform 10"/>
            <p:cNvSpPr/>
            <p:nvPr/>
          </p:nvSpPr>
          <p:spPr>
            <a:xfrm>
              <a:off x="443" y="2198"/>
              <a:ext cx="768" cy="624"/>
            </a:xfrm>
            <a:custGeom>
              <a:avLst/>
              <a:gdLst>
                <a:gd name="txL" fmla="*/ 0 w 768"/>
                <a:gd name="txT" fmla="*/ 0 h 624"/>
                <a:gd name="txR" fmla="*/ 768 w 768"/>
                <a:gd name="txB" fmla="*/ 624 h 624"/>
              </a:gdLst>
              <a:ahLst/>
              <a:cxnLst>
                <a:cxn ang="0">
                  <a:pos x="0" y="624"/>
                </a:cxn>
                <a:cxn ang="0">
                  <a:pos x="288" y="0"/>
                </a:cxn>
                <a:cxn ang="0">
                  <a:pos x="768" y="336"/>
                </a:cxn>
                <a:cxn ang="0">
                  <a:pos x="0" y="624"/>
                </a:cxn>
              </a:cxnLst>
              <a:rect l="txL" t="txT" r="txR" b="txB"/>
              <a:pathLst>
                <a:path w="768" h="624">
                  <a:moveTo>
                    <a:pt x="0" y="624"/>
                  </a:moveTo>
                  <a:lnTo>
                    <a:pt x="288" y="0"/>
                  </a:lnTo>
                  <a:lnTo>
                    <a:pt x="768" y="336"/>
                  </a:lnTo>
                  <a:lnTo>
                    <a:pt x="0" y="624"/>
                  </a:lnTo>
                  <a:close/>
                </a:path>
              </a:pathLst>
            </a:custGeom>
            <a:solidFill>
              <a:srgbClr val="FFFF99"/>
            </a:solidFill>
            <a:ln w="38100" cap="flat" cmpd="sng">
              <a:solidFill>
                <a:srgbClr val="CC66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222" name="Text Box 11"/>
            <p:cNvSpPr txBox="1"/>
            <p:nvPr/>
          </p:nvSpPr>
          <p:spPr>
            <a:xfrm>
              <a:off x="626" y="2031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23" name="Text Box 12"/>
            <p:cNvSpPr txBox="1"/>
            <p:nvPr/>
          </p:nvSpPr>
          <p:spPr>
            <a:xfrm>
              <a:off x="690" y="3223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5224" name="Line 13"/>
            <p:cNvSpPr/>
            <p:nvPr/>
          </p:nvSpPr>
          <p:spPr>
            <a:xfrm>
              <a:off x="226" y="2927"/>
              <a:ext cx="11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5" name="Text Box 14"/>
            <p:cNvSpPr txBox="1"/>
            <p:nvPr/>
          </p:nvSpPr>
          <p:spPr>
            <a:xfrm>
              <a:off x="0" y="2811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5226" name="Line 15"/>
            <p:cNvSpPr/>
            <p:nvPr/>
          </p:nvSpPr>
          <p:spPr>
            <a:xfrm>
              <a:off x="722" y="2207"/>
              <a:ext cx="0" cy="120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26" name="AutoShape 17"/>
          <p:cNvSpPr/>
          <p:nvPr/>
        </p:nvSpPr>
        <p:spPr>
          <a:xfrm rot="10800000">
            <a:off x="1536700" y="1666875"/>
            <a:ext cx="957263" cy="566738"/>
          </a:xfrm>
          <a:prstGeom prst="wedgeRoundRectCallout">
            <a:avLst>
              <a:gd name="adj1" fmla="val 27611"/>
              <a:gd name="adj2" fmla="val -160088"/>
              <a:gd name="adj3" fmla="val 16667"/>
            </a:avLst>
          </a:prstGeom>
          <a:solidFill>
            <a:srgbClr val="CCFFFF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实形</a:t>
            </a:r>
          </a:p>
        </p:txBody>
      </p:sp>
      <p:sp>
        <p:nvSpPr>
          <p:cNvPr id="5127" name="AutoShape 20"/>
          <p:cNvSpPr/>
          <p:nvPr/>
        </p:nvSpPr>
        <p:spPr>
          <a:xfrm rot="10800000">
            <a:off x="3005138" y="1954213"/>
            <a:ext cx="957262" cy="508000"/>
          </a:xfrm>
          <a:prstGeom prst="wedgeRoundRectCallout">
            <a:avLst>
              <a:gd name="adj1" fmla="val -37065"/>
              <a:gd name="adj2" fmla="val -245630"/>
              <a:gd name="adj3" fmla="val 16667"/>
            </a:avLst>
          </a:prstGeom>
          <a:solidFill>
            <a:srgbClr val="CCFFFF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实长</a:t>
            </a:r>
          </a:p>
        </p:txBody>
      </p:sp>
      <p:sp>
        <p:nvSpPr>
          <p:cNvPr id="5128" name="AutoShape 23"/>
          <p:cNvSpPr/>
          <p:nvPr/>
        </p:nvSpPr>
        <p:spPr>
          <a:xfrm rot="10800000">
            <a:off x="5600700" y="5053013"/>
            <a:ext cx="957263" cy="508000"/>
          </a:xfrm>
          <a:prstGeom prst="wedgeRoundRectCallout">
            <a:avLst>
              <a:gd name="adj1" fmla="val -5556"/>
              <a:gd name="adj2" fmla="val 257810"/>
              <a:gd name="adj3" fmla="val 16667"/>
            </a:avLst>
          </a:prstGeom>
          <a:solidFill>
            <a:srgbClr val="CCFFFF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实长</a:t>
            </a:r>
          </a:p>
        </p:txBody>
      </p:sp>
      <p:grpSp>
        <p:nvGrpSpPr>
          <p:cNvPr id="3" name="Group 25"/>
          <p:cNvGrpSpPr/>
          <p:nvPr/>
        </p:nvGrpSpPr>
        <p:grpSpPr>
          <a:xfrm>
            <a:off x="2563813" y="2549525"/>
            <a:ext cx="2298700" cy="3327400"/>
            <a:chOff x="1536" y="1718"/>
            <a:chExt cx="1448" cy="2096"/>
          </a:xfrm>
        </p:grpSpPr>
        <p:sp>
          <p:nvSpPr>
            <p:cNvPr id="5186" name="Text Box 26"/>
            <p:cNvSpPr txBox="1"/>
            <p:nvPr/>
          </p:nvSpPr>
          <p:spPr>
            <a:xfrm>
              <a:off x="2696" y="3232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grpSp>
          <p:nvGrpSpPr>
            <p:cNvPr id="5187" name="Group 27"/>
            <p:cNvGrpSpPr/>
            <p:nvPr/>
          </p:nvGrpSpPr>
          <p:grpSpPr>
            <a:xfrm>
              <a:off x="1536" y="1718"/>
              <a:ext cx="1439" cy="2096"/>
              <a:chOff x="1609" y="1727"/>
              <a:chExt cx="1439" cy="2096"/>
            </a:xfrm>
          </p:grpSpPr>
          <p:sp>
            <p:nvSpPr>
              <p:cNvPr id="5188" name="Text Box 28"/>
              <p:cNvSpPr txBox="1"/>
              <p:nvPr/>
            </p:nvSpPr>
            <p:spPr>
              <a:xfrm>
                <a:off x="1668" y="2390"/>
                <a:ext cx="392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89" name="Line 29"/>
              <p:cNvSpPr/>
              <p:nvPr/>
            </p:nvSpPr>
            <p:spPr>
              <a:xfrm>
                <a:off x="2036" y="2471"/>
                <a:ext cx="0" cy="576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0" name="Line 30"/>
              <p:cNvSpPr/>
              <p:nvPr/>
            </p:nvSpPr>
            <p:spPr>
              <a:xfrm>
                <a:off x="2794" y="2660"/>
                <a:ext cx="0" cy="717"/>
              </a:xfrm>
              <a:prstGeom prst="line">
                <a:avLst/>
              </a:prstGeom>
              <a:ln w="190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1" name="Text Box 31"/>
              <p:cNvSpPr txBox="1"/>
              <p:nvPr/>
            </p:nvSpPr>
            <p:spPr>
              <a:xfrm>
                <a:off x="1876" y="3593"/>
                <a:ext cx="192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5192" name="Text Box 32"/>
              <p:cNvSpPr txBox="1"/>
              <p:nvPr/>
            </p:nvSpPr>
            <p:spPr>
              <a:xfrm>
                <a:off x="2760" y="2524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en-US" altLang="zh-CN" sz="16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93" name="Line 33"/>
              <p:cNvSpPr/>
              <p:nvPr/>
            </p:nvSpPr>
            <p:spPr>
              <a:xfrm>
                <a:off x="2516" y="1875"/>
                <a:ext cx="0" cy="120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4" name="Text Box 34"/>
              <p:cNvSpPr txBox="1"/>
              <p:nvPr/>
            </p:nvSpPr>
            <p:spPr>
              <a:xfrm>
                <a:off x="2500" y="1727"/>
                <a:ext cx="343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95" name="Line 35"/>
              <p:cNvSpPr/>
              <p:nvPr/>
            </p:nvSpPr>
            <p:spPr>
              <a:xfrm>
                <a:off x="1818" y="2897"/>
                <a:ext cx="112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5196" name="Group 36"/>
              <p:cNvGrpSpPr/>
              <p:nvPr/>
            </p:nvGrpSpPr>
            <p:grpSpPr>
              <a:xfrm>
                <a:off x="2021" y="3041"/>
                <a:ext cx="500" cy="607"/>
                <a:chOff x="2349" y="3178"/>
                <a:chExt cx="500" cy="607"/>
              </a:xfrm>
            </p:grpSpPr>
            <p:sp>
              <p:nvSpPr>
                <p:cNvPr id="5210" name="Line 37"/>
                <p:cNvSpPr/>
                <p:nvPr/>
              </p:nvSpPr>
              <p:spPr>
                <a:xfrm>
                  <a:off x="2354" y="3185"/>
                  <a:ext cx="495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1" name="Line 38"/>
                <p:cNvSpPr/>
                <p:nvPr/>
              </p:nvSpPr>
              <p:spPr>
                <a:xfrm>
                  <a:off x="2843" y="3182"/>
                  <a:ext cx="0" cy="603"/>
                </a:xfrm>
                <a:prstGeom prst="line">
                  <a:avLst/>
                </a:prstGeom>
                <a:ln w="57150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2" name="Line 39"/>
                <p:cNvSpPr/>
                <p:nvPr/>
              </p:nvSpPr>
              <p:spPr>
                <a:xfrm>
                  <a:off x="2363" y="3178"/>
                  <a:ext cx="0" cy="603"/>
                </a:xfrm>
                <a:prstGeom prst="line">
                  <a:avLst/>
                </a:prstGeom>
                <a:ln w="57150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5213" name="Line 40"/>
                <p:cNvSpPr/>
                <p:nvPr/>
              </p:nvSpPr>
              <p:spPr>
                <a:xfrm>
                  <a:off x="2349" y="3766"/>
                  <a:ext cx="495" cy="0"/>
                </a:xfrm>
                <a:prstGeom prst="line">
                  <a:avLst/>
                </a:prstGeom>
                <a:ln w="571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5197" name="Line 41"/>
              <p:cNvSpPr/>
              <p:nvPr/>
            </p:nvSpPr>
            <p:spPr>
              <a:xfrm flipV="1">
                <a:off x="2040" y="1865"/>
                <a:ext cx="475" cy="613"/>
              </a:xfrm>
              <a:prstGeom prst="line">
                <a:avLst/>
              </a:prstGeom>
              <a:ln w="5715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8" name="Line 42"/>
              <p:cNvSpPr/>
              <p:nvPr/>
            </p:nvSpPr>
            <p:spPr>
              <a:xfrm>
                <a:off x="2269" y="2185"/>
                <a:ext cx="521" cy="467"/>
              </a:xfrm>
              <a:prstGeom prst="line">
                <a:avLst/>
              </a:prstGeom>
              <a:ln w="571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9" name="Line 43"/>
              <p:cNvSpPr/>
              <p:nvPr/>
            </p:nvSpPr>
            <p:spPr>
              <a:xfrm flipH="1">
                <a:off x="2278" y="3365"/>
                <a:ext cx="512" cy="0"/>
              </a:xfrm>
              <a:prstGeom prst="line">
                <a:avLst/>
              </a:prstGeom>
              <a:ln w="571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0" name="Line 44"/>
              <p:cNvSpPr/>
              <p:nvPr/>
            </p:nvSpPr>
            <p:spPr>
              <a:xfrm>
                <a:off x="2269" y="2185"/>
                <a:ext cx="0" cy="1180"/>
              </a:xfrm>
              <a:prstGeom prst="line">
                <a:avLst/>
              </a:prstGeom>
              <a:ln w="190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1" name="Text Box 45"/>
              <p:cNvSpPr txBox="1"/>
              <p:nvPr/>
            </p:nvSpPr>
            <p:spPr>
              <a:xfrm>
                <a:off x="2051" y="1980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  <a:r>
                  <a:rPr lang="en-US" altLang="zh-CN" sz="16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02" name="Text Box 46"/>
              <p:cNvSpPr txBox="1"/>
              <p:nvPr/>
            </p:nvSpPr>
            <p:spPr>
              <a:xfrm>
                <a:off x="2033" y="3255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</a:p>
            </p:txBody>
          </p:sp>
          <p:sp>
            <p:nvSpPr>
              <p:cNvPr id="5203" name="Text Box 47"/>
              <p:cNvSpPr txBox="1"/>
              <p:nvPr/>
            </p:nvSpPr>
            <p:spPr>
              <a:xfrm>
                <a:off x="1858" y="2921"/>
                <a:ext cx="192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  <p:sp>
            <p:nvSpPr>
              <p:cNvPr id="5204" name="Text Box 48"/>
              <p:cNvSpPr txBox="1"/>
              <p:nvPr/>
            </p:nvSpPr>
            <p:spPr>
              <a:xfrm>
                <a:off x="2536" y="2945"/>
                <a:ext cx="192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5205" name="Text Box 49"/>
              <p:cNvSpPr txBox="1"/>
              <p:nvPr/>
            </p:nvSpPr>
            <p:spPr>
              <a:xfrm>
                <a:off x="2458" y="3611"/>
                <a:ext cx="192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5206" name="Text Box 50"/>
              <p:cNvSpPr txBox="1"/>
              <p:nvPr/>
            </p:nvSpPr>
            <p:spPr>
              <a:xfrm>
                <a:off x="1609" y="2799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  <p:grpSp>
            <p:nvGrpSpPr>
              <p:cNvPr id="5207" name="Group 51"/>
              <p:cNvGrpSpPr/>
              <p:nvPr/>
            </p:nvGrpSpPr>
            <p:grpSpPr>
              <a:xfrm>
                <a:off x="2330" y="2120"/>
                <a:ext cx="68" cy="179"/>
                <a:chOff x="2339" y="2102"/>
                <a:chExt cx="68" cy="179"/>
              </a:xfrm>
            </p:grpSpPr>
            <p:sp>
              <p:nvSpPr>
                <p:cNvPr id="5208" name="Arc 52"/>
                <p:cNvSpPr/>
                <p:nvPr/>
              </p:nvSpPr>
              <p:spPr>
                <a:xfrm>
                  <a:off x="2351" y="2102"/>
                  <a:ext cx="56" cy="179"/>
                </a:xfrm>
                <a:custGeom>
                  <a:avLst/>
                  <a:gdLst>
                    <a:gd name="txL" fmla="*/ 0 w 21600"/>
                    <a:gd name="txT" fmla="*/ 0 h 26444"/>
                    <a:gd name="txR" fmla="*/ 21600 w 21600"/>
                    <a:gd name="txB" fmla="*/ 26444 h 26444"/>
                  </a:gdLst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</a:cxnLst>
                  <a:rect l="txL" t="txT" r="txR" b="txB"/>
                  <a:pathLst>
                    <a:path w="21600" h="26444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3230"/>
                        <a:pt x="21415" y="24855"/>
                        <a:pt x="21049" y="26443"/>
                      </a:cubicBezTo>
                    </a:path>
                    <a:path w="21600" h="26444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cubicBezTo>
                        <a:pt x="21600" y="23230"/>
                        <a:pt x="21415" y="24855"/>
                        <a:pt x="21049" y="26443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5209" name="Line 53"/>
                <p:cNvSpPr/>
                <p:nvPr/>
              </p:nvSpPr>
              <p:spPr>
                <a:xfrm>
                  <a:off x="2339" y="2170"/>
                  <a:ext cx="3" cy="3"/>
                </a:xfrm>
                <a:prstGeom prst="line">
                  <a:avLst/>
                </a:prstGeom>
                <a:ln w="19050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7" name="Group 54"/>
          <p:cNvGrpSpPr/>
          <p:nvPr/>
        </p:nvGrpSpPr>
        <p:grpSpPr>
          <a:xfrm>
            <a:off x="4540250" y="1449388"/>
            <a:ext cx="2197100" cy="3365500"/>
            <a:chOff x="3140" y="1755"/>
            <a:chExt cx="1384" cy="2120"/>
          </a:xfrm>
        </p:grpSpPr>
        <p:sp>
          <p:nvSpPr>
            <p:cNvPr id="5161" name="Text Box 55"/>
            <p:cNvSpPr txBox="1"/>
            <p:nvPr/>
          </p:nvSpPr>
          <p:spPr>
            <a:xfrm>
              <a:off x="3439" y="1755"/>
              <a:ext cx="39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62" name="Line 56"/>
            <p:cNvSpPr/>
            <p:nvPr/>
          </p:nvSpPr>
          <p:spPr>
            <a:xfrm>
              <a:off x="3603" y="2722"/>
              <a:ext cx="0" cy="32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3" name="Line 57"/>
            <p:cNvSpPr/>
            <p:nvPr/>
          </p:nvSpPr>
          <p:spPr>
            <a:xfrm>
              <a:off x="4260" y="2564"/>
              <a:ext cx="0" cy="708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4" name="Text Box 58"/>
            <p:cNvSpPr txBox="1"/>
            <p:nvPr/>
          </p:nvSpPr>
          <p:spPr>
            <a:xfrm>
              <a:off x="4227" y="3172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5165" name="Text Box 59"/>
            <p:cNvSpPr txBox="1"/>
            <p:nvPr/>
          </p:nvSpPr>
          <p:spPr>
            <a:xfrm>
              <a:off x="4236" y="2455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66" name="Text Box 60"/>
            <p:cNvSpPr txBox="1"/>
            <p:nvPr/>
          </p:nvSpPr>
          <p:spPr>
            <a:xfrm>
              <a:off x="4022" y="2151"/>
              <a:ext cx="343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16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67" name="Line 61"/>
            <p:cNvSpPr/>
            <p:nvPr/>
          </p:nvSpPr>
          <p:spPr>
            <a:xfrm>
              <a:off x="3349" y="2901"/>
              <a:ext cx="11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8" name="Line 62"/>
            <p:cNvSpPr/>
            <p:nvPr/>
          </p:nvSpPr>
          <p:spPr>
            <a:xfrm>
              <a:off x="3611" y="2301"/>
              <a:ext cx="394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9" name="Line 63"/>
            <p:cNvSpPr/>
            <p:nvPr/>
          </p:nvSpPr>
          <p:spPr>
            <a:xfrm>
              <a:off x="3602" y="3044"/>
              <a:ext cx="439" cy="429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0" name="Line 64"/>
            <p:cNvSpPr/>
            <p:nvPr/>
          </p:nvSpPr>
          <p:spPr>
            <a:xfrm flipV="1">
              <a:off x="3607" y="1923"/>
              <a:ext cx="0" cy="814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1" name="Line 65"/>
            <p:cNvSpPr/>
            <p:nvPr/>
          </p:nvSpPr>
          <p:spPr>
            <a:xfrm>
              <a:off x="3821" y="2078"/>
              <a:ext cx="445" cy="504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2" name="Line 66"/>
            <p:cNvSpPr/>
            <p:nvPr/>
          </p:nvSpPr>
          <p:spPr>
            <a:xfrm flipH="1">
              <a:off x="3828" y="3259"/>
              <a:ext cx="438" cy="420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3" name="Line 67"/>
            <p:cNvSpPr/>
            <p:nvPr/>
          </p:nvSpPr>
          <p:spPr>
            <a:xfrm>
              <a:off x="3819" y="2098"/>
              <a:ext cx="0" cy="1572"/>
            </a:xfrm>
            <a:prstGeom prst="line">
              <a:avLst/>
            </a:prstGeom>
            <a:ln w="190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4" name="Text Box 68"/>
            <p:cNvSpPr txBox="1"/>
            <p:nvPr/>
          </p:nvSpPr>
          <p:spPr>
            <a:xfrm>
              <a:off x="3400" y="2194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16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75" name="Text Box 69"/>
            <p:cNvSpPr txBox="1"/>
            <p:nvPr/>
          </p:nvSpPr>
          <p:spPr>
            <a:xfrm>
              <a:off x="3409" y="3085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5176" name="Text Box 70"/>
            <p:cNvSpPr txBox="1"/>
            <p:nvPr/>
          </p:nvSpPr>
          <p:spPr>
            <a:xfrm>
              <a:off x="3765" y="3663"/>
              <a:ext cx="19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5177" name="Text Box 71"/>
            <p:cNvSpPr txBox="1"/>
            <p:nvPr/>
          </p:nvSpPr>
          <p:spPr>
            <a:xfrm>
              <a:off x="3349" y="2948"/>
              <a:ext cx="329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 b</a:t>
              </a:r>
            </a:p>
          </p:txBody>
        </p:sp>
        <p:sp>
          <p:nvSpPr>
            <p:cNvPr id="5178" name="Text Box 72"/>
            <p:cNvSpPr txBox="1"/>
            <p:nvPr/>
          </p:nvSpPr>
          <p:spPr>
            <a:xfrm>
              <a:off x="3140" y="2803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5179" name="Text Box 73"/>
            <p:cNvSpPr txBox="1"/>
            <p:nvPr/>
          </p:nvSpPr>
          <p:spPr>
            <a:xfrm>
              <a:off x="3727" y="1851"/>
              <a:ext cx="392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16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80" name="Text Box 74"/>
            <p:cNvSpPr txBox="1"/>
            <p:nvPr/>
          </p:nvSpPr>
          <p:spPr>
            <a:xfrm>
              <a:off x="3384" y="2605"/>
              <a:ext cx="22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81" name="Text Box 75"/>
            <p:cNvSpPr txBox="1"/>
            <p:nvPr/>
          </p:nvSpPr>
          <p:spPr>
            <a:xfrm>
              <a:off x="4026" y="3456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5182" name="Arc 76"/>
            <p:cNvSpPr/>
            <p:nvPr/>
          </p:nvSpPr>
          <p:spPr>
            <a:xfrm rot="-3078626" flipH="1">
              <a:off x="3913" y="3384"/>
              <a:ext cx="79" cy="139"/>
            </a:xfrm>
            <a:custGeom>
              <a:avLst/>
              <a:gdLst>
                <a:gd name="txL" fmla="*/ 0 w 30395"/>
                <a:gd name="txT" fmla="*/ 0 h 23388"/>
                <a:gd name="txR" fmla="*/ 30395 w 30395"/>
                <a:gd name="txB" fmla="*/ 23388 h 23388"/>
              </a:gdLst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</a:cxnLst>
              <a:rect l="txL" t="txT" r="txR" b="txB"/>
              <a:pathLst>
                <a:path w="30395" h="23388" fill="none">
                  <a:moveTo>
                    <a:pt x="0" y="1871"/>
                  </a:moveTo>
                  <a:cubicBezTo>
                    <a:pt x="2768" y="637"/>
                    <a:pt x="5764" y="-1"/>
                    <a:pt x="8795" y="0"/>
                  </a:cubicBezTo>
                  <a:cubicBezTo>
                    <a:pt x="20724" y="0"/>
                    <a:pt x="30395" y="9670"/>
                    <a:pt x="30395" y="21600"/>
                  </a:cubicBezTo>
                  <a:cubicBezTo>
                    <a:pt x="30395" y="22196"/>
                    <a:pt x="30370" y="22793"/>
                    <a:pt x="30320" y="23387"/>
                  </a:cubicBezTo>
                </a:path>
                <a:path w="30395" h="23388" stroke="0">
                  <a:moveTo>
                    <a:pt x="0" y="1871"/>
                  </a:moveTo>
                  <a:cubicBezTo>
                    <a:pt x="2768" y="637"/>
                    <a:pt x="5764" y="-1"/>
                    <a:pt x="8795" y="0"/>
                  </a:cubicBezTo>
                  <a:cubicBezTo>
                    <a:pt x="20724" y="0"/>
                    <a:pt x="30395" y="9670"/>
                    <a:pt x="30395" y="21600"/>
                  </a:cubicBezTo>
                  <a:cubicBezTo>
                    <a:pt x="30395" y="22196"/>
                    <a:pt x="30370" y="22793"/>
                    <a:pt x="30320" y="23387"/>
                  </a:cubicBezTo>
                  <a:lnTo>
                    <a:pt x="8795" y="21600"/>
                  </a:lnTo>
                  <a:close/>
                </a:path>
              </a:pathLst>
            </a:custGeom>
            <a:noFill/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5183" name="Line 77"/>
            <p:cNvSpPr/>
            <p:nvPr/>
          </p:nvSpPr>
          <p:spPr>
            <a:xfrm>
              <a:off x="3660" y="2229"/>
              <a:ext cx="3" cy="3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4" name="Arc 78"/>
            <p:cNvSpPr/>
            <p:nvPr/>
          </p:nvSpPr>
          <p:spPr>
            <a:xfrm>
              <a:off x="3602" y="2149"/>
              <a:ext cx="119" cy="155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1"/>
                </a:cxn>
              </a:cxnLst>
              <a:rect l="txL" t="txT" r="txR" b="tx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85" name="Line 79"/>
            <p:cNvSpPr/>
            <p:nvPr/>
          </p:nvSpPr>
          <p:spPr>
            <a:xfrm>
              <a:off x="3966" y="3468"/>
              <a:ext cx="3" cy="3"/>
            </a:xfrm>
            <a:prstGeom prst="line">
              <a:avLst/>
            </a:prstGeom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80"/>
          <p:cNvGrpSpPr/>
          <p:nvPr/>
        </p:nvGrpSpPr>
        <p:grpSpPr>
          <a:xfrm>
            <a:off x="6773863" y="1493838"/>
            <a:ext cx="2141537" cy="2636837"/>
            <a:chOff x="4411" y="1845"/>
            <a:chExt cx="1349" cy="1661"/>
          </a:xfrm>
        </p:grpSpPr>
        <p:sp>
          <p:nvSpPr>
            <p:cNvPr id="5136" name="Text Box 81"/>
            <p:cNvSpPr txBox="1"/>
            <p:nvPr/>
          </p:nvSpPr>
          <p:spPr>
            <a:xfrm>
              <a:off x="5471" y="3260"/>
              <a:ext cx="289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ed</a:t>
              </a:r>
            </a:p>
          </p:txBody>
        </p:sp>
        <p:sp>
          <p:nvSpPr>
            <p:cNvPr id="5137" name="Text Box 82"/>
            <p:cNvSpPr txBox="1"/>
            <p:nvPr/>
          </p:nvSpPr>
          <p:spPr>
            <a:xfrm>
              <a:off x="5455" y="2499"/>
              <a:ext cx="288" cy="2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16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5138" name="Group 83"/>
            <p:cNvGrpSpPr/>
            <p:nvPr/>
          </p:nvGrpSpPr>
          <p:grpSpPr>
            <a:xfrm>
              <a:off x="4411" y="1845"/>
              <a:ext cx="1312" cy="1661"/>
              <a:chOff x="4411" y="1845"/>
              <a:chExt cx="1312" cy="1661"/>
            </a:xfrm>
          </p:grpSpPr>
          <p:sp>
            <p:nvSpPr>
              <p:cNvPr id="5139" name="Text Box 84"/>
              <p:cNvSpPr txBox="1"/>
              <p:nvPr/>
            </p:nvSpPr>
            <p:spPr>
              <a:xfrm>
                <a:off x="4596" y="2314"/>
                <a:ext cx="283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0" name="Line 85"/>
              <p:cNvSpPr/>
              <p:nvPr/>
            </p:nvSpPr>
            <p:spPr>
              <a:xfrm flipV="1">
                <a:off x="4750" y="3064"/>
                <a:ext cx="277" cy="338"/>
              </a:xfrm>
              <a:prstGeom prst="line">
                <a:avLst/>
              </a:prstGeom>
              <a:ln w="57150" cap="flat" cmpd="sng">
                <a:solidFill>
                  <a:srgbClr val="6600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1" name="Line 86"/>
              <p:cNvSpPr/>
              <p:nvPr/>
            </p:nvSpPr>
            <p:spPr>
              <a:xfrm>
                <a:off x="4753" y="2525"/>
                <a:ext cx="0" cy="886"/>
              </a:xfrm>
              <a:prstGeom prst="line">
                <a:avLst/>
              </a:prstGeom>
              <a:ln w="19050" cap="flat" cmpd="sng">
                <a:solidFill>
                  <a:srgbClr val="6600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2" name="Line 87"/>
              <p:cNvSpPr/>
              <p:nvPr/>
            </p:nvSpPr>
            <p:spPr>
              <a:xfrm>
                <a:off x="5497" y="2438"/>
                <a:ext cx="0" cy="864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3" name="Text Box 88"/>
              <p:cNvSpPr txBox="1"/>
              <p:nvPr/>
            </p:nvSpPr>
            <p:spPr>
              <a:xfrm>
                <a:off x="4598" y="3294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5144" name="Text Box 89"/>
              <p:cNvSpPr txBox="1"/>
              <p:nvPr/>
            </p:nvSpPr>
            <p:spPr>
              <a:xfrm>
                <a:off x="4865" y="2900"/>
                <a:ext cx="224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5145" name="Text Box 90"/>
              <p:cNvSpPr txBox="1"/>
              <p:nvPr/>
            </p:nvSpPr>
            <p:spPr>
              <a:xfrm>
                <a:off x="4911" y="1845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6" name="Text Box 91"/>
              <p:cNvSpPr txBox="1"/>
              <p:nvPr/>
            </p:nvSpPr>
            <p:spPr>
              <a:xfrm>
                <a:off x="4827" y="2592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47" name="Text Box 92"/>
              <p:cNvSpPr txBox="1"/>
              <p:nvPr/>
            </p:nvSpPr>
            <p:spPr>
              <a:xfrm>
                <a:off x="5009" y="2862"/>
                <a:ext cx="197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5148" name="Line 93"/>
              <p:cNvSpPr/>
              <p:nvPr/>
            </p:nvSpPr>
            <p:spPr>
              <a:xfrm>
                <a:off x="4563" y="2876"/>
                <a:ext cx="112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49" name="Text Box 94"/>
              <p:cNvSpPr txBox="1"/>
              <p:nvPr/>
            </p:nvSpPr>
            <p:spPr>
              <a:xfrm>
                <a:off x="4411" y="2751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</a:p>
            </p:txBody>
          </p:sp>
          <p:sp>
            <p:nvSpPr>
              <p:cNvPr id="5150" name="Line 95"/>
              <p:cNvSpPr/>
              <p:nvPr/>
            </p:nvSpPr>
            <p:spPr>
              <a:xfrm>
                <a:off x="5023" y="2065"/>
                <a:ext cx="0" cy="1008"/>
              </a:xfrm>
              <a:prstGeom prst="line">
                <a:avLst/>
              </a:prstGeom>
              <a:ln w="19050" cap="flat" cmpd="sng">
                <a:solidFill>
                  <a:srgbClr val="6600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1" name="Line 96"/>
              <p:cNvSpPr/>
              <p:nvPr/>
            </p:nvSpPr>
            <p:spPr>
              <a:xfrm flipV="1">
                <a:off x="4753" y="2058"/>
                <a:ext cx="275" cy="475"/>
              </a:xfrm>
              <a:prstGeom prst="line">
                <a:avLst/>
              </a:prstGeom>
              <a:ln w="57150" cap="flat" cmpd="sng">
                <a:solidFill>
                  <a:srgbClr val="6600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2" name="Line 97"/>
              <p:cNvSpPr/>
              <p:nvPr/>
            </p:nvSpPr>
            <p:spPr>
              <a:xfrm>
                <a:off x="5028" y="2058"/>
                <a:ext cx="0" cy="557"/>
              </a:xfrm>
              <a:prstGeom prst="line">
                <a:avLst/>
              </a:prstGeom>
              <a:ln w="57150" cap="flat" cmpd="sng">
                <a:solidFill>
                  <a:srgbClr val="6600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3" name="Line 98"/>
              <p:cNvSpPr/>
              <p:nvPr/>
            </p:nvSpPr>
            <p:spPr>
              <a:xfrm>
                <a:off x="4753" y="2524"/>
                <a:ext cx="265" cy="110"/>
              </a:xfrm>
              <a:prstGeom prst="line">
                <a:avLst/>
              </a:prstGeom>
              <a:ln w="57150" cap="flat" cmpd="sng">
                <a:solidFill>
                  <a:srgbClr val="660033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4" name="Line 99"/>
              <p:cNvSpPr/>
              <p:nvPr/>
            </p:nvSpPr>
            <p:spPr>
              <a:xfrm>
                <a:off x="5018" y="3063"/>
                <a:ext cx="476" cy="247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5" name="Line 100"/>
              <p:cNvSpPr/>
              <p:nvPr/>
            </p:nvSpPr>
            <p:spPr>
              <a:xfrm>
                <a:off x="5018" y="2624"/>
                <a:ext cx="476" cy="0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6" name="Line 101"/>
              <p:cNvSpPr/>
              <p:nvPr/>
            </p:nvSpPr>
            <p:spPr>
              <a:xfrm flipV="1">
                <a:off x="5485" y="2268"/>
                <a:ext cx="0" cy="356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7" name="Line 102"/>
              <p:cNvSpPr/>
              <p:nvPr/>
            </p:nvSpPr>
            <p:spPr>
              <a:xfrm>
                <a:off x="5009" y="2058"/>
                <a:ext cx="467" cy="210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58" name="Text Box 103"/>
              <p:cNvSpPr txBox="1"/>
              <p:nvPr/>
            </p:nvSpPr>
            <p:spPr>
              <a:xfrm>
                <a:off x="5435" y="2119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e</a:t>
                </a: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sz="16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59" name="Arc 104"/>
              <p:cNvSpPr/>
              <p:nvPr/>
            </p:nvSpPr>
            <p:spPr>
              <a:xfrm rot="7175800">
                <a:off x="4936" y="3063"/>
                <a:ext cx="210" cy="229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60" name="Text Box 105"/>
              <p:cNvSpPr txBox="1"/>
              <p:nvPr/>
            </p:nvSpPr>
            <p:spPr>
              <a:xfrm>
                <a:off x="4915" y="3215"/>
                <a:ext cx="288" cy="21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16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θ</a:t>
                </a:r>
              </a:p>
            </p:txBody>
          </p:sp>
        </p:grpSp>
      </p:grpSp>
      <p:sp>
        <p:nvSpPr>
          <p:cNvPr id="5132" name="AutoShape 107"/>
          <p:cNvSpPr/>
          <p:nvPr/>
        </p:nvSpPr>
        <p:spPr>
          <a:xfrm rot="10800000">
            <a:off x="7300913" y="4475163"/>
            <a:ext cx="957262" cy="508000"/>
          </a:xfrm>
          <a:prstGeom prst="wedgeRoundRectCallout">
            <a:avLst>
              <a:gd name="adj1" fmla="val -1412"/>
              <a:gd name="adj2" fmla="val 150310"/>
              <a:gd name="adj3" fmla="val 16667"/>
            </a:avLst>
          </a:prstGeom>
          <a:solidFill>
            <a:srgbClr val="CCFFFF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实角</a:t>
            </a:r>
          </a:p>
        </p:txBody>
      </p:sp>
      <p:sp>
        <p:nvSpPr>
          <p:cNvPr id="594029" name="Text Box 109"/>
          <p:cNvSpPr txBox="1"/>
          <p:nvPr/>
        </p:nvSpPr>
        <p:spPr>
          <a:xfrm>
            <a:off x="357188" y="390525"/>
            <a:ext cx="8251825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新宋体" panose="02010609030101010101" pitchFamily="49" charset="-122"/>
              </a:rPr>
              <a:t>        </a:t>
            </a:r>
            <a:r>
              <a:rPr lang="zh-CN" altLang="en-US" i="0" dirty="0">
                <a:latin typeface="Times New Roman" panose="02020603050405020304" pitchFamily="18" charset="0"/>
                <a:ea typeface="新宋体" panose="02010609030101010101" pitchFamily="49" charset="-122"/>
              </a:rPr>
              <a:t>当直线或平面相对于投影面平行或垂直时，其投影具有重影性，可以较容易求解空间点线面的定位问题（交点和交线）和度量问题（实长、实形和倾角）。</a:t>
            </a:r>
          </a:p>
        </p:txBody>
      </p:sp>
      <p:sp>
        <p:nvSpPr>
          <p:cNvPr id="5134" name="Rectangle 11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投影变换</a:t>
            </a:r>
            <a:endParaRPr lang="zh-CN" altLang="en-US" i="0" dirty="0">
              <a:solidFill>
                <a:srgbClr val="000066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94031" name="Text Box 111"/>
          <p:cNvSpPr txBox="1"/>
          <p:nvPr/>
        </p:nvSpPr>
        <p:spPr>
          <a:xfrm>
            <a:off x="460375" y="5680075"/>
            <a:ext cx="82518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新宋体" panose="02010609030101010101" pitchFamily="49" charset="-122"/>
              </a:rPr>
              <a:t>        </a:t>
            </a:r>
            <a:r>
              <a:rPr lang="zh-CN" altLang="en-US" i="0" dirty="0">
                <a:latin typeface="Times New Roman" panose="02020603050405020304" pitchFamily="18" charset="0"/>
                <a:ea typeface="新宋体" panose="02010609030101010101" pitchFamily="49" charset="-122"/>
              </a:rPr>
              <a:t>将点线面与投影面的相对位置变换成有利于解题位置（特殊位置的直线或平面），这种方法称为投影变换。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9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94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nimBg="1"/>
      <p:bldP spid="5127" grpId="0" animBg="1"/>
      <p:bldP spid="5128" grpId="0" animBg="1"/>
      <p:bldP spid="5132" grpId="0" animBg="1"/>
      <p:bldP spid="594029" grpId="0"/>
      <p:bldP spid="5940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日期占位符 3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6DE65D-71C4-4A34-B104-01D4056B2A2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" name="灯片编号占位符 5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5454650" y="1770063"/>
            <a:ext cx="3113088" cy="1876425"/>
            <a:chOff x="3436" y="1115"/>
            <a:chExt cx="1961" cy="1182"/>
          </a:xfrm>
        </p:grpSpPr>
        <p:grpSp>
          <p:nvGrpSpPr>
            <p:cNvPr id="24647" name="Group 3"/>
            <p:cNvGrpSpPr/>
            <p:nvPr/>
          </p:nvGrpSpPr>
          <p:grpSpPr>
            <a:xfrm>
              <a:off x="3436" y="1115"/>
              <a:ext cx="1961" cy="1142"/>
              <a:chOff x="3436" y="1115"/>
              <a:chExt cx="1961" cy="1142"/>
            </a:xfrm>
          </p:grpSpPr>
          <p:sp>
            <p:nvSpPr>
              <p:cNvPr id="24649" name="Freeform 4"/>
              <p:cNvSpPr/>
              <p:nvPr/>
            </p:nvSpPr>
            <p:spPr>
              <a:xfrm>
                <a:off x="3436" y="1115"/>
                <a:ext cx="1750" cy="1142"/>
              </a:xfrm>
              <a:custGeom>
                <a:avLst/>
                <a:gdLst>
                  <a:gd name="txL" fmla="*/ 0 w 8330"/>
                  <a:gd name="txT" fmla="*/ 0 h 5437"/>
                  <a:gd name="txR" fmla="*/ 8330 w 8330"/>
                  <a:gd name="txB" fmla="*/ 5437 h 5437"/>
                </a:gdLst>
                <a:ahLst/>
                <a:cxnLst>
                  <a:cxn ang="0">
                    <a:pos x="0" y="0"/>
                  </a:cxn>
                  <a:cxn ang="0">
                    <a:pos x="1750" y="1142"/>
                  </a:cxn>
                  <a:cxn ang="0">
                    <a:pos x="1750" y="1142"/>
                  </a:cxn>
                </a:cxnLst>
                <a:rect l="txL" t="txT" r="txR" b="txB"/>
                <a:pathLst>
                  <a:path w="8330" h="5437">
                    <a:moveTo>
                      <a:pt x="0" y="0"/>
                    </a:moveTo>
                    <a:lnTo>
                      <a:pt x="8329" y="5437"/>
                    </a:lnTo>
                    <a:lnTo>
                      <a:pt x="8330" y="5437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50" name="Rectangle 5"/>
              <p:cNvSpPr/>
              <p:nvPr/>
            </p:nvSpPr>
            <p:spPr>
              <a:xfrm>
                <a:off x="5240" y="2065"/>
                <a:ext cx="157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  <a:buNone/>
                </a:pP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c'</a:t>
                </a:r>
                <a:r>
                  <a:rPr lang="en-US" altLang="zh-CN" sz="2000" b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</p:grpSp>
        <p:sp>
          <p:nvSpPr>
            <p:cNvPr id="24648" name="Freeform 6"/>
            <p:cNvSpPr/>
            <p:nvPr/>
          </p:nvSpPr>
          <p:spPr>
            <a:xfrm>
              <a:off x="5147" y="2217"/>
              <a:ext cx="79" cy="80"/>
            </a:xfrm>
            <a:custGeom>
              <a:avLst/>
              <a:gdLst>
                <a:gd name="txL" fmla="*/ 0 w 381"/>
                <a:gd name="txT" fmla="*/ 0 h 380"/>
                <a:gd name="txR" fmla="*/ 381 w 381"/>
                <a:gd name="txB" fmla="*/ 380 h 380"/>
              </a:gdLst>
              <a:ahLst/>
              <a:cxnLst>
                <a:cxn ang="0">
                  <a:pos x="79" y="40"/>
                </a:cxn>
                <a:cxn ang="0">
                  <a:pos x="67" y="12"/>
                </a:cxn>
                <a:cxn ang="0">
                  <a:pos x="39" y="0"/>
                </a:cxn>
                <a:cxn ang="0">
                  <a:pos x="11" y="12"/>
                </a:cxn>
                <a:cxn ang="0">
                  <a:pos x="0" y="40"/>
                </a:cxn>
                <a:cxn ang="0">
                  <a:pos x="11" y="68"/>
                </a:cxn>
                <a:cxn ang="0">
                  <a:pos x="39" y="80"/>
                </a:cxn>
                <a:cxn ang="0">
                  <a:pos x="67" y="68"/>
                </a:cxn>
                <a:cxn ang="0">
                  <a:pos x="79" y="40"/>
                </a:cxn>
                <a:cxn ang="0">
                  <a:pos x="79" y="40"/>
                </a:cxn>
              </a:cxnLst>
              <a:rect l="txL" t="txT" r="txR" b="txB"/>
              <a:pathLst>
                <a:path w="381" h="380">
                  <a:moveTo>
                    <a:pt x="380" y="190"/>
                  </a:moveTo>
                  <a:lnTo>
                    <a:pt x="324" y="55"/>
                  </a:lnTo>
                  <a:lnTo>
                    <a:pt x="189" y="0"/>
                  </a:lnTo>
                  <a:lnTo>
                    <a:pt x="55" y="55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89" y="380"/>
                  </a:lnTo>
                  <a:lnTo>
                    <a:pt x="324" y="325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83687" name="Freeform 7"/>
          <p:cNvSpPr/>
          <p:nvPr/>
        </p:nvSpPr>
        <p:spPr>
          <a:xfrm>
            <a:off x="2166938" y="5483225"/>
            <a:ext cx="1449387" cy="647700"/>
          </a:xfrm>
          <a:custGeom>
            <a:avLst/>
            <a:gdLst>
              <a:gd name="txL" fmla="*/ 0 w 4345"/>
              <a:gd name="txT" fmla="*/ 0 h 1948"/>
              <a:gd name="txR" fmla="*/ 4345 w 4345"/>
              <a:gd name="txB" fmla="*/ 1948 h 1948"/>
            </a:gdLst>
            <a:ahLst/>
            <a:cxnLst>
              <a:cxn ang="0">
                <a:pos x="0" y="647700"/>
              </a:cxn>
              <a:cxn ang="0">
                <a:pos x="1449053" y="0"/>
              </a:cxn>
              <a:cxn ang="0">
                <a:pos x="1449387" y="0"/>
              </a:cxn>
            </a:cxnLst>
            <a:rect l="txL" t="txT" r="txR" b="txB"/>
            <a:pathLst>
              <a:path w="4345" h="1948">
                <a:moveTo>
                  <a:pt x="0" y="1948"/>
                </a:moveTo>
                <a:lnTo>
                  <a:pt x="4344" y="0"/>
                </a:lnTo>
                <a:lnTo>
                  <a:pt x="4345" y="0"/>
                </a:lnTo>
              </a:path>
            </a:pathLst>
          </a:cu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83688" name="Freeform 8"/>
          <p:cNvSpPr/>
          <p:nvPr/>
        </p:nvSpPr>
        <p:spPr>
          <a:xfrm>
            <a:off x="2166938" y="3246438"/>
            <a:ext cx="1450975" cy="517525"/>
          </a:xfrm>
          <a:custGeom>
            <a:avLst/>
            <a:gdLst>
              <a:gd name="txL" fmla="*/ 0 w 4355"/>
              <a:gd name="txT" fmla="*/ 0 h 1545"/>
              <a:gd name="txR" fmla="*/ 4355 w 4355"/>
              <a:gd name="txB" fmla="*/ 1545 h 1545"/>
            </a:gdLst>
            <a:ahLst/>
            <a:cxnLst>
              <a:cxn ang="0">
                <a:pos x="0" y="517525"/>
              </a:cxn>
              <a:cxn ang="0">
                <a:pos x="1450642" y="0"/>
              </a:cxn>
              <a:cxn ang="0">
                <a:pos x="1450975" y="0"/>
              </a:cxn>
            </a:cxnLst>
            <a:rect l="txL" t="txT" r="txR" b="txB"/>
            <a:pathLst>
              <a:path w="4355" h="1545">
                <a:moveTo>
                  <a:pt x="0" y="1545"/>
                </a:moveTo>
                <a:lnTo>
                  <a:pt x="4354" y="0"/>
                </a:lnTo>
                <a:lnTo>
                  <a:pt x="4355" y="0"/>
                </a:lnTo>
              </a:path>
            </a:pathLst>
          </a:cu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9"/>
          <p:cNvGrpSpPr/>
          <p:nvPr/>
        </p:nvGrpSpPr>
        <p:grpSpPr>
          <a:xfrm>
            <a:off x="2162175" y="1531938"/>
            <a:ext cx="3616325" cy="2235200"/>
            <a:chOff x="1362" y="965"/>
            <a:chExt cx="2278" cy="1408"/>
          </a:xfrm>
        </p:grpSpPr>
        <p:sp>
          <p:nvSpPr>
            <p:cNvPr id="24643" name="Freeform 10"/>
            <p:cNvSpPr/>
            <p:nvPr/>
          </p:nvSpPr>
          <p:spPr>
            <a:xfrm>
              <a:off x="1362" y="1115"/>
              <a:ext cx="2074" cy="1258"/>
            </a:xfrm>
            <a:custGeom>
              <a:avLst/>
              <a:gdLst>
                <a:gd name="txL" fmla="*/ 0 w 9879"/>
                <a:gd name="txT" fmla="*/ 0 h 5980"/>
                <a:gd name="txR" fmla="*/ 9879 w 9879"/>
                <a:gd name="txB" fmla="*/ 5980 h 5980"/>
              </a:gdLst>
              <a:ahLst/>
              <a:cxnLst>
                <a:cxn ang="0">
                  <a:pos x="0" y="1258"/>
                </a:cxn>
                <a:cxn ang="0">
                  <a:pos x="2074" y="0"/>
                </a:cxn>
                <a:cxn ang="0">
                  <a:pos x="2074" y="0"/>
                </a:cxn>
              </a:cxnLst>
              <a:rect l="txL" t="txT" r="txR" b="txB"/>
              <a:pathLst>
                <a:path w="9879" h="5980">
                  <a:moveTo>
                    <a:pt x="0" y="5980"/>
                  </a:moveTo>
                  <a:lnTo>
                    <a:pt x="9878" y="0"/>
                  </a:lnTo>
                  <a:lnTo>
                    <a:pt x="9879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644" name="Group 11"/>
            <p:cNvGrpSpPr/>
            <p:nvPr/>
          </p:nvGrpSpPr>
          <p:grpSpPr>
            <a:xfrm>
              <a:off x="3396" y="965"/>
              <a:ext cx="244" cy="192"/>
              <a:chOff x="3396" y="965"/>
              <a:chExt cx="244" cy="192"/>
            </a:xfrm>
          </p:grpSpPr>
          <p:sp>
            <p:nvSpPr>
              <p:cNvPr id="24645" name="Rectangle 12"/>
              <p:cNvSpPr/>
              <p:nvPr/>
            </p:nvSpPr>
            <p:spPr>
              <a:xfrm>
                <a:off x="3517" y="965"/>
                <a:ext cx="123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sz="2000" b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646" name="Freeform 13"/>
              <p:cNvSpPr/>
              <p:nvPr/>
            </p:nvSpPr>
            <p:spPr>
              <a:xfrm>
                <a:off x="3396" y="1075"/>
                <a:ext cx="81" cy="80"/>
              </a:xfrm>
              <a:custGeom>
                <a:avLst/>
                <a:gdLst>
                  <a:gd name="txL" fmla="*/ 0 w 382"/>
                  <a:gd name="txT" fmla="*/ 0 h 382"/>
                  <a:gd name="txR" fmla="*/ 382 w 382"/>
                  <a:gd name="txB" fmla="*/ 382 h 382"/>
                </a:gdLst>
                <a:ahLst/>
                <a:cxnLst>
                  <a:cxn ang="0">
                    <a:pos x="81" y="40"/>
                  </a:cxn>
                  <a:cxn ang="0">
                    <a:pos x="69" y="12"/>
                  </a:cxn>
                  <a:cxn ang="0">
                    <a:pos x="40" y="0"/>
                  </a:cxn>
                  <a:cxn ang="0">
                    <a:pos x="12" y="12"/>
                  </a:cxn>
                  <a:cxn ang="0">
                    <a:pos x="0" y="40"/>
                  </a:cxn>
                  <a:cxn ang="0">
                    <a:pos x="12" y="68"/>
                  </a:cxn>
                  <a:cxn ang="0">
                    <a:pos x="40" y="80"/>
                  </a:cxn>
                  <a:cxn ang="0">
                    <a:pos x="69" y="68"/>
                  </a:cxn>
                  <a:cxn ang="0">
                    <a:pos x="81" y="40"/>
                  </a:cxn>
                  <a:cxn ang="0">
                    <a:pos x="81" y="40"/>
                  </a:cxn>
                </a:cxnLst>
                <a:rect l="txL" t="txT" r="txR" b="txB"/>
                <a:pathLst>
                  <a:path w="382" h="382">
                    <a:moveTo>
                      <a:pt x="380" y="191"/>
                    </a:moveTo>
                    <a:lnTo>
                      <a:pt x="324" y="57"/>
                    </a:lnTo>
                    <a:lnTo>
                      <a:pt x="190" y="0"/>
                    </a:lnTo>
                    <a:lnTo>
                      <a:pt x="55" y="57"/>
                    </a:lnTo>
                    <a:lnTo>
                      <a:pt x="0" y="191"/>
                    </a:lnTo>
                    <a:lnTo>
                      <a:pt x="55" y="327"/>
                    </a:lnTo>
                    <a:lnTo>
                      <a:pt x="190" y="382"/>
                    </a:lnTo>
                    <a:lnTo>
                      <a:pt x="324" y="327"/>
                    </a:lnTo>
                    <a:lnTo>
                      <a:pt x="380" y="191"/>
                    </a:lnTo>
                    <a:lnTo>
                      <a:pt x="382" y="191"/>
                    </a:lnTo>
                  </a:path>
                </a:pathLst>
              </a:custGeom>
              <a:solidFill>
                <a:schemeClr val="bg1"/>
              </a:solidFill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583694" name="Freeform 14"/>
          <p:cNvSpPr/>
          <p:nvPr/>
        </p:nvSpPr>
        <p:spPr>
          <a:xfrm>
            <a:off x="6643688" y="3384550"/>
            <a:ext cx="1589087" cy="198438"/>
          </a:xfrm>
          <a:custGeom>
            <a:avLst/>
            <a:gdLst>
              <a:gd name="txL" fmla="*/ 0 w 4765"/>
              <a:gd name="txT" fmla="*/ 0 h 596"/>
              <a:gd name="txR" fmla="*/ 4765 w 4765"/>
              <a:gd name="txB" fmla="*/ 596 h 596"/>
            </a:gdLst>
            <a:ahLst/>
            <a:cxnLst>
              <a:cxn ang="0">
                <a:pos x="0" y="0"/>
              </a:cxn>
              <a:cxn ang="0">
                <a:pos x="1588754" y="198438"/>
              </a:cxn>
              <a:cxn ang="0">
                <a:pos x="1589087" y="198438"/>
              </a:cxn>
            </a:cxnLst>
            <a:rect l="txL" t="txT" r="txR" b="txB"/>
            <a:pathLst>
              <a:path w="4765" h="596">
                <a:moveTo>
                  <a:pt x="0" y="0"/>
                </a:moveTo>
                <a:lnTo>
                  <a:pt x="4764" y="596"/>
                </a:lnTo>
                <a:lnTo>
                  <a:pt x="4765" y="596"/>
                </a:lnTo>
              </a:path>
            </a:pathLst>
          </a:custGeom>
          <a:solidFill>
            <a:schemeClr val="bg1"/>
          </a:solidFill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6" name="Group 15"/>
          <p:cNvGrpSpPr/>
          <p:nvPr/>
        </p:nvGrpSpPr>
        <p:grpSpPr>
          <a:xfrm>
            <a:off x="2873375" y="1493838"/>
            <a:ext cx="2878138" cy="2371725"/>
            <a:chOff x="1810" y="941"/>
            <a:chExt cx="1813" cy="1494"/>
          </a:xfrm>
        </p:grpSpPr>
        <p:sp>
          <p:nvSpPr>
            <p:cNvPr id="24641" name="Freeform 16"/>
            <p:cNvSpPr/>
            <p:nvPr/>
          </p:nvSpPr>
          <p:spPr>
            <a:xfrm>
              <a:off x="2516" y="1765"/>
              <a:ext cx="1107" cy="670"/>
            </a:xfrm>
            <a:custGeom>
              <a:avLst/>
              <a:gdLst>
                <a:gd name="txL" fmla="*/ 0 w 5272"/>
                <a:gd name="txT" fmla="*/ 0 h 3191"/>
                <a:gd name="txR" fmla="*/ 5272 w 5272"/>
                <a:gd name="txB" fmla="*/ 3191 h 3191"/>
              </a:gdLst>
              <a:ahLst/>
              <a:cxnLst>
                <a:cxn ang="0">
                  <a:pos x="0" y="670"/>
                </a:cxn>
                <a:cxn ang="0">
                  <a:pos x="1107" y="0"/>
                </a:cxn>
                <a:cxn ang="0">
                  <a:pos x="1107" y="0"/>
                </a:cxn>
              </a:cxnLst>
              <a:rect l="txL" t="txT" r="txR" b="txB"/>
              <a:pathLst>
                <a:path w="5272" h="3191">
                  <a:moveTo>
                    <a:pt x="0" y="3191"/>
                  </a:moveTo>
                  <a:lnTo>
                    <a:pt x="5271" y="0"/>
                  </a:lnTo>
                  <a:lnTo>
                    <a:pt x="5272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42" name="Freeform 17"/>
            <p:cNvSpPr/>
            <p:nvPr/>
          </p:nvSpPr>
          <p:spPr>
            <a:xfrm>
              <a:off x="1810" y="941"/>
              <a:ext cx="550" cy="332"/>
            </a:xfrm>
            <a:custGeom>
              <a:avLst/>
              <a:gdLst>
                <a:gd name="txL" fmla="*/ 0 w 2620"/>
                <a:gd name="txT" fmla="*/ 0 h 1586"/>
                <a:gd name="txR" fmla="*/ 2620 w 2620"/>
                <a:gd name="txB" fmla="*/ 1586 h 1586"/>
              </a:gdLst>
              <a:ahLst/>
              <a:cxnLst>
                <a:cxn ang="0">
                  <a:pos x="0" y="332"/>
                </a:cxn>
                <a:cxn ang="0">
                  <a:pos x="550" y="0"/>
                </a:cxn>
                <a:cxn ang="0">
                  <a:pos x="550" y="0"/>
                </a:cxn>
              </a:cxnLst>
              <a:rect l="txL" t="txT" r="txR" b="txB"/>
              <a:pathLst>
                <a:path w="2620" h="1586">
                  <a:moveTo>
                    <a:pt x="0" y="1586"/>
                  </a:moveTo>
                  <a:lnTo>
                    <a:pt x="2619" y="0"/>
                  </a:lnTo>
                  <a:lnTo>
                    <a:pt x="2620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3705225" y="1200150"/>
            <a:ext cx="2308225" cy="1636713"/>
            <a:chOff x="2334" y="756"/>
            <a:chExt cx="1454" cy="1031"/>
          </a:xfrm>
        </p:grpSpPr>
        <p:sp>
          <p:nvSpPr>
            <p:cNvPr id="24638" name="Freeform 19"/>
            <p:cNvSpPr/>
            <p:nvPr/>
          </p:nvSpPr>
          <p:spPr>
            <a:xfrm>
              <a:off x="2360" y="941"/>
              <a:ext cx="1263" cy="824"/>
            </a:xfrm>
            <a:custGeom>
              <a:avLst/>
              <a:gdLst>
                <a:gd name="txL" fmla="*/ 0 w 6013"/>
                <a:gd name="txT" fmla="*/ 0 h 3924"/>
                <a:gd name="txR" fmla="*/ 6013 w 6013"/>
                <a:gd name="txB" fmla="*/ 3924 h 3924"/>
              </a:gdLst>
              <a:ahLst/>
              <a:cxnLst>
                <a:cxn ang="0">
                  <a:pos x="0" y="0"/>
                </a:cxn>
                <a:cxn ang="0">
                  <a:pos x="1263" y="824"/>
                </a:cxn>
                <a:cxn ang="0">
                  <a:pos x="1263" y="824"/>
                </a:cxn>
              </a:cxnLst>
              <a:rect l="txL" t="txT" r="txR" b="txB"/>
              <a:pathLst>
                <a:path w="6013" h="3924">
                  <a:moveTo>
                    <a:pt x="0" y="0"/>
                  </a:moveTo>
                  <a:lnTo>
                    <a:pt x="6012" y="3924"/>
                  </a:lnTo>
                  <a:lnTo>
                    <a:pt x="6013" y="3924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39" name="Rectangle 20"/>
            <p:cNvSpPr/>
            <p:nvPr/>
          </p:nvSpPr>
          <p:spPr>
            <a:xfrm>
              <a:off x="3656" y="1595"/>
              <a:ext cx="132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4640" name="Rectangle 21"/>
            <p:cNvSpPr/>
            <p:nvPr/>
          </p:nvSpPr>
          <p:spPr>
            <a:xfrm>
              <a:off x="2334" y="756"/>
              <a:ext cx="132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8" name="Group 22"/>
          <p:cNvGrpSpPr/>
          <p:nvPr/>
        </p:nvGrpSpPr>
        <p:grpSpPr>
          <a:xfrm>
            <a:off x="5580063" y="1733550"/>
            <a:ext cx="1512887" cy="2138363"/>
            <a:chOff x="3515" y="1092"/>
            <a:chExt cx="953" cy="1347"/>
          </a:xfrm>
        </p:grpSpPr>
        <p:sp>
          <p:nvSpPr>
            <p:cNvPr id="24633" name="Freeform 23"/>
            <p:cNvSpPr/>
            <p:nvPr/>
          </p:nvSpPr>
          <p:spPr>
            <a:xfrm>
              <a:off x="3681" y="1092"/>
              <a:ext cx="787" cy="1207"/>
            </a:xfrm>
            <a:custGeom>
              <a:avLst/>
              <a:gdLst>
                <a:gd name="txL" fmla="*/ 0 w 3741"/>
                <a:gd name="txT" fmla="*/ 0 h 5741"/>
                <a:gd name="txR" fmla="*/ 3741 w 3741"/>
                <a:gd name="txB" fmla="*/ 5741 h 5741"/>
              </a:gdLst>
              <a:ahLst/>
              <a:cxnLst>
                <a:cxn ang="0">
                  <a:pos x="0" y="1207"/>
                </a:cxn>
                <a:cxn ang="0">
                  <a:pos x="787" y="0"/>
                </a:cxn>
                <a:cxn ang="0">
                  <a:pos x="787" y="0"/>
                </a:cxn>
              </a:cxnLst>
              <a:rect l="txL" t="txT" r="txR" b="txB"/>
              <a:pathLst>
                <a:path w="3741" h="5741">
                  <a:moveTo>
                    <a:pt x="0" y="5741"/>
                  </a:moveTo>
                  <a:lnTo>
                    <a:pt x="3740" y="0"/>
                  </a:lnTo>
                  <a:lnTo>
                    <a:pt x="3741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24634" name="Group 24"/>
            <p:cNvGrpSpPr/>
            <p:nvPr/>
          </p:nvGrpSpPr>
          <p:grpSpPr>
            <a:xfrm>
              <a:off x="3515" y="2055"/>
              <a:ext cx="425" cy="384"/>
              <a:chOff x="3515" y="2055"/>
              <a:chExt cx="425" cy="384"/>
            </a:xfrm>
          </p:grpSpPr>
          <p:sp>
            <p:nvSpPr>
              <p:cNvPr id="24635" name="Rectangle 25"/>
              <p:cNvSpPr/>
              <p:nvPr/>
            </p:nvSpPr>
            <p:spPr>
              <a:xfrm rot="-3881941">
                <a:off x="3536" y="2268"/>
                <a:ext cx="15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000" b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4636" name="Rectangle 26"/>
              <p:cNvSpPr/>
              <p:nvPr/>
            </p:nvSpPr>
            <p:spPr>
              <a:xfrm rot="-3881941">
                <a:off x="3572" y="2043"/>
                <a:ext cx="168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en-US" altLang="zh-CN" sz="2000" b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637" name="Rectangle 27"/>
              <p:cNvSpPr/>
              <p:nvPr/>
            </p:nvSpPr>
            <p:spPr>
              <a:xfrm rot="-3881941">
                <a:off x="3769" y="2172"/>
                <a:ext cx="150" cy="19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lIns="0" tIns="0" rIns="0" bIns="0">
                <a:spAutoFit/>
              </a:bodyPr>
              <a:lstStyle/>
              <a:p>
                <a:pPr algn="l" eaLnBrk="0" hangingPunct="0">
                  <a:spcBef>
                    <a:spcPct val="50000"/>
                  </a:spcBef>
                </a:pP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r>
                  <a:rPr lang="en-US" altLang="zh-CN" sz="2000" b="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</a:p>
            </p:txBody>
          </p:sp>
        </p:grpSp>
      </p:grpSp>
      <p:grpSp>
        <p:nvGrpSpPr>
          <p:cNvPr id="10" name="Group 28"/>
          <p:cNvGrpSpPr/>
          <p:nvPr/>
        </p:nvGrpSpPr>
        <p:grpSpPr>
          <a:xfrm>
            <a:off x="3097213" y="1376363"/>
            <a:ext cx="1911350" cy="2960687"/>
            <a:chOff x="1951" y="867"/>
            <a:chExt cx="1204" cy="1865"/>
          </a:xfrm>
        </p:grpSpPr>
        <p:sp>
          <p:nvSpPr>
            <p:cNvPr id="24629" name="Freeform 29"/>
            <p:cNvSpPr/>
            <p:nvPr/>
          </p:nvSpPr>
          <p:spPr>
            <a:xfrm>
              <a:off x="1951" y="867"/>
              <a:ext cx="1031" cy="1708"/>
            </a:xfrm>
            <a:custGeom>
              <a:avLst/>
              <a:gdLst>
                <a:gd name="txL" fmla="*/ 0 w 4915"/>
                <a:gd name="txT" fmla="*/ 0 h 8132"/>
                <a:gd name="txR" fmla="*/ 4915 w 4915"/>
                <a:gd name="txB" fmla="*/ 8132 h 8132"/>
              </a:gdLst>
              <a:ahLst/>
              <a:cxnLst>
                <a:cxn ang="0">
                  <a:pos x="0" y="0"/>
                </a:cxn>
                <a:cxn ang="0">
                  <a:pos x="1031" y="1708"/>
                </a:cxn>
                <a:cxn ang="0">
                  <a:pos x="1031" y="1708"/>
                </a:cxn>
              </a:cxnLst>
              <a:rect l="txL" t="txT" r="txR" b="txB"/>
              <a:pathLst>
                <a:path w="4915" h="8132">
                  <a:moveTo>
                    <a:pt x="0" y="0"/>
                  </a:moveTo>
                  <a:lnTo>
                    <a:pt x="4914" y="8132"/>
                  </a:lnTo>
                  <a:lnTo>
                    <a:pt x="4915" y="8132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30" name="Rectangle 30"/>
            <p:cNvSpPr/>
            <p:nvPr/>
          </p:nvSpPr>
          <p:spPr>
            <a:xfrm rot="3301933">
              <a:off x="2975" y="2374"/>
              <a:ext cx="16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4631" name="Rectangle 31"/>
            <p:cNvSpPr/>
            <p:nvPr/>
          </p:nvSpPr>
          <p:spPr>
            <a:xfrm rot="3301933">
              <a:off x="2953" y="2561"/>
              <a:ext cx="15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4632" name="Rectangle 32"/>
            <p:cNvSpPr/>
            <p:nvPr/>
          </p:nvSpPr>
          <p:spPr>
            <a:xfrm rot="3301933">
              <a:off x="2789" y="2470"/>
              <a:ext cx="9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11" name="Group 33"/>
          <p:cNvGrpSpPr/>
          <p:nvPr/>
        </p:nvGrpSpPr>
        <p:grpSpPr>
          <a:xfrm>
            <a:off x="5013325" y="1770063"/>
            <a:ext cx="441325" cy="701675"/>
            <a:chOff x="3158" y="1115"/>
            <a:chExt cx="278" cy="442"/>
          </a:xfrm>
        </p:grpSpPr>
        <p:sp>
          <p:nvSpPr>
            <p:cNvPr id="24626" name="Freeform 34"/>
            <p:cNvSpPr/>
            <p:nvPr/>
          </p:nvSpPr>
          <p:spPr>
            <a:xfrm>
              <a:off x="3198" y="1115"/>
              <a:ext cx="238" cy="372"/>
            </a:xfrm>
            <a:custGeom>
              <a:avLst/>
              <a:gdLst>
                <a:gd name="txL" fmla="*/ 0 w 1135"/>
                <a:gd name="txT" fmla="*/ 0 h 1774"/>
                <a:gd name="txR" fmla="*/ 1135 w 1135"/>
                <a:gd name="txB" fmla="*/ 1774 h 1774"/>
              </a:gdLst>
              <a:ahLst/>
              <a:cxnLst>
                <a:cxn ang="0">
                  <a:pos x="0" y="372"/>
                </a:cxn>
                <a:cxn ang="0">
                  <a:pos x="238" y="0"/>
                </a:cxn>
                <a:cxn ang="0">
                  <a:pos x="238" y="0"/>
                </a:cxn>
              </a:cxnLst>
              <a:rect l="txL" t="txT" r="txR" b="txB"/>
              <a:pathLst>
                <a:path w="1135" h="1774">
                  <a:moveTo>
                    <a:pt x="0" y="1774"/>
                  </a:moveTo>
                  <a:lnTo>
                    <a:pt x="1134" y="0"/>
                  </a:lnTo>
                  <a:lnTo>
                    <a:pt x="1135" y="0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27" name="Rectangle 35"/>
            <p:cNvSpPr/>
            <p:nvPr/>
          </p:nvSpPr>
          <p:spPr>
            <a:xfrm>
              <a:off x="3300" y="1365"/>
              <a:ext cx="132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4628" name="Freeform 36"/>
            <p:cNvSpPr/>
            <p:nvPr/>
          </p:nvSpPr>
          <p:spPr>
            <a:xfrm>
              <a:off x="3158" y="1447"/>
              <a:ext cx="81" cy="82"/>
            </a:xfrm>
            <a:custGeom>
              <a:avLst/>
              <a:gdLst>
                <a:gd name="txL" fmla="*/ 0 w 382"/>
                <a:gd name="txT" fmla="*/ 0 h 381"/>
                <a:gd name="txR" fmla="*/ 382 w 382"/>
                <a:gd name="txB" fmla="*/ 381 h 381"/>
              </a:gdLst>
              <a:ahLst/>
              <a:cxnLst>
                <a:cxn ang="0">
                  <a:pos x="81" y="41"/>
                </a:cxn>
                <a:cxn ang="0">
                  <a:pos x="69" y="12"/>
                </a:cxn>
                <a:cxn ang="0">
                  <a:pos x="40" y="0"/>
                </a:cxn>
                <a:cxn ang="0">
                  <a:pos x="12" y="12"/>
                </a:cxn>
                <a:cxn ang="0">
                  <a:pos x="0" y="41"/>
                </a:cxn>
                <a:cxn ang="0">
                  <a:pos x="12" y="70"/>
                </a:cxn>
                <a:cxn ang="0">
                  <a:pos x="40" y="82"/>
                </a:cxn>
                <a:cxn ang="0">
                  <a:pos x="69" y="70"/>
                </a:cxn>
                <a:cxn ang="0">
                  <a:pos x="81" y="41"/>
                </a:cxn>
                <a:cxn ang="0">
                  <a:pos x="81" y="41"/>
                </a:cxn>
              </a:cxnLst>
              <a:rect l="txL" t="txT" r="txR" b="txB"/>
              <a:pathLst>
                <a:path w="382" h="381">
                  <a:moveTo>
                    <a:pt x="380" y="190"/>
                  </a:moveTo>
                  <a:lnTo>
                    <a:pt x="324" y="56"/>
                  </a:lnTo>
                  <a:lnTo>
                    <a:pt x="190" y="0"/>
                  </a:lnTo>
                  <a:lnTo>
                    <a:pt x="55" y="56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90" y="381"/>
                  </a:lnTo>
                  <a:lnTo>
                    <a:pt x="324" y="325"/>
                  </a:lnTo>
                  <a:lnTo>
                    <a:pt x="380" y="190"/>
                  </a:lnTo>
                  <a:lnTo>
                    <a:pt x="382" y="190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37"/>
          <p:cNvGrpSpPr/>
          <p:nvPr/>
        </p:nvGrpSpPr>
        <p:grpSpPr>
          <a:xfrm>
            <a:off x="5751513" y="2801938"/>
            <a:ext cx="1435100" cy="884237"/>
            <a:chOff x="3623" y="1765"/>
            <a:chExt cx="904" cy="557"/>
          </a:xfrm>
        </p:grpSpPr>
        <p:sp>
          <p:nvSpPr>
            <p:cNvPr id="24622" name="Freeform 38"/>
            <p:cNvSpPr/>
            <p:nvPr/>
          </p:nvSpPr>
          <p:spPr>
            <a:xfrm>
              <a:off x="3623" y="1765"/>
              <a:ext cx="561" cy="367"/>
            </a:xfrm>
            <a:custGeom>
              <a:avLst/>
              <a:gdLst>
                <a:gd name="txL" fmla="*/ 0 w 2681"/>
                <a:gd name="txT" fmla="*/ 0 h 1749"/>
                <a:gd name="txR" fmla="*/ 2681 w 2681"/>
                <a:gd name="txB" fmla="*/ 1749 h 1749"/>
              </a:gdLst>
              <a:ahLst/>
              <a:cxnLst>
                <a:cxn ang="0">
                  <a:pos x="0" y="0"/>
                </a:cxn>
                <a:cxn ang="0">
                  <a:pos x="561" y="367"/>
                </a:cxn>
                <a:cxn ang="0">
                  <a:pos x="561" y="367"/>
                </a:cxn>
              </a:cxnLst>
              <a:rect l="txL" t="txT" r="txR" b="txB"/>
              <a:pathLst>
                <a:path w="2681" h="1749">
                  <a:moveTo>
                    <a:pt x="0" y="0"/>
                  </a:moveTo>
                  <a:lnTo>
                    <a:pt x="2680" y="1749"/>
                  </a:lnTo>
                  <a:lnTo>
                    <a:pt x="2681" y="174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23" name="Rectangle 39"/>
            <p:cNvSpPr/>
            <p:nvPr/>
          </p:nvSpPr>
          <p:spPr>
            <a:xfrm>
              <a:off x="4092" y="1882"/>
              <a:ext cx="43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  <a:buNone/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b'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  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k'</a:t>
              </a:r>
              <a:r>
                <a:rPr lang="en-US" altLang="zh-CN" sz="200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4624" name="Freeform 40"/>
            <p:cNvSpPr/>
            <p:nvPr/>
          </p:nvSpPr>
          <p:spPr>
            <a:xfrm>
              <a:off x="4145" y="2093"/>
              <a:ext cx="81" cy="78"/>
            </a:xfrm>
            <a:custGeom>
              <a:avLst/>
              <a:gdLst>
                <a:gd name="txL" fmla="*/ 0 w 383"/>
                <a:gd name="txT" fmla="*/ 0 h 381"/>
                <a:gd name="txR" fmla="*/ 383 w 383"/>
                <a:gd name="txB" fmla="*/ 381 h 381"/>
              </a:gdLst>
              <a:ahLst/>
              <a:cxnLst>
                <a:cxn ang="0">
                  <a:pos x="81" y="39"/>
                </a:cxn>
                <a:cxn ang="0">
                  <a:pos x="69" y="11"/>
                </a:cxn>
                <a:cxn ang="0">
                  <a:pos x="40" y="0"/>
                </a:cxn>
                <a:cxn ang="0">
                  <a:pos x="12" y="11"/>
                </a:cxn>
                <a:cxn ang="0">
                  <a:pos x="0" y="39"/>
                </a:cxn>
                <a:cxn ang="0">
                  <a:pos x="12" y="67"/>
                </a:cxn>
                <a:cxn ang="0">
                  <a:pos x="40" y="78"/>
                </a:cxn>
                <a:cxn ang="0">
                  <a:pos x="69" y="67"/>
                </a:cxn>
                <a:cxn ang="0">
                  <a:pos x="81" y="39"/>
                </a:cxn>
                <a:cxn ang="0">
                  <a:pos x="81" y="39"/>
                </a:cxn>
              </a:cxnLst>
              <a:rect l="txL" t="txT" r="txR" b="txB"/>
              <a:pathLst>
                <a:path w="383" h="381">
                  <a:moveTo>
                    <a:pt x="382" y="190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1" y="381"/>
                  </a:lnTo>
                  <a:lnTo>
                    <a:pt x="325" y="325"/>
                  </a:lnTo>
                  <a:lnTo>
                    <a:pt x="382" y="190"/>
                  </a:lnTo>
                  <a:lnTo>
                    <a:pt x="383" y="190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25" name="Rectangle 41"/>
            <p:cNvSpPr/>
            <p:nvPr/>
          </p:nvSpPr>
          <p:spPr>
            <a:xfrm>
              <a:off x="4146" y="2130"/>
              <a:ext cx="166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  <a:buNone/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a'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583722" name="AutoShape 42"/>
          <p:cNvSpPr/>
          <p:nvPr/>
        </p:nvSpPr>
        <p:spPr>
          <a:xfrm>
            <a:off x="7315200" y="4533900"/>
            <a:ext cx="1447800" cy="571500"/>
          </a:xfrm>
          <a:prstGeom prst="wedgeRectCallout">
            <a:avLst>
              <a:gd name="adj1" fmla="val -42435"/>
              <a:gd name="adj2" fmla="val -233333"/>
            </a:avLst>
          </a:prstGeom>
          <a:gradFill rotWithShape="0">
            <a:gsLst>
              <a:gs pos="0">
                <a:schemeClr val="bg1"/>
              </a:gs>
              <a:gs pos="100000">
                <a:srgbClr val="CCFFCC"/>
              </a:gs>
            </a:gsLst>
            <a:lin ang="18900000" scaled="1"/>
            <a:tileRect/>
          </a:gra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zh-CN" altLang="en-US" i="0" dirty="0">
                <a:latin typeface="Times New Roman" panose="02020603050405020304" pitchFamily="18" charset="0"/>
                <a:ea typeface="幼圆" panose="02010509060101010101" pitchFamily="49" charset="-122"/>
              </a:rPr>
              <a:t>距离</a:t>
            </a:r>
          </a:p>
        </p:txBody>
      </p:sp>
      <p:grpSp>
        <p:nvGrpSpPr>
          <p:cNvPr id="24593" name="Group 43"/>
          <p:cNvGrpSpPr/>
          <p:nvPr/>
        </p:nvGrpSpPr>
        <p:grpSpPr>
          <a:xfrm>
            <a:off x="2098675" y="3702050"/>
            <a:ext cx="133350" cy="2492375"/>
            <a:chOff x="1322" y="2332"/>
            <a:chExt cx="84" cy="1570"/>
          </a:xfrm>
        </p:grpSpPr>
        <p:sp>
          <p:nvSpPr>
            <p:cNvPr id="24620" name="Freeform 44"/>
            <p:cNvSpPr/>
            <p:nvPr/>
          </p:nvSpPr>
          <p:spPr>
            <a:xfrm>
              <a:off x="1322" y="2332"/>
              <a:ext cx="80" cy="80"/>
            </a:xfrm>
            <a:custGeom>
              <a:avLst/>
              <a:gdLst>
                <a:gd name="txL" fmla="*/ 0 w 381"/>
                <a:gd name="txT" fmla="*/ 0 h 380"/>
                <a:gd name="txR" fmla="*/ 381 w 381"/>
                <a:gd name="txB" fmla="*/ 380 h 380"/>
              </a:gdLst>
              <a:ahLst/>
              <a:cxnLst>
                <a:cxn ang="0">
                  <a:pos x="80" y="40"/>
                </a:cxn>
                <a:cxn ang="0">
                  <a:pos x="68" y="12"/>
                </a:cxn>
                <a:cxn ang="0">
                  <a:pos x="40" y="0"/>
                </a:cxn>
                <a:cxn ang="0">
                  <a:pos x="12" y="12"/>
                </a:cxn>
                <a:cxn ang="0">
                  <a:pos x="0" y="40"/>
                </a:cxn>
                <a:cxn ang="0">
                  <a:pos x="12" y="68"/>
                </a:cxn>
                <a:cxn ang="0">
                  <a:pos x="40" y="80"/>
                </a:cxn>
                <a:cxn ang="0">
                  <a:pos x="68" y="68"/>
                </a:cxn>
                <a:cxn ang="0">
                  <a:pos x="80" y="40"/>
                </a:cxn>
                <a:cxn ang="0">
                  <a:pos x="80" y="40"/>
                </a:cxn>
              </a:cxnLst>
              <a:rect l="txL" t="txT" r="txR" b="txB"/>
              <a:pathLst>
                <a:path w="381" h="380">
                  <a:moveTo>
                    <a:pt x="380" y="190"/>
                  </a:moveTo>
                  <a:lnTo>
                    <a:pt x="324" y="55"/>
                  </a:lnTo>
                  <a:lnTo>
                    <a:pt x="189" y="0"/>
                  </a:lnTo>
                  <a:lnTo>
                    <a:pt x="55" y="55"/>
                  </a:lnTo>
                  <a:lnTo>
                    <a:pt x="0" y="190"/>
                  </a:lnTo>
                  <a:lnTo>
                    <a:pt x="55" y="325"/>
                  </a:lnTo>
                  <a:lnTo>
                    <a:pt x="189" y="380"/>
                  </a:lnTo>
                  <a:lnTo>
                    <a:pt x="324" y="325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21" name="Freeform 45"/>
            <p:cNvSpPr/>
            <p:nvPr/>
          </p:nvSpPr>
          <p:spPr>
            <a:xfrm>
              <a:off x="1325" y="3822"/>
              <a:ext cx="81" cy="80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81" y="40"/>
                </a:cxn>
                <a:cxn ang="0">
                  <a:pos x="69" y="12"/>
                </a:cxn>
                <a:cxn ang="0">
                  <a:pos x="40" y="0"/>
                </a:cxn>
                <a:cxn ang="0">
                  <a:pos x="12" y="12"/>
                </a:cxn>
                <a:cxn ang="0">
                  <a:pos x="0" y="40"/>
                </a:cxn>
                <a:cxn ang="0">
                  <a:pos x="12" y="68"/>
                </a:cxn>
                <a:cxn ang="0">
                  <a:pos x="40" y="80"/>
                </a:cxn>
                <a:cxn ang="0">
                  <a:pos x="69" y="68"/>
                </a:cxn>
                <a:cxn ang="0">
                  <a:pos x="81" y="40"/>
                </a:cxn>
                <a:cxn ang="0">
                  <a:pos x="81" y="40"/>
                </a:cxn>
              </a:cxnLst>
              <a:rect l="txL" t="txT" r="txR" b="txB"/>
              <a:pathLst>
                <a:path w="381" h="381">
                  <a:moveTo>
                    <a:pt x="380" y="191"/>
                  </a:moveTo>
                  <a:lnTo>
                    <a:pt x="324" y="56"/>
                  </a:lnTo>
                  <a:lnTo>
                    <a:pt x="190" y="0"/>
                  </a:lnTo>
                  <a:lnTo>
                    <a:pt x="55" y="56"/>
                  </a:lnTo>
                  <a:lnTo>
                    <a:pt x="0" y="191"/>
                  </a:lnTo>
                  <a:lnTo>
                    <a:pt x="55" y="326"/>
                  </a:lnTo>
                  <a:lnTo>
                    <a:pt x="190" y="381"/>
                  </a:lnTo>
                  <a:lnTo>
                    <a:pt x="324" y="326"/>
                  </a:lnTo>
                  <a:lnTo>
                    <a:pt x="380" y="191"/>
                  </a:lnTo>
                  <a:lnTo>
                    <a:pt x="381" y="191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4594" name="Line 46"/>
          <p:cNvSpPr/>
          <p:nvPr/>
        </p:nvSpPr>
        <p:spPr>
          <a:xfrm>
            <a:off x="1633538" y="4284663"/>
            <a:ext cx="28495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95" name="Text Box 47"/>
          <p:cNvSpPr txBox="1"/>
          <p:nvPr/>
        </p:nvSpPr>
        <p:spPr>
          <a:xfrm>
            <a:off x="1155700" y="39925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grpSp>
        <p:nvGrpSpPr>
          <p:cNvPr id="24596" name="Group 48"/>
          <p:cNvGrpSpPr/>
          <p:nvPr/>
        </p:nvGrpSpPr>
        <p:grpSpPr>
          <a:xfrm>
            <a:off x="1468438" y="3900488"/>
            <a:ext cx="819150" cy="796925"/>
            <a:chOff x="2947" y="1925"/>
            <a:chExt cx="516" cy="502"/>
          </a:xfrm>
        </p:grpSpPr>
        <p:sp>
          <p:nvSpPr>
            <p:cNvPr id="24618" name="Text Box 4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4619" name="Text Box 5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4597" name="Line 51"/>
          <p:cNvSpPr/>
          <p:nvPr/>
        </p:nvSpPr>
        <p:spPr>
          <a:xfrm>
            <a:off x="2176463" y="3787775"/>
            <a:ext cx="0" cy="23082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98" name="Line 52"/>
          <p:cNvSpPr/>
          <p:nvPr/>
        </p:nvSpPr>
        <p:spPr>
          <a:xfrm>
            <a:off x="3990975" y="3832225"/>
            <a:ext cx="0" cy="19589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99" name="Line 53"/>
          <p:cNvSpPr/>
          <p:nvPr/>
        </p:nvSpPr>
        <p:spPr>
          <a:xfrm>
            <a:off x="2873375" y="2032000"/>
            <a:ext cx="0" cy="27717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0" name="Line 54"/>
          <p:cNvSpPr/>
          <p:nvPr/>
        </p:nvSpPr>
        <p:spPr>
          <a:xfrm>
            <a:off x="2887663" y="2003425"/>
            <a:ext cx="1117600" cy="184308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1" name="Line 55"/>
          <p:cNvSpPr/>
          <p:nvPr/>
        </p:nvSpPr>
        <p:spPr>
          <a:xfrm>
            <a:off x="2887663" y="4818063"/>
            <a:ext cx="1103312" cy="987425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602" name="Text Box 56"/>
          <p:cNvSpPr txBox="1"/>
          <p:nvPr/>
        </p:nvSpPr>
        <p:spPr>
          <a:xfrm>
            <a:off x="2557463" y="16779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4603" name="Text Box 57"/>
          <p:cNvSpPr txBox="1"/>
          <p:nvPr/>
        </p:nvSpPr>
        <p:spPr>
          <a:xfrm>
            <a:off x="3929063" y="37020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4604" name="Text Box 58"/>
          <p:cNvSpPr txBox="1"/>
          <p:nvPr/>
        </p:nvSpPr>
        <p:spPr>
          <a:xfrm>
            <a:off x="2520950" y="46021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4605" name="Text Box 59"/>
          <p:cNvSpPr txBox="1"/>
          <p:nvPr/>
        </p:nvSpPr>
        <p:spPr>
          <a:xfrm>
            <a:off x="3965575" y="56118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4606" name="Text Box 60"/>
          <p:cNvSpPr txBox="1"/>
          <p:nvPr/>
        </p:nvSpPr>
        <p:spPr>
          <a:xfrm>
            <a:off x="2041525" y="61277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4607" name="Text Box 61"/>
          <p:cNvSpPr txBox="1"/>
          <p:nvPr/>
        </p:nvSpPr>
        <p:spPr>
          <a:xfrm>
            <a:off x="1903413" y="33035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583742" name="Rectangle 62"/>
          <p:cNvSpPr>
            <a:spLocks noChangeArrowheads="1"/>
          </p:cNvSpPr>
          <p:nvPr/>
        </p:nvSpPr>
        <p:spPr bwMode="auto">
          <a:xfrm>
            <a:off x="530225" y="604838"/>
            <a:ext cx="5913438" cy="48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求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点到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AB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直线的距离。</a:t>
            </a:r>
          </a:p>
        </p:txBody>
      </p:sp>
      <p:grpSp>
        <p:nvGrpSpPr>
          <p:cNvPr id="15" name="Group 66"/>
          <p:cNvGrpSpPr/>
          <p:nvPr/>
        </p:nvGrpSpPr>
        <p:grpSpPr>
          <a:xfrm>
            <a:off x="3546475" y="2360613"/>
            <a:ext cx="1530350" cy="1055687"/>
            <a:chOff x="2234" y="1487"/>
            <a:chExt cx="964" cy="665"/>
          </a:xfrm>
        </p:grpSpPr>
        <p:sp>
          <p:nvSpPr>
            <p:cNvPr id="24615" name="Freeform 67"/>
            <p:cNvSpPr/>
            <p:nvPr/>
          </p:nvSpPr>
          <p:spPr>
            <a:xfrm>
              <a:off x="2273" y="1487"/>
              <a:ext cx="925" cy="561"/>
            </a:xfrm>
            <a:custGeom>
              <a:avLst/>
              <a:gdLst>
                <a:gd name="txL" fmla="*/ 0 w 4401"/>
                <a:gd name="txT" fmla="*/ 0 h 2664"/>
                <a:gd name="txR" fmla="*/ 4401 w 4401"/>
                <a:gd name="txB" fmla="*/ 2664 h 2664"/>
              </a:gdLst>
              <a:ahLst/>
              <a:cxnLst>
                <a:cxn ang="0">
                  <a:pos x="0" y="561"/>
                </a:cxn>
                <a:cxn ang="0">
                  <a:pos x="925" y="0"/>
                </a:cxn>
                <a:cxn ang="0">
                  <a:pos x="925" y="0"/>
                </a:cxn>
              </a:cxnLst>
              <a:rect l="txL" t="txT" r="txR" b="txB"/>
              <a:pathLst>
                <a:path w="4401" h="2664">
                  <a:moveTo>
                    <a:pt x="0" y="2664"/>
                  </a:moveTo>
                  <a:lnTo>
                    <a:pt x="4400" y="0"/>
                  </a:lnTo>
                  <a:lnTo>
                    <a:pt x="4401" y="0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16" name="Rectangle 68"/>
            <p:cNvSpPr/>
            <p:nvPr/>
          </p:nvSpPr>
          <p:spPr>
            <a:xfrm>
              <a:off x="2350" y="1960"/>
              <a:ext cx="135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  <a:buNone/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k'</a:t>
              </a:r>
            </a:p>
          </p:txBody>
        </p:sp>
        <p:sp>
          <p:nvSpPr>
            <p:cNvPr id="24617" name="Freeform 69"/>
            <p:cNvSpPr/>
            <p:nvPr/>
          </p:nvSpPr>
          <p:spPr>
            <a:xfrm>
              <a:off x="2234" y="2007"/>
              <a:ext cx="81" cy="82"/>
            </a:xfrm>
            <a:custGeom>
              <a:avLst/>
              <a:gdLst>
                <a:gd name="txL" fmla="*/ 0 w 381"/>
                <a:gd name="txT" fmla="*/ 0 h 382"/>
                <a:gd name="txR" fmla="*/ 381 w 381"/>
                <a:gd name="txB" fmla="*/ 382 h 382"/>
              </a:gdLst>
              <a:ahLst/>
              <a:cxnLst>
                <a:cxn ang="0">
                  <a:pos x="81" y="41"/>
                </a:cxn>
                <a:cxn ang="0">
                  <a:pos x="69" y="12"/>
                </a:cxn>
                <a:cxn ang="0">
                  <a:pos x="40" y="0"/>
                </a:cxn>
                <a:cxn ang="0">
                  <a:pos x="12" y="12"/>
                </a:cxn>
                <a:cxn ang="0">
                  <a:pos x="0" y="41"/>
                </a:cxn>
                <a:cxn ang="0">
                  <a:pos x="12" y="70"/>
                </a:cxn>
                <a:cxn ang="0">
                  <a:pos x="40" y="82"/>
                </a:cxn>
                <a:cxn ang="0">
                  <a:pos x="69" y="70"/>
                </a:cxn>
                <a:cxn ang="0">
                  <a:pos x="81" y="41"/>
                </a:cxn>
                <a:cxn ang="0">
                  <a:pos x="81" y="41"/>
                </a:cxn>
              </a:cxnLst>
              <a:rect l="txL" t="txT" r="txR" b="txB"/>
              <a:pathLst>
                <a:path w="381" h="382">
                  <a:moveTo>
                    <a:pt x="380" y="191"/>
                  </a:moveTo>
                  <a:lnTo>
                    <a:pt x="325" y="56"/>
                  </a:lnTo>
                  <a:lnTo>
                    <a:pt x="190" y="0"/>
                  </a:lnTo>
                  <a:lnTo>
                    <a:pt x="56" y="56"/>
                  </a:lnTo>
                  <a:lnTo>
                    <a:pt x="0" y="191"/>
                  </a:lnTo>
                  <a:lnTo>
                    <a:pt x="56" y="325"/>
                  </a:lnTo>
                  <a:lnTo>
                    <a:pt x="190" y="382"/>
                  </a:lnTo>
                  <a:lnTo>
                    <a:pt x="325" y="325"/>
                  </a:lnTo>
                  <a:lnTo>
                    <a:pt x="380" y="191"/>
                  </a:lnTo>
                  <a:lnTo>
                    <a:pt x="381" y="191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6" name="Group 70"/>
          <p:cNvGrpSpPr/>
          <p:nvPr/>
        </p:nvGrpSpPr>
        <p:grpSpPr>
          <a:xfrm>
            <a:off x="3546475" y="3241675"/>
            <a:ext cx="131763" cy="2597150"/>
            <a:chOff x="2234" y="2042"/>
            <a:chExt cx="83" cy="1636"/>
          </a:xfrm>
        </p:grpSpPr>
        <p:sp>
          <p:nvSpPr>
            <p:cNvPr id="24612" name="Freeform 71"/>
            <p:cNvSpPr/>
            <p:nvPr/>
          </p:nvSpPr>
          <p:spPr>
            <a:xfrm>
              <a:off x="2277" y="2042"/>
              <a:ext cx="2" cy="1413"/>
            </a:xfrm>
            <a:custGeom>
              <a:avLst/>
              <a:gdLst>
                <a:gd name="txL" fmla="*/ 0 w 1"/>
                <a:gd name="txT" fmla="*/ 0 h 6719"/>
                <a:gd name="txR" fmla="*/ 1 w 1"/>
                <a:gd name="txB" fmla="*/ 6719 h 6719"/>
              </a:gdLst>
              <a:ahLst/>
              <a:cxnLst>
                <a:cxn ang="0">
                  <a:pos x="0" y="0"/>
                </a:cxn>
                <a:cxn ang="0">
                  <a:pos x="0" y="1413"/>
                </a:cxn>
                <a:cxn ang="0">
                  <a:pos x="2" y="1413"/>
                </a:cxn>
              </a:cxnLst>
              <a:rect l="txL" t="txT" r="txR" b="txB"/>
              <a:pathLst>
                <a:path w="1" h="6719">
                  <a:moveTo>
                    <a:pt x="0" y="0"/>
                  </a:moveTo>
                  <a:lnTo>
                    <a:pt x="0" y="6719"/>
                  </a:lnTo>
                  <a:lnTo>
                    <a:pt x="1" y="6719"/>
                  </a:lnTo>
                </a:path>
              </a:pathLst>
            </a:custGeom>
            <a:noFill/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4613" name="Rectangle 72"/>
            <p:cNvSpPr/>
            <p:nvPr/>
          </p:nvSpPr>
          <p:spPr>
            <a:xfrm>
              <a:off x="2234" y="3486"/>
              <a:ext cx="8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24614" name="Freeform 73"/>
            <p:cNvSpPr/>
            <p:nvPr/>
          </p:nvSpPr>
          <p:spPr>
            <a:xfrm>
              <a:off x="2238" y="3412"/>
              <a:ext cx="79" cy="81"/>
            </a:xfrm>
            <a:custGeom>
              <a:avLst/>
              <a:gdLst>
                <a:gd name="txL" fmla="*/ 0 w 381"/>
                <a:gd name="txT" fmla="*/ 0 h 381"/>
                <a:gd name="txR" fmla="*/ 381 w 381"/>
                <a:gd name="txB" fmla="*/ 381 h 381"/>
              </a:gdLst>
              <a:ahLst/>
              <a:cxnLst>
                <a:cxn ang="0">
                  <a:pos x="79" y="40"/>
                </a:cxn>
                <a:cxn ang="0">
                  <a:pos x="67" y="12"/>
                </a:cxn>
                <a:cxn ang="0">
                  <a:pos x="40" y="0"/>
                </a:cxn>
                <a:cxn ang="0">
                  <a:pos x="12" y="12"/>
                </a:cxn>
                <a:cxn ang="0">
                  <a:pos x="0" y="40"/>
                </a:cxn>
                <a:cxn ang="0">
                  <a:pos x="12" y="69"/>
                </a:cxn>
                <a:cxn ang="0">
                  <a:pos x="40" y="81"/>
                </a:cxn>
                <a:cxn ang="0">
                  <a:pos x="67" y="69"/>
                </a:cxn>
                <a:cxn ang="0">
                  <a:pos x="79" y="40"/>
                </a:cxn>
                <a:cxn ang="0">
                  <a:pos x="79" y="40"/>
                </a:cxn>
              </a:cxnLst>
              <a:rect l="txL" t="txT" r="txR" b="txB"/>
              <a:pathLst>
                <a:path w="381" h="381">
                  <a:moveTo>
                    <a:pt x="380" y="190"/>
                  </a:moveTo>
                  <a:lnTo>
                    <a:pt x="325" y="56"/>
                  </a:lnTo>
                  <a:lnTo>
                    <a:pt x="191" y="0"/>
                  </a:lnTo>
                  <a:lnTo>
                    <a:pt x="56" y="56"/>
                  </a:lnTo>
                  <a:lnTo>
                    <a:pt x="0" y="190"/>
                  </a:lnTo>
                  <a:lnTo>
                    <a:pt x="56" y="325"/>
                  </a:lnTo>
                  <a:lnTo>
                    <a:pt x="191" y="381"/>
                  </a:lnTo>
                  <a:lnTo>
                    <a:pt x="325" y="325"/>
                  </a:lnTo>
                  <a:lnTo>
                    <a:pt x="380" y="190"/>
                  </a:lnTo>
                  <a:lnTo>
                    <a:pt x="381" y="190"/>
                  </a:lnTo>
                </a:path>
              </a:pathLst>
            </a:custGeom>
            <a:solidFill>
              <a:schemeClr val="bg1"/>
            </a:solidFill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4611" name="Rectangle 7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  <a:r>
              <a:rPr lang="en-US" altLang="zh-CN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83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83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3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83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87" grpId="0" animBg="1"/>
      <p:bldP spid="583688" grpId="0" animBg="1"/>
      <p:bldP spid="583694" grpId="0" animBg="1"/>
      <p:bldP spid="5837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EB2032-66F4-465D-85A8-749A9484F617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84706" name="Rectangle 2"/>
          <p:cNvSpPr>
            <a:spLocks noChangeArrowheads="1"/>
          </p:cNvSpPr>
          <p:nvPr/>
        </p:nvSpPr>
        <p:spPr bwMode="auto">
          <a:xfrm>
            <a:off x="396875" y="490538"/>
            <a:ext cx="7881938" cy="482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求交叉两直线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AB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CD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间的距离。</a:t>
            </a:r>
          </a:p>
        </p:txBody>
      </p:sp>
      <p:sp>
        <p:nvSpPr>
          <p:cNvPr id="25606" name="Line 3"/>
          <p:cNvSpPr/>
          <p:nvPr/>
        </p:nvSpPr>
        <p:spPr>
          <a:xfrm>
            <a:off x="1198563" y="2905125"/>
            <a:ext cx="31226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7" name="Text Box 4"/>
          <p:cNvSpPr txBox="1"/>
          <p:nvPr/>
        </p:nvSpPr>
        <p:spPr>
          <a:xfrm>
            <a:off x="806450" y="26574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5608" name="Line 5"/>
          <p:cNvSpPr/>
          <p:nvPr/>
        </p:nvSpPr>
        <p:spPr>
          <a:xfrm>
            <a:off x="3073400" y="2541588"/>
            <a:ext cx="0" cy="25241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9" name="Text Box 6"/>
          <p:cNvSpPr txBox="1"/>
          <p:nvPr/>
        </p:nvSpPr>
        <p:spPr>
          <a:xfrm>
            <a:off x="2628900" y="24130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5610" name="Text Box 7"/>
          <p:cNvSpPr txBox="1"/>
          <p:nvPr/>
        </p:nvSpPr>
        <p:spPr>
          <a:xfrm>
            <a:off x="2778125" y="47164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25611" name="Group 8"/>
          <p:cNvGrpSpPr/>
          <p:nvPr/>
        </p:nvGrpSpPr>
        <p:grpSpPr>
          <a:xfrm>
            <a:off x="958850" y="2533650"/>
            <a:ext cx="819150" cy="796925"/>
            <a:chOff x="2947" y="1925"/>
            <a:chExt cx="516" cy="502"/>
          </a:xfrm>
        </p:grpSpPr>
        <p:sp>
          <p:nvSpPr>
            <p:cNvPr id="25689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5690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5612" name="Line 11"/>
          <p:cNvSpPr/>
          <p:nvPr/>
        </p:nvSpPr>
        <p:spPr>
          <a:xfrm flipV="1">
            <a:off x="3043238" y="1330325"/>
            <a:ext cx="971550" cy="12652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3" name="Line 12"/>
          <p:cNvSpPr/>
          <p:nvPr/>
        </p:nvSpPr>
        <p:spPr>
          <a:xfrm>
            <a:off x="4006850" y="1327150"/>
            <a:ext cx="0" cy="22177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4" name="Line 13"/>
          <p:cNvSpPr/>
          <p:nvPr/>
        </p:nvSpPr>
        <p:spPr>
          <a:xfrm flipV="1">
            <a:off x="3086100" y="3519488"/>
            <a:ext cx="933450" cy="154463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5" name="Text Box 14"/>
          <p:cNvSpPr txBox="1"/>
          <p:nvPr/>
        </p:nvSpPr>
        <p:spPr>
          <a:xfrm>
            <a:off x="3702050" y="32448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5616" name="Line 15"/>
          <p:cNvSpPr/>
          <p:nvPr/>
        </p:nvSpPr>
        <p:spPr>
          <a:xfrm>
            <a:off x="2116138" y="2189163"/>
            <a:ext cx="1508125" cy="29051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7" name="Line 16"/>
          <p:cNvSpPr/>
          <p:nvPr/>
        </p:nvSpPr>
        <p:spPr>
          <a:xfrm flipV="1">
            <a:off x="2114550" y="3133725"/>
            <a:ext cx="1501775" cy="7699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8" name="Line 17"/>
          <p:cNvSpPr/>
          <p:nvPr/>
        </p:nvSpPr>
        <p:spPr>
          <a:xfrm>
            <a:off x="2117725" y="2173288"/>
            <a:ext cx="0" cy="172878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19" name="Text Box 18"/>
          <p:cNvSpPr txBox="1"/>
          <p:nvPr/>
        </p:nvSpPr>
        <p:spPr>
          <a:xfrm>
            <a:off x="3521075" y="21605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5620" name="Text Box 19"/>
          <p:cNvSpPr txBox="1"/>
          <p:nvPr/>
        </p:nvSpPr>
        <p:spPr>
          <a:xfrm>
            <a:off x="3956050" y="11144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" name="Group 20"/>
          <p:cNvGrpSpPr/>
          <p:nvPr/>
        </p:nvGrpSpPr>
        <p:grpSpPr>
          <a:xfrm>
            <a:off x="3821113" y="2457450"/>
            <a:ext cx="1141412" cy="3432175"/>
            <a:chOff x="2271" y="1239"/>
            <a:chExt cx="719" cy="2162"/>
          </a:xfrm>
        </p:grpSpPr>
        <p:grpSp>
          <p:nvGrpSpPr>
            <p:cNvPr id="25683" name="Group 21"/>
            <p:cNvGrpSpPr/>
            <p:nvPr/>
          </p:nvGrpSpPr>
          <p:grpSpPr>
            <a:xfrm rot="1207946">
              <a:off x="2271" y="1239"/>
              <a:ext cx="448" cy="2162"/>
              <a:chOff x="1951" y="709"/>
              <a:chExt cx="389" cy="1815"/>
            </a:xfrm>
          </p:grpSpPr>
          <p:sp>
            <p:nvSpPr>
              <p:cNvPr id="25687" name="Line 22"/>
              <p:cNvSpPr/>
              <p:nvPr/>
            </p:nvSpPr>
            <p:spPr>
              <a:xfrm flipH="1">
                <a:off x="1951" y="1081"/>
                <a:ext cx="251" cy="1444"/>
              </a:xfrm>
              <a:prstGeom prst="line">
                <a:avLst/>
              </a:prstGeom>
              <a:ln w="4763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88" name="Text Box 23"/>
              <p:cNvSpPr txBox="1"/>
              <p:nvPr/>
            </p:nvSpPr>
            <p:spPr>
              <a:xfrm rot="-4842327" flipH="1">
                <a:off x="2029" y="770"/>
                <a:ext cx="37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b="0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5684" name="Group 24"/>
            <p:cNvGrpSpPr/>
            <p:nvPr/>
          </p:nvGrpSpPr>
          <p:grpSpPr>
            <a:xfrm rot="-7506655">
              <a:off x="2491" y="1522"/>
              <a:ext cx="498" cy="499"/>
              <a:chOff x="4724" y="2325"/>
              <a:chExt cx="498" cy="499"/>
            </a:xfrm>
          </p:grpSpPr>
          <p:sp>
            <p:nvSpPr>
              <p:cNvPr id="25685" name="Text Box 25"/>
              <p:cNvSpPr txBox="1"/>
              <p:nvPr/>
            </p:nvSpPr>
            <p:spPr>
              <a:xfrm rot="3600000" flipH="1">
                <a:off x="4892" y="2367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</a:p>
            </p:txBody>
          </p:sp>
          <p:sp>
            <p:nvSpPr>
              <p:cNvPr id="25686" name="Text Box 26"/>
              <p:cNvSpPr txBox="1"/>
              <p:nvPr/>
            </p:nvSpPr>
            <p:spPr>
              <a:xfrm rot="3600000" flipH="1">
                <a:off x="4682" y="2494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  <a:r>
                  <a:rPr lang="en-US" altLang="zh-CN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sp>
        <p:nvSpPr>
          <p:cNvPr id="25622" name="Line 27"/>
          <p:cNvSpPr/>
          <p:nvPr/>
        </p:nvSpPr>
        <p:spPr>
          <a:xfrm>
            <a:off x="3611563" y="2493963"/>
            <a:ext cx="0" cy="63658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23" name="Text Box 28"/>
          <p:cNvSpPr txBox="1"/>
          <p:nvPr/>
        </p:nvSpPr>
        <p:spPr>
          <a:xfrm>
            <a:off x="1776413" y="36274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5624" name="Text Box 29"/>
          <p:cNvSpPr txBox="1"/>
          <p:nvPr/>
        </p:nvSpPr>
        <p:spPr>
          <a:xfrm>
            <a:off x="3629025" y="28384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5625" name="Text Box 30"/>
          <p:cNvSpPr txBox="1"/>
          <p:nvPr/>
        </p:nvSpPr>
        <p:spPr>
          <a:xfrm>
            <a:off x="1960563" y="1719263"/>
            <a:ext cx="5683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6" name="Group 31"/>
          <p:cNvGrpSpPr/>
          <p:nvPr/>
        </p:nvGrpSpPr>
        <p:grpSpPr>
          <a:xfrm>
            <a:off x="6361113" y="4141788"/>
            <a:ext cx="728662" cy="498475"/>
            <a:chOff x="3871" y="2300"/>
            <a:chExt cx="459" cy="314"/>
          </a:xfrm>
        </p:grpSpPr>
        <p:sp>
          <p:nvSpPr>
            <p:cNvPr id="25681" name="Text Box 32"/>
            <p:cNvSpPr txBox="1"/>
            <p:nvPr/>
          </p:nvSpPr>
          <p:spPr>
            <a:xfrm>
              <a:off x="3871" y="2364"/>
              <a:ext cx="4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</a:t>
              </a: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5682" name="Oval 33"/>
            <p:cNvSpPr/>
            <p:nvPr/>
          </p:nvSpPr>
          <p:spPr>
            <a:xfrm>
              <a:off x="3935" y="2300"/>
              <a:ext cx="92" cy="92"/>
            </a:xfrm>
            <a:prstGeom prst="ellipse">
              <a:avLst/>
            </a:prstGeom>
            <a:solidFill>
              <a:srgbClr val="FF3399"/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34"/>
          <p:cNvGrpSpPr/>
          <p:nvPr/>
        </p:nvGrpSpPr>
        <p:grpSpPr>
          <a:xfrm>
            <a:off x="3752850" y="3459163"/>
            <a:ext cx="1514475" cy="1882775"/>
            <a:chOff x="2228" y="1870"/>
            <a:chExt cx="954" cy="1186"/>
          </a:xfrm>
        </p:grpSpPr>
        <p:sp>
          <p:nvSpPr>
            <p:cNvPr id="25678" name="Line 35"/>
            <p:cNvSpPr/>
            <p:nvPr/>
          </p:nvSpPr>
          <p:spPr>
            <a:xfrm flipH="1">
              <a:off x="2551" y="2094"/>
              <a:ext cx="329" cy="804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9" name="Text Box 36"/>
            <p:cNvSpPr txBox="1"/>
            <p:nvPr/>
          </p:nvSpPr>
          <p:spPr>
            <a:xfrm>
              <a:off x="2228" y="2806"/>
              <a:ext cx="35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  <p:sp>
          <p:nvSpPr>
            <p:cNvPr id="25680" name="Text Box 37"/>
            <p:cNvSpPr txBox="1"/>
            <p:nvPr/>
          </p:nvSpPr>
          <p:spPr>
            <a:xfrm>
              <a:off x="2826" y="1870"/>
              <a:ext cx="35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grpSp>
        <p:nvGrpSpPr>
          <p:cNvPr id="8" name="Group 38"/>
          <p:cNvGrpSpPr/>
          <p:nvPr/>
        </p:nvGrpSpPr>
        <p:grpSpPr>
          <a:xfrm>
            <a:off x="2154238" y="3168650"/>
            <a:ext cx="3663950" cy="2268538"/>
            <a:chOff x="1221" y="1687"/>
            <a:chExt cx="2308" cy="1429"/>
          </a:xfrm>
        </p:grpSpPr>
        <p:sp>
          <p:nvSpPr>
            <p:cNvPr id="25674" name="Line 39"/>
            <p:cNvSpPr/>
            <p:nvPr/>
          </p:nvSpPr>
          <p:spPr>
            <a:xfrm>
              <a:off x="2135" y="1687"/>
              <a:ext cx="749" cy="410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5" name="Line 40"/>
            <p:cNvSpPr/>
            <p:nvPr/>
          </p:nvSpPr>
          <p:spPr>
            <a:xfrm>
              <a:off x="1221" y="2162"/>
              <a:ext cx="1328" cy="727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6" name="Line 41"/>
            <p:cNvSpPr/>
            <p:nvPr/>
          </p:nvSpPr>
          <p:spPr>
            <a:xfrm>
              <a:off x="2405" y="1929"/>
              <a:ext cx="1124" cy="61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7" name="Line 42"/>
            <p:cNvSpPr/>
            <p:nvPr/>
          </p:nvSpPr>
          <p:spPr>
            <a:xfrm>
              <a:off x="1820" y="2870"/>
              <a:ext cx="450" cy="246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9" name="Group 43"/>
          <p:cNvGrpSpPr/>
          <p:nvPr/>
        </p:nvGrpSpPr>
        <p:grpSpPr>
          <a:xfrm>
            <a:off x="3622675" y="4503738"/>
            <a:ext cx="2546350" cy="1274762"/>
            <a:chOff x="2146" y="2528"/>
            <a:chExt cx="1604" cy="803"/>
          </a:xfrm>
        </p:grpSpPr>
        <p:sp>
          <p:nvSpPr>
            <p:cNvPr id="25671" name="Line 44"/>
            <p:cNvSpPr/>
            <p:nvPr/>
          </p:nvSpPr>
          <p:spPr>
            <a:xfrm flipV="1">
              <a:off x="2259" y="2532"/>
              <a:ext cx="1279" cy="586"/>
            </a:xfrm>
            <a:prstGeom prst="line">
              <a:avLst/>
            </a:prstGeom>
            <a:ln w="5715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72" name="Text Box 45"/>
            <p:cNvSpPr txBox="1"/>
            <p:nvPr/>
          </p:nvSpPr>
          <p:spPr>
            <a:xfrm>
              <a:off x="3394" y="2528"/>
              <a:ext cx="35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  <p:sp>
          <p:nvSpPr>
            <p:cNvPr id="25673" name="Text Box 46"/>
            <p:cNvSpPr txBox="1"/>
            <p:nvPr/>
          </p:nvSpPr>
          <p:spPr>
            <a:xfrm>
              <a:off x="2146" y="3081"/>
              <a:ext cx="35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r>
                <a:rPr lang="en-US" altLang="zh-CN" sz="2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grpSp>
        <p:nvGrpSpPr>
          <p:cNvPr id="10" name="Group 47"/>
          <p:cNvGrpSpPr/>
          <p:nvPr/>
        </p:nvGrpSpPr>
        <p:grpSpPr>
          <a:xfrm>
            <a:off x="4768850" y="3598863"/>
            <a:ext cx="2603500" cy="2438400"/>
            <a:chOff x="2868" y="1958"/>
            <a:chExt cx="1640" cy="1536"/>
          </a:xfrm>
        </p:grpSpPr>
        <p:sp>
          <p:nvSpPr>
            <p:cNvPr id="25667" name="Freeform 48"/>
            <p:cNvSpPr/>
            <p:nvPr/>
          </p:nvSpPr>
          <p:spPr>
            <a:xfrm rot="7665919">
              <a:off x="3187" y="1638"/>
              <a:ext cx="1001" cy="1640"/>
            </a:xfrm>
            <a:custGeom>
              <a:avLst/>
              <a:gdLst>
                <a:gd name="txL" fmla="*/ 0 w 3741"/>
                <a:gd name="txT" fmla="*/ 0 h 5741"/>
                <a:gd name="txR" fmla="*/ 3741 w 3741"/>
                <a:gd name="txB" fmla="*/ 5741 h 5741"/>
              </a:gdLst>
              <a:ahLst/>
              <a:cxnLst>
                <a:cxn ang="0">
                  <a:pos x="0" y="1640"/>
                </a:cxn>
                <a:cxn ang="0">
                  <a:pos x="1001" y="0"/>
                </a:cxn>
                <a:cxn ang="0">
                  <a:pos x="1001" y="0"/>
                </a:cxn>
              </a:cxnLst>
              <a:rect l="txL" t="txT" r="txR" b="txB"/>
              <a:pathLst>
                <a:path w="3741" h="5741">
                  <a:moveTo>
                    <a:pt x="0" y="5741"/>
                  </a:moveTo>
                  <a:lnTo>
                    <a:pt x="3740" y="0"/>
                  </a:lnTo>
                  <a:lnTo>
                    <a:pt x="3741" y="0"/>
                  </a:lnTo>
                </a:path>
              </a:pathLst>
            </a:custGeom>
            <a:noFill/>
            <a:ln w="12700" cap="flat" cmpd="sng">
              <a:solidFill>
                <a:srgbClr val="FF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5668" name="Rectangle 49"/>
            <p:cNvSpPr/>
            <p:nvPr/>
          </p:nvSpPr>
          <p:spPr>
            <a:xfrm rot="3783977">
              <a:off x="4016" y="3323"/>
              <a:ext cx="15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5669" name="Rectangle 50"/>
            <p:cNvSpPr/>
            <p:nvPr/>
          </p:nvSpPr>
          <p:spPr>
            <a:xfrm rot="3783977">
              <a:off x="3992" y="2994"/>
              <a:ext cx="16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sz="20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5670" name="Rectangle 51"/>
            <p:cNvSpPr/>
            <p:nvPr/>
          </p:nvSpPr>
          <p:spPr>
            <a:xfrm rot="3783977">
              <a:off x="3739" y="3063"/>
              <a:ext cx="15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sz="20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1" name="Group 52"/>
          <p:cNvGrpSpPr/>
          <p:nvPr/>
        </p:nvGrpSpPr>
        <p:grpSpPr>
          <a:xfrm>
            <a:off x="4279900" y="2960688"/>
            <a:ext cx="3532188" cy="2116137"/>
            <a:chOff x="2560" y="1556"/>
            <a:chExt cx="2225" cy="1333"/>
          </a:xfrm>
        </p:grpSpPr>
        <p:sp>
          <p:nvSpPr>
            <p:cNvPr id="25664" name="Line 53"/>
            <p:cNvSpPr/>
            <p:nvPr/>
          </p:nvSpPr>
          <p:spPr>
            <a:xfrm flipV="1">
              <a:off x="3538" y="2350"/>
              <a:ext cx="439" cy="17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5" name="Line 54"/>
            <p:cNvSpPr/>
            <p:nvPr/>
          </p:nvSpPr>
          <p:spPr>
            <a:xfrm flipV="1">
              <a:off x="2560" y="1911"/>
              <a:ext cx="2225" cy="97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66" name="Line 55"/>
            <p:cNvSpPr/>
            <p:nvPr/>
          </p:nvSpPr>
          <p:spPr>
            <a:xfrm flipV="1">
              <a:off x="2876" y="1556"/>
              <a:ext cx="1253" cy="55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56"/>
          <p:cNvGrpSpPr/>
          <p:nvPr/>
        </p:nvGrpSpPr>
        <p:grpSpPr>
          <a:xfrm>
            <a:off x="6757988" y="2540000"/>
            <a:ext cx="1557337" cy="1150938"/>
            <a:chOff x="4121" y="1291"/>
            <a:chExt cx="981" cy="725"/>
          </a:xfrm>
        </p:grpSpPr>
        <p:sp>
          <p:nvSpPr>
            <p:cNvPr id="25661" name="Text Box 57"/>
            <p:cNvSpPr txBox="1"/>
            <p:nvPr/>
          </p:nvSpPr>
          <p:spPr>
            <a:xfrm>
              <a:off x="4121" y="1291"/>
              <a:ext cx="4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5662" name="Text Box 58"/>
            <p:cNvSpPr txBox="1"/>
            <p:nvPr/>
          </p:nvSpPr>
          <p:spPr>
            <a:xfrm>
              <a:off x="4789" y="1766"/>
              <a:ext cx="31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="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5663" name="Line 59"/>
            <p:cNvSpPr/>
            <p:nvPr/>
          </p:nvSpPr>
          <p:spPr>
            <a:xfrm>
              <a:off x="4142" y="1554"/>
              <a:ext cx="658" cy="348"/>
            </a:xfrm>
            <a:prstGeom prst="line">
              <a:avLst/>
            </a:prstGeom>
            <a:ln w="5715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3" name="Group 60"/>
          <p:cNvGrpSpPr/>
          <p:nvPr/>
        </p:nvGrpSpPr>
        <p:grpSpPr>
          <a:xfrm>
            <a:off x="6543675" y="2722563"/>
            <a:ext cx="976313" cy="1638300"/>
            <a:chOff x="3986" y="1406"/>
            <a:chExt cx="615" cy="1032"/>
          </a:xfrm>
        </p:grpSpPr>
        <p:grpSp>
          <p:nvGrpSpPr>
            <p:cNvPr id="25655" name="Group 61"/>
            <p:cNvGrpSpPr/>
            <p:nvPr/>
          </p:nvGrpSpPr>
          <p:grpSpPr>
            <a:xfrm rot="9463135" flipV="1">
              <a:off x="4284" y="1735"/>
              <a:ext cx="168" cy="55"/>
              <a:chOff x="4482" y="2076"/>
              <a:chExt cx="168" cy="55"/>
            </a:xfrm>
          </p:grpSpPr>
          <p:sp>
            <p:nvSpPr>
              <p:cNvPr id="25659" name="Arc 62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CC66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60" name="Line 63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38100" cap="flat" cmpd="sng">
                <a:solidFill>
                  <a:srgbClr val="CC66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5656" name="Text Box 64"/>
            <p:cNvSpPr txBox="1"/>
            <p:nvPr/>
          </p:nvSpPr>
          <p:spPr>
            <a:xfrm>
              <a:off x="4307" y="1406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aseline="-25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aseline="-25000" dirty="0">
                <a:solidFill>
                  <a:srgbClr val="CC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25657" name="Line 65"/>
            <p:cNvSpPr/>
            <p:nvPr/>
          </p:nvSpPr>
          <p:spPr>
            <a:xfrm flipV="1">
              <a:off x="3986" y="1655"/>
              <a:ext cx="357" cy="668"/>
            </a:xfrm>
            <a:prstGeom prst="line">
              <a:avLst/>
            </a:prstGeom>
            <a:ln w="5715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58" name="Text Box 66"/>
            <p:cNvSpPr txBox="1"/>
            <p:nvPr/>
          </p:nvSpPr>
          <p:spPr>
            <a:xfrm>
              <a:off x="4019" y="2188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aseline="-25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aseline="-25000" dirty="0">
                <a:solidFill>
                  <a:srgbClr val="CC66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5" name="Group 67"/>
          <p:cNvGrpSpPr/>
          <p:nvPr/>
        </p:nvGrpSpPr>
        <p:grpSpPr>
          <a:xfrm>
            <a:off x="4554538" y="3138488"/>
            <a:ext cx="2554287" cy="1311275"/>
            <a:chOff x="2733" y="1668"/>
            <a:chExt cx="1609" cy="826"/>
          </a:xfrm>
        </p:grpSpPr>
        <p:sp>
          <p:nvSpPr>
            <p:cNvPr id="25652" name="Line 68"/>
            <p:cNvSpPr/>
            <p:nvPr/>
          </p:nvSpPr>
          <p:spPr>
            <a:xfrm flipV="1">
              <a:off x="2761" y="1668"/>
              <a:ext cx="1581" cy="69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53" name="Oval 69"/>
            <p:cNvSpPr/>
            <p:nvPr/>
          </p:nvSpPr>
          <p:spPr>
            <a:xfrm>
              <a:off x="2733" y="2296"/>
              <a:ext cx="92" cy="92"/>
            </a:xfrm>
            <a:prstGeom prst="ellipse">
              <a:avLst/>
            </a:prstGeom>
            <a:solidFill>
              <a:srgbClr val="CC6600"/>
            </a:solidFill>
            <a:ln w="4826" cap="flat" cmpd="sng">
              <a:solidFill>
                <a:srgbClr val="FFCC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5654" name="Text Box 70"/>
            <p:cNvSpPr txBox="1"/>
            <p:nvPr/>
          </p:nvSpPr>
          <p:spPr>
            <a:xfrm>
              <a:off x="2827" y="2244"/>
              <a:ext cx="35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aseline="-25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grpSp>
        <p:nvGrpSpPr>
          <p:cNvPr id="16" name="Group 71"/>
          <p:cNvGrpSpPr/>
          <p:nvPr/>
        </p:nvGrpSpPr>
        <p:grpSpPr>
          <a:xfrm>
            <a:off x="4643438" y="4279900"/>
            <a:ext cx="885825" cy="1011238"/>
            <a:chOff x="2789" y="2387"/>
            <a:chExt cx="558" cy="637"/>
          </a:xfrm>
        </p:grpSpPr>
        <p:sp>
          <p:nvSpPr>
            <p:cNvPr id="25650" name="Line 72"/>
            <p:cNvSpPr/>
            <p:nvPr/>
          </p:nvSpPr>
          <p:spPr>
            <a:xfrm>
              <a:off x="2789" y="2387"/>
              <a:ext cx="192" cy="420"/>
            </a:xfrm>
            <a:prstGeom prst="line">
              <a:avLst/>
            </a:prstGeom>
            <a:ln w="5715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51" name="Text Box 73"/>
            <p:cNvSpPr txBox="1"/>
            <p:nvPr/>
          </p:nvSpPr>
          <p:spPr>
            <a:xfrm>
              <a:off x="2909" y="2774"/>
              <a:ext cx="4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aseline="-25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sp>
        <p:nvSpPr>
          <p:cNvPr id="25636" name="Line 74"/>
          <p:cNvSpPr/>
          <p:nvPr/>
        </p:nvSpPr>
        <p:spPr>
          <a:xfrm>
            <a:off x="4948238" y="4918075"/>
            <a:ext cx="0" cy="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7" name="Group 75"/>
          <p:cNvGrpSpPr/>
          <p:nvPr/>
        </p:nvGrpSpPr>
        <p:grpSpPr>
          <a:xfrm>
            <a:off x="3070225" y="2930525"/>
            <a:ext cx="1865313" cy="2008188"/>
            <a:chOff x="1798" y="1537"/>
            <a:chExt cx="1175" cy="1265"/>
          </a:xfrm>
        </p:grpSpPr>
        <p:sp>
          <p:nvSpPr>
            <p:cNvPr id="25646" name="Line 76"/>
            <p:cNvSpPr/>
            <p:nvPr/>
          </p:nvSpPr>
          <p:spPr>
            <a:xfrm>
              <a:off x="2122" y="2336"/>
              <a:ext cx="851" cy="466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7" name="Line 77"/>
            <p:cNvSpPr/>
            <p:nvPr/>
          </p:nvSpPr>
          <p:spPr>
            <a:xfrm>
              <a:off x="1844" y="1830"/>
              <a:ext cx="933" cy="51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8" name="Text Box 78"/>
            <p:cNvSpPr txBox="1"/>
            <p:nvPr/>
          </p:nvSpPr>
          <p:spPr>
            <a:xfrm>
              <a:off x="1903" y="2182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5649" name="Text Box 79"/>
            <p:cNvSpPr txBox="1"/>
            <p:nvPr/>
          </p:nvSpPr>
          <p:spPr>
            <a:xfrm>
              <a:off x="1798" y="1537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sp>
        <p:nvSpPr>
          <p:cNvPr id="584784" name="Line 80"/>
          <p:cNvSpPr/>
          <p:nvPr/>
        </p:nvSpPr>
        <p:spPr>
          <a:xfrm flipH="1" flipV="1">
            <a:off x="3148013" y="3378200"/>
            <a:ext cx="449262" cy="812800"/>
          </a:xfrm>
          <a:prstGeom prst="line">
            <a:avLst/>
          </a:prstGeom>
          <a:ln w="5715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8" name="Group 81"/>
          <p:cNvGrpSpPr/>
          <p:nvPr/>
        </p:nvGrpSpPr>
        <p:grpSpPr>
          <a:xfrm>
            <a:off x="2824163" y="1397000"/>
            <a:ext cx="1141412" cy="2805113"/>
            <a:chOff x="1643" y="571"/>
            <a:chExt cx="719" cy="1767"/>
          </a:xfrm>
        </p:grpSpPr>
        <p:sp>
          <p:nvSpPr>
            <p:cNvPr id="25642" name="Line 82"/>
            <p:cNvSpPr/>
            <p:nvPr/>
          </p:nvSpPr>
          <p:spPr>
            <a:xfrm>
              <a:off x="2123" y="857"/>
              <a:ext cx="0" cy="148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3" name="Line 83"/>
            <p:cNvSpPr/>
            <p:nvPr/>
          </p:nvSpPr>
          <p:spPr>
            <a:xfrm>
              <a:off x="1841" y="1168"/>
              <a:ext cx="0" cy="64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4" name="Text Box 84"/>
            <p:cNvSpPr txBox="1"/>
            <p:nvPr/>
          </p:nvSpPr>
          <p:spPr>
            <a:xfrm>
              <a:off x="1976" y="571"/>
              <a:ext cx="3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25645" name="Text Box 85"/>
            <p:cNvSpPr txBox="1"/>
            <p:nvPr/>
          </p:nvSpPr>
          <p:spPr>
            <a:xfrm>
              <a:off x="1643" y="926"/>
              <a:ext cx="3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dirty="0">
                  <a:solidFill>
                    <a:srgbClr val="CC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sp>
        <p:nvSpPr>
          <p:cNvPr id="584790" name="Line 86"/>
          <p:cNvSpPr/>
          <p:nvPr/>
        </p:nvSpPr>
        <p:spPr>
          <a:xfrm flipV="1">
            <a:off x="3103563" y="1884363"/>
            <a:ext cx="493712" cy="477837"/>
          </a:xfrm>
          <a:prstGeom prst="line">
            <a:avLst/>
          </a:prstGeom>
          <a:ln w="57150" cap="flat" cmpd="sng">
            <a:solidFill>
              <a:srgbClr val="CC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41" name="Rectangle 9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  <a:r>
              <a:rPr lang="en-US" altLang="zh-CN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84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84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23F594B-2DBC-4417-8D91-03AA254F9A53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90850" name="Rectangle 2"/>
          <p:cNvSpPr>
            <a:spLocks noChangeArrowheads="1"/>
          </p:cNvSpPr>
          <p:nvPr/>
        </p:nvSpPr>
        <p:spPr bwMode="auto">
          <a:xfrm>
            <a:off x="344488" y="715963"/>
            <a:ext cx="8610600" cy="482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求变形接头两侧面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ABCD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ABFE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之间的夹角。</a:t>
            </a:r>
          </a:p>
        </p:txBody>
      </p:sp>
      <p:sp>
        <p:nvSpPr>
          <p:cNvPr id="26630" name="Text Box 3"/>
          <p:cNvSpPr txBox="1"/>
          <p:nvPr/>
        </p:nvSpPr>
        <p:spPr>
          <a:xfrm>
            <a:off x="657225" y="1485900"/>
            <a:ext cx="1220788" cy="461963"/>
          </a:xfrm>
          <a:prstGeom prst="rect">
            <a:avLst/>
          </a:prstGeom>
          <a:solidFill>
            <a:srgbClr val="FFFFCC"/>
          </a:solidFill>
          <a:ln w="4826" cap="flat" cmpd="sng">
            <a:solidFill>
              <a:srgbClr val="CC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CC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</a:t>
            </a:r>
          </a:p>
        </p:txBody>
      </p:sp>
      <p:pic>
        <p:nvPicPr>
          <p:cNvPr id="26631" name="Picture 4" descr="File023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317" t="27943"/>
          <a:stretch>
            <a:fillRect/>
          </a:stretch>
        </p:blipFill>
        <p:spPr>
          <a:xfrm>
            <a:off x="2909888" y="1349375"/>
            <a:ext cx="4329112" cy="333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0853" name="Text Box 5"/>
          <p:cNvSpPr txBox="1"/>
          <p:nvPr/>
        </p:nvSpPr>
        <p:spPr>
          <a:xfrm>
            <a:off x="547688" y="4953000"/>
            <a:ext cx="7435850" cy="1373188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隶书" panose="02010509060101010101" pitchFamily="49" charset="-122"/>
              </a:rPr>
              <a:t>       </a:t>
            </a:r>
            <a:r>
              <a:rPr lang="zh-CN" altLang="en-US" sz="2800" i="0" dirty="0">
                <a:latin typeface="Times New Roman" panose="02020603050405020304" pitchFamily="18" charset="0"/>
                <a:ea typeface="隶书" panose="02010509060101010101" pitchFamily="49" charset="-122"/>
              </a:rPr>
              <a:t>当两平面的交线垂直于投影面时，两平面在该投影面上的投影为两相交直线，它们的夹角即反映两平面间的夹角。</a:t>
            </a:r>
          </a:p>
        </p:txBody>
      </p:sp>
      <p:sp>
        <p:nvSpPr>
          <p:cNvPr id="26633" name="Rectangle 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  <a:r>
              <a:rPr lang="en-US" altLang="zh-CN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9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08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C2A7BAE-98DB-45D9-A066-32F09D512DF1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5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7653" name="Line 2"/>
          <p:cNvSpPr/>
          <p:nvPr/>
        </p:nvSpPr>
        <p:spPr>
          <a:xfrm>
            <a:off x="596900" y="2663825"/>
            <a:ext cx="30210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7654" name="Group 3"/>
          <p:cNvGrpSpPr/>
          <p:nvPr/>
        </p:nvGrpSpPr>
        <p:grpSpPr>
          <a:xfrm>
            <a:off x="457200" y="2306638"/>
            <a:ext cx="819150" cy="796925"/>
            <a:chOff x="2947" y="1925"/>
            <a:chExt cx="516" cy="502"/>
          </a:xfrm>
        </p:grpSpPr>
        <p:sp>
          <p:nvSpPr>
            <p:cNvPr id="27722" name="Text Box 4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27723" name="Text Box 5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27655" name="Text Box 6"/>
          <p:cNvSpPr txBox="1"/>
          <p:nvPr/>
        </p:nvSpPr>
        <p:spPr>
          <a:xfrm>
            <a:off x="0" y="24161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7656" name="Text Box 7"/>
          <p:cNvSpPr txBox="1"/>
          <p:nvPr/>
        </p:nvSpPr>
        <p:spPr>
          <a:xfrm>
            <a:off x="2011363" y="1314450"/>
            <a:ext cx="8286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e 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7657" name="Text Box 8"/>
          <p:cNvSpPr txBox="1"/>
          <p:nvPr/>
        </p:nvSpPr>
        <p:spPr>
          <a:xfrm>
            <a:off x="2074863" y="46339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7658" name="Text Box 9"/>
          <p:cNvSpPr txBox="1"/>
          <p:nvPr/>
        </p:nvSpPr>
        <p:spPr>
          <a:xfrm>
            <a:off x="1373188" y="37290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59" name="Text Box 10"/>
          <p:cNvSpPr txBox="1"/>
          <p:nvPr/>
        </p:nvSpPr>
        <p:spPr>
          <a:xfrm>
            <a:off x="3267075" y="22526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7660" name="Text Box 11"/>
          <p:cNvSpPr txBox="1"/>
          <p:nvPr/>
        </p:nvSpPr>
        <p:spPr>
          <a:xfrm>
            <a:off x="1103313" y="2249488"/>
            <a:ext cx="8302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f 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" name="Group 12"/>
          <p:cNvGrpSpPr/>
          <p:nvPr/>
        </p:nvGrpSpPr>
        <p:grpSpPr>
          <a:xfrm>
            <a:off x="4117975" y="1212850"/>
            <a:ext cx="1141413" cy="3432175"/>
            <a:chOff x="2271" y="1239"/>
            <a:chExt cx="719" cy="2162"/>
          </a:xfrm>
        </p:grpSpPr>
        <p:grpSp>
          <p:nvGrpSpPr>
            <p:cNvPr id="27716" name="Group 13"/>
            <p:cNvGrpSpPr/>
            <p:nvPr/>
          </p:nvGrpSpPr>
          <p:grpSpPr>
            <a:xfrm rot="1207946">
              <a:off x="2271" y="1239"/>
              <a:ext cx="448" cy="2162"/>
              <a:chOff x="1951" y="709"/>
              <a:chExt cx="389" cy="1815"/>
            </a:xfrm>
          </p:grpSpPr>
          <p:sp>
            <p:nvSpPr>
              <p:cNvPr id="27720" name="Line 14"/>
              <p:cNvSpPr/>
              <p:nvPr/>
            </p:nvSpPr>
            <p:spPr>
              <a:xfrm flipH="1">
                <a:off x="1951" y="1081"/>
                <a:ext cx="251" cy="1444"/>
              </a:xfrm>
              <a:prstGeom prst="line">
                <a:avLst/>
              </a:prstGeom>
              <a:ln w="4763" cap="flat" cmpd="sng">
                <a:solidFill>
                  <a:schemeClr val="hlink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7721" name="Text Box 15"/>
              <p:cNvSpPr txBox="1"/>
              <p:nvPr/>
            </p:nvSpPr>
            <p:spPr>
              <a:xfrm rot="-4842327" flipH="1">
                <a:off x="2029" y="770"/>
                <a:ext cx="372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b="0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7717" name="Group 16"/>
            <p:cNvGrpSpPr/>
            <p:nvPr/>
          </p:nvGrpSpPr>
          <p:grpSpPr>
            <a:xfrm rot="-7506655">
              <a:off x="2491" y="1522"/>
              <a:ext cx="498" cy="499"/>
              <a:chOff x="4724" y="2325"/>
              <a:chExt cx="498" cy="499"/>
            </a:xfrm>
          </p:grpSpPr>
          <p:sp>
            <p:nvSpPr>
              <p:cNvPr id="27718" name="Text Box 17"/>
              <p:cNvSpPr txBox="1"/>
              <p:nvPr/>
            </p:nvSpPr>
            <p:spPr>
              <a:xfrm rot="3600000" flipH="1">
                <a:off x="4892" y="2367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V</a:t>
                </a:r>
              </a:p>
            </p:txBody>
          </p:sp>
          <p:sp>
            <p:nvSpPr>
              <p:cNvPr id="27719" name="Text Box 18"/>
              <p:cNvSpPr txBox="1"/>
              <p:nvPr/>
            </p:nvSpPr>
            <p:spPr>
              <a:xfrm rot="3600000" flipH="1">
                <a:off x="4682" y="2494"/>
                <a:ext cx="37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  <a:r>
                  <a:rPr lang="en-US" altLang="zh-CN" baseline="-25000" dirty="0">
                    <a:solidFill>
                      <a:schemeClr val="accent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</a:p>
            </p:txBody>
          </p:sp>
        </p:grpSp>
      </p:grpSp>
      <p:sp>
        <p:nvSpPr>
          <p:cNvPr id="27662" name="Text Box 19"/>
          <p:cNvSpPr txBox="1"/>
          <p:nvPr/>
        </p:nvSpPr>
        <p:spPr>
          <a:xfrm>
            <a:off x="3249613" y="45037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63" name="Text Box 20"/>
          <p:cNvSpPr txBox="1"/>
          <p:nvPr/>
        </p:nvSpPr>
        <p:spPr>
          <a:xfrm>
            <a:off x="3259138" y="37433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64" name="Text Box 21"/>
          <p:cNvSpPr txBox="1"/>
          <p:nvPr/>
        </p:nvSpPr>
        <p:spPr>
          <a:xfrm>
            <a:off x="3159125" y="1360488"/>
            <a:ext cx="5683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6" name="Group 22"/>
          <p:cNvGrpSpPr/>
          <p:nvPr/>
        </p:nvGrpSpPr>
        <p:grpSpPr>
          <a:xfrm rot="-454852">
            <a:off x="5446713" y="2778125"/>
            <a:ext cx="2603500" cy="2438400"/>
            <a:chOff x="2868" y="1958"/>
            <a:chExt cx="1640" cy="1536"/>
          </a:xfrm>
        </p:grpSpPr>
        <p:sp>
          <p:nvSpPr>
            <p:cNvPr id="27712" name="Freeform 23"/>
            <p:cNvSpPr/>
            <p:nvPr/>
          </p:nvSpPr>
          <p:spPr>
            <a:xfrm rot="7665919">
              <a:off x="3187" y="1638"/>
              <a:ext cx="1001" cy="1640"/>
            </a:xfrm>
            <a:custGeom>
              <a:avLst/>
              <a:gdLst>
                <a:gd name="txL" fmla="*/ 0 w 3741"/>
                <a:gd name="txT" fmla="*/ 0 h 5741"/>
                <a:gd name="txR" fmla="*/ 3741 w 3741"/>
                <a:gd name="txB" fmla="*/ 5741 h 5741"/>
              </a:gdLst>
              <a:ahLst/>
              <a:cxnLst>
                <a:cxn ang="0">
                  <a:pos x="0" y="1640"/>
                </a:cxn>
                <a:cxn ang="0">
                  <a:pos x="1001" y="0"/>
                </a:cxn>
                <a:cxn ang="0">
                  <a:pos x="1001" y="0"/>
                </a:cxn>
              </a:cxnLst>
              <a:rect l="txL" t="txT" r="txR" b="txB"/>
              <a:pathLst>
                <a:path w="3741" h="5741">
                  <a:moveTo>
                    <a:pt x="0" y="5741"/>
                  </a:moveTo>
                  <a:lnTo>
                    <a:pt x="3740" y="0"/>
                  </a:lnTo>
                  <a:lnTo>
                    <a:pt x="3741" y="0"/>
                  </a:lnTo>
                </a:path>
              </a:pathLst>
            </a:custGeom>
            <a:noFill/>
            <a:ln w="12700" cap="flat" cmpd="sng">
              <a:solidFill>
                <a:srgbClr val="FF33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7713" name="Rectangle 24"/>
            <p:cNvSpPr/>
            <p:nvPr/>
          </p:nvSpPr>
          <p:spPr>
            <a:xfrm rot="3783977">
              <a:off x="4016" y="3323"/>
              <a:ext cx="15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sz="20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7714" name="Rectangle 25"/>
            <p:cNvSpPr/>
            <p:nvPr/>
          </p:nvSpPr>
          <p:spPr>
            <a:xfrm rot="3783977">
              <a:off x="3995" y="2985"/>
              <a:ext cx="150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sz="20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7715" name="Rectangle 26"/>
            <p:cNvSpPr/>
            <p:nvPr/>
          </p:nvSpPr>
          <p:spPr>
            <a:xfrm rot="3783977">
              <a:off x="3733" y="3070"/>
              <a:ext cx="168" cy="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sz="2000" b="0" baseline="-25000" dirty="0">
                  <a:solidFill>
                    <a:srgbClr val="FF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27666" name="Line 27"/>
          <p:cNvSpPr/>
          <p:nvPr/>
        </p:nvSpPr>
        <p:spPr>
          <a:xfrm flipV="1">
            <a:off x="1662113" y="1755775"/>
            <a:ext cx="603250" cy="90011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7" name="Line 28"/>
          <p:cNvSpPr/>
          <p:nvPr/>
        </p:nvSpPr>
        <p:spPr>
          <a:xfrm>
            <a:off x="2255838" y="1771650"/>
            <a:ext cx="1030287" cy="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8" name="Line 29"/>
          <p:cNvSpPr/>
          <p:nvPr/>
        </p:nvSpPr>
        <p:spPr>
          <a:xfrm>
            <a:off x="3286125" y="1771650"/>
            <a:ext cx="0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9" name="Line 30"/>
          <p:cNvSpPr/>
          <p:nvPr/>
        </p:nvSpPr>
        <p:spPr>
          <a:xfrm flipH="1">
            <a:off x="1690688" y="2657475"/>
            <a:ext cx="1625600" cy="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0" name="Line 31"/>
          <p:cNvSpPr/>
          <p:nvPr/>
        </p:nvSpPr>
        <p:spPr>
          <a:xfrm>
            <a:off x="3286125" y="2627313"/>
            <a:ext cx="0" cy="1670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1" name="Line 32"/>
          <p:cNvSpPr/>
          <p:nvPr/>
        </p:nvSpPr>
        <p:spPr>
          <a:xfrm>
            <a:off x="3300413" y="3922713"/>
            <a:ext cx="0" cy="8128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2" name="Line 33"/>
          <p:cNvSpPr/>
          <p:nvPr/>
        </p:nvSpPr>
        <p:spPr>
          <a:xfrm>
            <a:off x="1652588" y="2693988"/>
            <a:ext cx="0" cy="74136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3" name="Line 34"/>
          <p:cNvSpPr/>
          <p:nvPr/>
        </p:nvSpPr>
        <p:spPr>
          <a:xfrm>
            <a:off x="2270125" y="1785938"/>
            <a:ext cx="0" cy="1670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4" name="Line 35"/>
          <p:cNvSpPr/>
          <p:nvPr/>
        </p:nvSpPr>
        <p:spPr>
          <a:xfrm flipH="1">
            <a:off x="1660525" y="3063875"/>
            <a:ext cx="623888" cy="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5" name="Line 36"/>
          <p:cNvSpPr/>
          <p:nvPr/>
        </p:nvSpPr>
        <p:spPr>
          <a:xfrm>
            <a:off x="2276475" y="3089275"/>
            <a:ext cx="0" cy="16256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6" name="Line 37"/>
          <p:cNvSpPr/>
          <p:nvPr/>
        </p:nvSpPr>
        <p:spPr>
          <a:xfrm>
            <a:off x="1658938" y="3067050"/>
            <a:ext cx="0" cy="8715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7" name="Line 38"/>
          <p:cNvSpPr/>
          <p:nvPr/>
        </p:nvSpPr>
        <p:spPr>
          <a:xfrm>
            <a:off x="2278063" y="4699000"/>
            <a:ext cx="1001712" cy="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8" name="Line 39"/>
          <p:cNvSpPr/>
          <p:nvPr/>
        </p:nvSpPr>
        <p:spPr>
          <a:xfrm>
            <a:off x="2300288" y="3937000"/>
            <a:ext cx="1001712" cy="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9" name="Line 40"/>
          <p:cNvSpPr/>
          <p:nvPr/>
        </p:nvSpPr>
        <p:spPr>
          <a:xfrm flipH="1">
            <a:off x="1631950" y="3921125"/>
            <a:ext cx="638175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80" name="Line 41"/>
          <p:cNvSpPr/>
          <p:nvPr/>
        </p:nvSpPr>
        <p:spPr>
          <a:xfrm>
            <a:off x="1646238" y="3935413"/>
            <a:ext cx="623887" cy="7842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1" name="Text Box 42"/>
          <p:cNvSpPr txBox="1"/>
          <p:nvPr/>
        </p:nvSpPr>
        <p:spPr>
          <a:xfrm>
            <a:off x="1341438" y="28702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82" name="Text Box 43"/>
          <p:cNvSpPr txBox="1"/>
          <p:nvPr/>
        </p:nvSpPr>
        <p:spPr>
          <a:xfrm>
            <a:off x="2235200" y="28908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83" name="Line 44"/>
          <p:cNvSpPr/>
          <p:nvPr/>
        </p:nvSpPr>
        <p:spPr>
          <a:xfrm>
            <a:off x="3271838" y="1771650"/>
            <a:ext cx="3062287" cy="17145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4" name="Line 45"/>
          <p:cNvSpPr/>
          <p:nvPr/>
        </p:nvSpPr>
        <p:spPr>
          <a:xfrm>
            <a:off x="2262188" y="1792288"/>
            <a:ext cx="3863975" cy="216376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5" name="Line 46"/>
          <p:cNvSpPr/>
          <p:nvPr/>
        </p:nvSpPr>
        <p:spPr>
          <a:xfrm>
            <a:off x="3271838" y="2657475"/>
            <a:ext cx="2178050" cy="12192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6" name="Line 47"/>
          <p:cNvSpPr/>
          <p:nvPr/>
        </p:nvSpPr>
        <p:spPr>
          <a:xfrm flipH="1">
            <a:off x="6129338" y="3497263"/>
            <a:ext cx="233362" cy="47783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7" name="Line 48"/>
          <p:cNvSpPr/>
          <p:nvPr/>
        </p:nvSpPr>
        <p:spPr>
          <a:xfrm>
            <a:off x="1682750" y="2665413"/>
            <a:ext cx="3448050" cy="19304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8" name="Line 49"/>
          <p:cNvSpPr/>
          <p:nvPr/>
        </p:nvSpPr>
        <p:spPr>
          <a:xfrm flipH="1">
            <a:off x="5080000" y="3881438"/>
            <a:ext cx="390525" cy="725487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89" name="Text Box 50"/>
          <p:cNvSpPr txBox="1"/>
          <p:nvPr/>
        </p:nvSpPr>
        <p:spPr>
          <a:xfrm>
            <a:off x="6003925" y="3838575"/>
            <a:ext cx="7286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90" name="Text Box 51"/>
          <p:cNvSpPr txBox="1"/>
          <p:nvPr/>
        </p:nvSpPr>
        <p:spPr>
          <a:xfrm>
            <a:off x="4978400" y="4529138"/>
            <a:ext cx="49688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91" name="Line 52"/>
          <p:cNvSpPr/>
          <p:nvPr/>
        </p:nvSpPr>
        <p:spPr>
          <a:xfrm flipH="1" flipV="1">
            <a:off x="4129088" y="4049713"/>
            <a:ext cx="942975" cy="52228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92" name="Text Box 53"/>
          <p:cNvSpPr txBox="1"/>
          <p:nvPr/>
        </p:nvSpPr>
        <p:spPr>
          <a:xfrm>
            <a:off x="3941763" y="4114800"/>
            <a:ext cx="49688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93" name="Line 54"/>
          <p:cNvSpPr/>
          <p:nvPr/>
        </p:nvSpPr>
        <p:spPr>
          <a:xfrm flipH="1">
            <a:off x="4129088" y="3119438"/>
            <a:ext cx="500062" cy="92868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94" name="Line 55"/>
          <p:cNvSpPr/>
          <p:nvPr/>
        </p:nvSpPr>
        <p:spPr>
          <a:xfrm>
            <a:off x="4637088" y="3106738"/>
            <a:ext cx="1493837" cy="841375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95" name="Line 56"/>
          <p:cNvSpPr/>
          <p:nvPr/>
        </p:nvSpPr>
        <p:spPr>
          <a:xfrm flipV="1">
            <a:off x="5114925" y="3948113"/>
            <a:ext cx="1001713" cy="62388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96" name="Text Box 57"/>
          <p:cNvSpPr txBox="1"/>
          <p:nvPr/>
        </p:nvSpPr>
        <p:spPr>
          <a:xfrm>
            <a:off x="6315075" y="3235325"/>
            <a:ext cx="7286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697" name="Line 58"/>
          <p:cNvSpPr/>
          <p:nvPr/>
        </p:nvSpPr>
        <p:spPr>
          <a:xfrm flipH="1">
            <a:off x="5770563" y="3513138"/>
            <a:ext cx="593725" cy="236537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98" name="Line 59"/>
          <p:cNvSpPr/>
          <p:nvPr/>
        </p:nvSpPr>
        <p:spPr>
          <a:xfrm flipH="1">
            <a:off x="5456238" y="3795713"/>
            <a:ext cx="246062" cy="90487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27699" name="Text Box 60"/>
          <p:cNvSpPr txBox="1"/>
          <p:nvPr/>
        </p:nvSpPr>
        <p:spPr>
          <a:xfrm>
            <a:off x="5372100" y="3802063"/>
            <a:ext cx="7286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700" name="Text Box 61"/>
          <p:cNvSpPr txBox="1"/>
          <p:nvPr/>
        </p:nvSpPr>
        <p:spPr>
          <a:xfrm>
            <a:off x="4502150" y="2686050"/>
            <a:ext cx="7286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2000" baseline="-2500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7701" name="Line 62"/>
          <p:cNvSpPr/>
          <p:nvPr/>
        </p:nvSpPr>
        <p:spPr>
          <a:xfrm flipV="1">
            <a:off x="6167438" y="2417763"/>
            <a:ext cx="2447925" cy="15240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2" name="Line 63"/>
          <p:cNvSpPr/>
          <p:nvPr/>
        </p:nvSpPr>
        <p:spPr>
          <a:xfrm flipV="1">
            <a:off x="5462588" y="2757488"/>
            <a:ext cx="1820862" cy="1133475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3" name="Line 64"/>
          <p:cNvSpPr/>
          <p:nvPr/>
        </p:nvSpPr>
        <p:spPr>
          <a:xfrm flipV="1">
            <a:off x="6411913" y="2674938"/>
            <a:ext cx="1322387" cy="823912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4" name="Line 65"/>
          <p:cNvSpPr/>
          <p:nvPr/>
        </p:nvSpPr>
        <p:spPr>
          <a:xfrm flipH="1">
            <a:off x="7234238" y="2416175"/>
            <a:ext cx="1363662" cy="371475"/>
          </a:xfrm>
          <a:prstGeom prst="line">
            <a:avLst/>
          </a:prstGeom>
          <a:ln w="57150" cap="flat" cmpd="sng">
            <a:solidFill>
              <a:srgbClr val="FF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5" name="Line 66"/>
          <p:cNvSpPr/>
          <p:nvPr/>
        </p:nvSpPr>
        <p:spPr>
          <a:xfrm flipV="1">
            <a:off x="4651375" y="1120775"/>
            <a:ext cx="3192463" cy="198755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6" name="Line 67"/>
          <p:cNvSpPr/>
          <p:nvPr/>
        </p:nvSpPr>
        <p:spPr>
          <a:xfrm flipV="1">
            <a:off x="4186238" y="1577975"/>
            <a:ext cx="3925887" cy="244475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7" name="Line 68"/>
          <p:cNvSpPr/>
          <p:nvPr/>
        </p:nvSpPr>
        <p:spPr>
          <a:xfrm flipH="1" flipV="1">
            <a:off x="7834313" y="1144588"/>
            <a:ext cx="749300" cy="1265237"/>
          </a:xfrm>
          <a:prstGeom prst="line">
            <a:avLst/>
          </a:prstGeom>
          <a:ln w="57150" cap="flat" cmpd="sng">
            <a:solidFill>
              <a:srgbClr val="FF3399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708" name="Text Box 69"/>
          <p:cNvSpPr txBox="1"/>
          <p:nvPr/>
        </p:nvSpPr>
        <p:spPr>
          <a:xfrm>
            <a:off x="8547100" y="1946275"/>
            <a:ext cx="596900" cy="85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a</a:t>
            </a:r>
            <a:r>
              <a:rPr lang="en-US" altLang="zh-CN" sz="2000" baseline="-25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2</a:t>
            </a: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27709" name="Text Box 70"/>
          <p:cNvSpPr txBox="1"/>
          <p:nvPr/>
        </p:nvSpPr>
        <p:spPr>
          <a:xfrm>
            <a:off x="8059738" y="1263650"/>
            <a:ext cx="596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en-US" altLang="zh-CN" sz="2000" b="0" baseline="-25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2</a:t>
            </a:r>
          </a:p>
        </p:txBody>
      </p:sp>
      <p:sp>
        <p:nvSpPr>
          <p:cNvPr id="27710" name="Text Box 71"/>
          <p:cNvSpPr txBox="1"/>
          <p:nvPr/>
        </p:nvSpPr>
        <p:spPr>
          <a:xfrm>
            <a:off x="7747000" y="763588"/>
            <a:ext cx="5969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en-US" altLang="zh-CN" sz="2000" b="0" baseline="-25000" dirty="0">
                <a:solidFill>
                  <a:srgbClr val="FF3399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2</a:t>
            </a:r>
          </a:p>
        </p:txBody>
      </p:sp>
      <p:sp>
        <p:nvSpPr>
          <p:cNvPr id="27711" name="Rectangle 7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变换投影面法的六个基本问题</a:t>
            </a:r>
            <a:r>
              <a:rPr lang="en-US" altLang="zh-CN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A50021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D87CA4E-8E5E-4B05-89CC-58CCF121BEF6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36986" name="Text Box 58"/>
          <p:cNvSpPr txBox="1">
            <a:spLocks noChangeArrowheads="1"/>
          </p:cNvSpPr>
          <p:nvPr/>
        </p:nvSpPr>
        <p:spPr bwMode="auto">
          <a:xfrm>
            <a:off x="187325" y="481013"/>
            <a:ext cx="8786813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280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</a:t>
            </a:r>
            <a:r>
              <a:rPr kumimoji="1" lang="zh-CN" altLang="en-US" sz="280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当一点绕垂直于投影面的轴旋转时，它的运动轨迹在轴所垂直的投影面上的投影为一个圆，而在轴所平行的投影面上的投影为一平行于投影轴的直线。</a:t>
            </a:r>
            <a:endParaRPr kumimoji="1" lang="zh-CN" altLang="en-US" sz="2800" i="0" u="sng" kern="1200" cap="none" spc="0" normalizeH="0" baseline="0" noProof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9702" name="Rectangle 7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旋转法的基本规律</a:t>
            </a:r>
          </a:p>
        </p:txBody>
      </p:sp>
      <p:sp>
        <p:nvSpPr>
          <p:cNvPr id="29703" name="AutoShape 81"/>
          <p:cNvSpPr/>
          <p:nvPr/>
        </p:nvSpPr>
        <p:spPr>
          <a:xfrm rot="2086985">
            <a:off x="1128713" y="4037013"/>
            <a:ext cx="2657475" cy="2468562"/>
          </a:xfrm>
          <a:prstGeom prst="parallelogram">
            <a:avLst>
              <a:gd name="adj" fmla="val 38146"/>
            </a:avLst>
          </a:prstGeom>
          <a:solidFill>
            <a:srgbClr val="CC99FF"/>
          </a:solidFill>
          <a:ln w="4826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704" name="Freeform 82"/>
          <p:cNvSpPr/>
          <p:nvPr/>
        </p:nvSpPr>
        <p:spPr>
          <a:xfrm>
            <a:off x="657225" y="1947863"/>
            <a:ext cx="2179638" cy="3586162"/>
          </a:xfrm>
          <a:custGeom>
            <a:avLst/>
            <a:gdLst>
              <a:gd name="txL" fmla="*/ 0 w 1751"/>
              <a:gd name="txT" fmla="*/ 0 h 3168"/>
              <a:gd name="txR" fmla="*/ 1751 w 1751"/>
              <a:gd name="txB" fmla="*/ 3168 h 3168"/>
            </a:gdLst>
            <a:ahLst/>
            <a:cxnLst>
              <a:cxn ang="0">
                <a:pos x="0" y="1494234"/>
              </a:cxn>
              <a:cxn ang="0">
                <a:pos x="0" y="3586162"/>
              </a:cxn>
              <a:cxn ang="0">
                <a:pos x="2177148" y="2100984"/>
              </a:cxn>
              <a:cxn ang="0">
                <a:pos x="2179638" y="0"/>
              </a:cxn>
              <a:cxn ang="0">
                <a:pos x="0" y="1494234"/>
              </a:cxn>
            </a:cxnLst>
            <a:rect l="txL" t="txT" r="txR" b="txB"/>
            <a:pathLst>
              <a:path w="1751" h="3168">
                <a:moveTo>
                  <a:pt x="0" y="1320"/>
                </a:moveTo>
                <a:lnTo>
                  <a:pt x="0" y="3168"/>
                </a:lnTo>
                <a:lnTo>
                  <a:pt x="1749" y="1856"/>
                </a:lnTo>
                <a:lnTo>
                  <a:pt x="1751" y="0"/>
                </a:lnTo>
                <a:lnTo>
                  <a:pt x="0" y="1320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705" name="Text Box 83"/>
          <p:cNvSpPr txBox="1"/>
          <p:nvPr/>
        </p:nvSpPr>
        <p:spPr>
          <a:xfrm>
            <a:off x="439738" y="3333750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V</a:t>
            </a:r>
          </a:p>
        </p:txBody>
      </p:sp>
      <p:sp>
        <p:nvSpPr>
          <p:cNvPr id="29706" name="Text Box 84"/>
          <p:cNvSpPr txBox="1"/>
          <p:nvPr/>
        </p:nvSpPr>
        <p:spPr>
          <a:xfrm rot="-557113">
            <a:off x="1692275" y="6119813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H</a:t>
            </a:r>
          </a:p>
        </p:txBody>
      </p:sp>
      <p:sp>
        <p:nvSpPr>
          <p:cNvPr id="29707" name="AutoShape 86"/>
          <p:cNvSpPr/>
          <p:nvPr/>
        </p:nvSpPr>
        <p:spPr>
          <a:xfrm rot="2086985">
            <a:off x="1108075" y="2373313"/>
            <a:ext cx="2657475" cy="2468562"/>
          </a:xfrm>
          <a:prstGeom prst="parallelogram">
            <a:avLst>
              <a:gd name="adj" fmla="val 38146"/>
            </a:avLst>
          </a:prstGeom>
          <a:solidFill>
            <a:srgbClr val="FFFFCC">
              <a:alpha val="56078"/>
            </a:srgbClr>
          </a:solidFill>
          <a:ln w="4826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16" name="Oval 88"/>
          <p:cNvSpPr/>
          <p:nvPr/>
        </p:nvSpPr>
        <p:spPr>
          <a:xfrm>
            <a:off x="1722438" y="4837113"/>
            <a:ext cx="1457325" cy="942975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18" name="Line 90"/>
          <p:cNvSpPr/>
          <p:nvPr/>
        </p:nvSpPr>
        <p:spPr>
          <a:xfrm>
            <a:off x="2457450" y="3302000"/>
            <a:ext cx="0" cy="1998663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37019" name="Line 91"/>
          <p:cNvSpPr/>
          <p:nvPr/>
        </p:nvSpPr>
        <p:spPr>
          <a:xfrm flipV="1">
            <a:off x="2471738" y="3281363"/>
            <a:ext cx="519112" cy="2905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7020" name="Line 92"/>
          <p:cNvSpPr/>
          <p:nvPr/>
        </p:nvSpPr>
        <p:spPr>
          <a:xfrm flipH="1">
            <a:off x="2214563" y="3586163"/>
            <a:ext cx="242887" cy="4540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7021" name="Line 93"/>
          <p:cNvSpPr/>
          <p:nvPr/>
        </p:nvSpPr>
        <p:spPr>
          <a:xfrm flipV="1">
            <a:off x="2465388" y="4976813"/>
            <a:ext cx="533400" cy="3175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7022" name="Line 94"/>
          <p:cNvSpPr/>
          <p:nvPr/>
        </p:nvSpPr>
        <p:spPr>
          <a:xfrm flipH="1">
            <a:off x="2216150" y="5294313"/>
            <a:ext cx="249238" cy="4651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37023" name="Line 95"/>
          <p:cNvSpPr/>
          <p:nvPr/>
        </p:nvSpPr>
        <p:spPr>
          <a:xfrm flipH="1" flipV="1">
            <a:off x="2312988" y="2700338"/>
            <a:ext cx="688975" cy="5699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24" name="Line 96"/>
          <p:cNvSpPr/>
          <p:nvPr/>
        </p:nvSpPr>
        <p:spPr>
          <a:xfrm flipH="1" flipV="1">
            <a:off x="1317625" y="3406775"/>
            <a:ext cx="657225" cy="557213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27" name="Line 99"/>
          <p:cNvSpPr/>
          <p:nvPr/>
        </p:nvSpPr>
        <p:spPr>
          <a:xfrm flipH="1">
            <a:off x="1323975" y="2698750"/>
            <a:ext cx="1020763" cy="7016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28" name="Line 100"/>
          <p:cNvSpPr/>
          <p:nvPr/>
        </p:nvSpPr>
        <p:spPr>
          <a:xfrm>
            <a:off x="2212975" y="4035425"/>
            <a:ext cx="0" cy="16970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29" name="Line 101"/>
          <p:cNvSpPr/>
          <p:nvPr/>
        </p:nvSpPr>
        <p:spPr>
          <a:xfrm>
            <a:off x="3001963" y="3287713"/>
            <a:ext cx="0" cy="16970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31" name="Text Box 103"/>
          <p:cNvSpPr txBox="1"/>
          <p:nvPr/>
        </p:nvSpPr>
        <p:spPr>
          <a:xfrm>
            <a:off x="1941513" y="494982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O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7032" name="Text Box 104"/>
          <p:cNvSpPr txBox="1"/>
          <p:nvPr/>
        </p:nvSpPr>
        <p:spPr>
          <a:xfrm>
            <a:off x="1892300" y="3262313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O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</a:p>
        </p:txBody>
      </p:sp>
      <p:sp>
        <p:nvSpPr>
          <p:cNvPr id="637035" name="Text Box 107"/>
          <p:cNvSpPr txBox="1"/>
          <p:nvPr/>
        </p:nvSpPr>
        <p:spPr>
          <a:xfrm>
            <a:off x="2824163" y="472757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7036" name="Text Box 108"/>
          <p:cNvSpPr txBox="1"/>
          <p:nvPr/>
        </p:nvSpPr>
        <p:spPr>
          <a:xfrm>
            <a:off x="1800225" y="5641975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000" i="0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9723" name="Text Box 109"/>
          <p:cNvSpPr txBox="1"/>
          <p:nvPr/>
        </p:nvSpPr>
        <p:spPr>
          <a:xfrm rot="-557113">
            <a:off x="3471863" y="317182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P</a:t>
            </a:r>
          </a:p>
        </p:txBody>
      </p:sp>
      <p:sp>
        <p:nvSpPr>
          <p:cNvPr id="637038" name="Text Box 110"/>
          <p:cNvSpPr txBox="1"/>
          <p:nvPr/>
        </p:nvSpPr>
        <p:spPr>
          <a:xfrm rot="-557113">
            <a:off x="1687513" y="399732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</a:p>
        </p:txBody>
      </p:sp>
      <p:sp>
        <p:nvSpPr>
          <p:cNvPr id="637039" name="Text Box 111"/>
          <p:cNvSpPr txBox="1"/>
          <p:nvPr/>
        </p:nvSpPr>
        <p:spPr>
          <a:xfrm rot="-557113">
            <a:off x="2917825" y="2976563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7040" name="Freeform 112"/>
          <p:cNvSpPr/>
          <p:nvPr/>
        </p:nvSpPr>
        <p:spPr>
          <a:xfrm>
            <a:off x="2214563" y="3276600"/>
            <a:ext cx="979487" cy="795338"/>
          </a:xfrm>
          <a:custGeom>
            <a:avLst/>
            <a:gdLst>
              <a:gd name="txL" fmla="*/ 0 w 617"/>
              <a:gd name="txT" fmla="*/ 0 h 501"/>
              <a:gd name="txR" fmla="*/ 617 w 617"/>
              <a:gd name="txB" fmla="*/ 501 h 501"/>
            </a:gdLst>
            <a:ahLst/>
            <a:cxnLst>
              <a:cxn ang="0">
                <a:pos x="0" y="766763"/>
              </a:cxn>
              <a:cxn ang="0">
                <a:pos x="133350" y="790575"/>
              </a:cxn>
              <a:cxn ang="0">
                <a:pos x="247650" y="795338"/>
              </a:cxn>
              <a:cxn ang="0">
                <a:pos x="366712" y="790575"/>
              </a:cxn>
              <a:cxn ang="0">
                <a:pos x="495300" y="766763"/>
              </a:cxn>
              <a:cxn ang="0">
                <a:pos x="604837" y="738188"/>
              </a:cxn>
              <a:cxn ang="0">
                <a:pos x="723900" y="685800"/>
              </a:cxn>
              <a:cxn ang="0">
                <a:pos x="862012" y="581025"/>
              </a:cxn>
              <a:cxn ang="0">
                <a:pos x="933450" y="471488"/>
              </a:cxn>
              <a:cxn ang="0">
                <a:pos x="962025" y="414338"/>
              </a:cxn>
              <a:cxn ang="0">
                <a:pos x="976312" y="314325"/>
              </a:cxn>
              <a:cxn ang="0">
                <a:pos x="938212" y="161925"/>
              </a:cxn>
              <a:cxn ang="0">
                <a:pos x="866775" y="66675"/>
              </a:cxn>
              <a:cxn ang="0">
                <a:pos x="785812" y="0"/>
              </a:cxn>
            </a:cxnLst>
            <a:rect l="txL" t="txT" r="txR" b="txB"/>
            <a:pathLst>
              <a:path w="617" h="501">
                <a:moveTo>
                  <a:pt x="0" y="483"/>
                </a:moveTo>
                <a:cubicBezTo>
                  <a:pt x="29" y="489"/>
                  <a:pt x="58" y="495"/>
                  <a:pt x="84" y="498"/>
                </a:cubicBezTo>
                <a:cubicBezTo>
                  <a:pt x="110" y="501"/>
                  <a:pt x="132" y="501"/>
                  <a:pt x="156" y="501"/>
                </a:cubicBezTo>
                <a:cubicBezTo>
                  <a:pt x="180" y="501"/>
                  <a:pt x="205" y="501"/>
                  <a:pt x="231" y="498"/>
                </a:cubicBezTo>
                <a:cubicBezTo>
                  <a:pt x="257" y="495"/>
                  <a:pt x="287" y="488"/>
                  <a:pt x="312" y="483"/>
                </a:cubicBezTo>
                <a:cubicBezTo>
                  <a:pt x="337" y="478"/>
                  <a:pt x="357" y="473"/>
                  <a:pt x="381" y="465"/>
                </a:cubicBezTo>
                <a:cubicBezTo>
                  <a:pt x="405" y="457"/>
                  <a:pt x="429" y="448"/>
                  <a:pt x="456" y="432"/>
                </a:cubicBezTo>
                <a:cubicBezTo>
                  <a:pt x="483" y="416"/>
                  <a:pt x="521" y="389"/>
                  <a:pt x="543" y="366"/>
                </a:cubicBezTo>
                <a:cubicBezTo>
                  <a:pt x="565" y="343"/>
                  <a:pt x="578" y="314"/>
                  <a:pt x="588" y="297"/>
                </a:cubicBezTo>
                <a:cubicBezTo>
                  <a:pt x="598" y="280"/>
                  <a:pt x="602" y="277"/>
                  <a:pt x="606" y="261"/>
                </a:cubicBezTo>
                <a:cubicBezTo>
                  <a:pt x="610" y="245"/>
                  <a:pt x="617" y="224"/>
                  <a:pt x="615" y="198"/>
                </a:cubicBezTo>
                <a:cubicBezTo>
                  <a:pt x="613" y="172"/>
                  <a:pt x="602" y="128"/>
                  <a:pt x="591" y="102"/>
                </a:cubicBezTo>
                <a:cubicBezTo>
                  <a:pt x="580" y="76"/>
                  <a:pt x="562" y="59"/>
                  <a:pt x="546" y="42"/>
                </a:cubicBezTo>
                <a:cubicBezTo>
                  <a:pt x="530" y="25"/>
                  <a:pt x="512" y="12"/>
                  <a:pt x="495" y="0"/>
                </a:cubicBezTo>
              </a:path>
            </a:pathLst>
          </a:custGeom>
          <a:noFill/>
          <a:ln w="38100" cap="flat" cmpd="sng">
            <a:solidFill>
              <a:schemeClr val="hlink"/>
            </a:solidFill>
            <a:prstDash val="solid"/>
            <a:round/>
            <a:headEnd type="oval" w="med" len="med"/>
            <a:tailEnd type="stealth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41" name="Freeform 113"/>
          <p:cNvSpPr/>
          <p:nvPr/>
        </p:nvSpPr>
        <p:spPr>
          <a:xfrm>
            <a:off x="1727200" y="3143250"/>
            <a:ext cx="1306513" cy="906463"/>
          </a:xfrm>
          <a:custGeom>
            <a:avLst/>
            <a:gdLst>
              <a:gd name="txL" fmla="*/ 0 w 808"/>
              <a:gd name="txT" fmla="*/ 0 h 578"/>
              <a:gd name="txR" fmla="*/ 808 w 808"/>
              <a:gd name="txB" fmla="*/ 578 h 578"/>
            </a:gdLst>
            <a:ahLst/>
            <a:cxnLst>
              <a:cxn ang="0">
                <a:pos x="1306513" y="153691"/>
              </a:cxn>
              <a:cxn ang="0">
                <a:pos x="1228898" y="111348"/>
              </a:cxn>
              <a:cxn ang="0">
                <a:pos x="1141582" y="73709"/>
              </a:cxn>
              <a:cxn ang="0">
                <a:pos x="1068818" y="50185"/>
              </a:cxn>
              <a:cxn ang="0">
                <a:pos x="957247" y="21956"/>
              </a:cxn>
              <a:cxn ang="0">
                <a:pos x="855378" y="3137"/>
              </a:cxn>
              <a:cxn ang="0">
                <a:pos x="734105" y="3137"/>
              </a:cxn>
              <a:cxn ang="0">
                <a:pos x="646789" y="3137"/>
              </a:cxn>
              <a:cxn ang="0">
                <a:pos x="510963" y="21956"/>
              </a:cxn>
              <a:cxn ang="0">
                <a:pos x="413945" y="45480"/>
              </a:cxn>
              <a:cxn ang="0">
                <a:pos x="302374" y="87823"/>
              </a:cxn>
              <a:cxn ang="0">
                <a:pos x="224759" y="130167"/>
              </a:cxn>
              <a:cxn ang="0">
                <a:pos x="98635" y="224263"/>
              </a:cxn>
              <a:cxn ang="0">
                <a:pos x="25872" y="351294"/>
              </a:cxn>
              <a:cxn ang="0">
                <a:pos x="1617" y="450095"/>
              </a:cxn>
              <a:cxn ang="0">
                <a:pos x="16170" y="553601"/>
              </a:cxn>
              <a:cxn ang="0">
                <a:pos x="35573" y="610059"/>
              </a:cxn>
              <a:cxn ang="0">
                <a:pos x="103486" y="699451"/>
              </a:cxn>
              <a:cxn ang="0">
                <a:pos x="190803" y="779433"/>
              </a:cxn>
              <a:cxn ang="0">
                <a:pos x="282970" y="831186"/>
              </a:cxn>
              <a:cxn ang="0">
                <a:pos x="326628" y="850005"/>
              </a:cxn>
              <a:cxn ang="0">
                <a:pos x="506112" y="906463"/>
              </a:cxn>
            </a:cxnLst>
            <a:rect l="txL" t="txT" r="txR" b="txB"/>
            <a:pathLst>
              <a:path w="808" h="578">
                <a:moveTo>
                  <a:pt x="808" y="98"/>
                </a:moveTo>
                <a:cubicBezTo>
                  <a:pt x="792" y="88"/>
                  <a:pt x="777" y="79"/>
                  <a:pt x="760" y="71"/>
                </a:cubicBezTo>
                <a:cubicBezTo>
                  <a:pt x="743" y="63"/>
                  <a:pt x="722" y="53"/>
                  <a:pt x="706" y="47"/>
                </a:cubicBezTo>
                <a:cubicBezTo>
                  <a:pt x="690" y="41"/>
                  <a:pt x="680" y="37"/>
                  <a:pt x="661" y="32"/>
                </a:cubicBezTo>
                <a:cubicBezTo>
                  <a:pt x="642" y="27"/>
                  <a:pt x="614" y="19"/>
                  <a:pt x="592" y="14"/>
                </a:cubicBezTo>
                <a:cubicBezTo>
                  <a:pt x="570" y="9"/>
                  <a:pt x="552" y="4"/>
                  <a:pt x="529" y="2"/>
                </a:cubicBezTo>
                <a:cubicBezTo>
                  <a:pt x="506" y="0"/>
                  <a:pt x="475" y="2"/>
                  <a:pt x="454" y="2"/>
                </a:cubicBezTo>
                <a:cubicBezTo>
                  <a:pt x="433" y="2"/>
                  <a:pt x="423" y="0"/>
                  <a:pt x="400" y="2"/>
                </a:cubicBezTo>
                <a:cubicBezTo>
                  <a:pt x="377" y="4"/>
                  <a:pt x="340" y="9"/>
                  <a:pt x="316" y="14"/>
                </a:cubicBezTo>
                <a:cubicBezTo>
                  <a:pt x="292" y="19"/>
                  <a:pt x="277" y="22"/>
                  <a:pt x="256" y="29"/>
                </a:cubicBezTo>
                <a:cubicBezTo>
                  <a:pt x="235" y="36"/>
                  <a:pt x="206" y="47"/>
                  <a:pt x="187" y="56"/>
                </a:cubicBezTo>
                <a:cubicBezTo>
                  <a:pt x="168" y="65"/>
                  <a:pt x="160" y="69"/>
                  <a:pt x="139" y="83"/>
                </a:cubicBezTo>
                <a:cubicBezTo>
                  <a:pt x="118" y="97"/>
                  <a:pt x="81" y="120"/>
                  <a:pt x="61" y="143"/>
                </a:cubicBezTo>
                <a:cubicBezTo>
                  <a:pt x="41" y="166"/>
                  <a:pt x="26" y="200"/>
                  <a:pt x="16" y="224"/>
                </a:cubicBezTo>
                <a:cubicBezTo>
                  <a:pt x="6" y="248"/>
                  <a:pt x="2" y="266"/>
                  <a:pt x="1" y="287"/>
                </a:cubicBezTo>
                <a:cubicBezTo>
                  <a:pt x="0" y="308"/>
                  <a:pt x="6" y="336"/>
                  <a:pt x="10" y="353"/>
                </a:cubicBezTo>
                <a:cubicBezTo>
                  <a:pt x="14" y="370"/>
                  <a:pt x="13" y="374"/>
                  <a:pt x="22" y="389"/>
                </a:cubicBezTo>
                <a:cubicBezTo>
                  <a:pt x="31" y="404"/>
                  <a:pt x="48" y="428"/>
                  <a:pt x="64" y="446"/>
                </a:cubicBezTo>
                <a:cubicBezTo>
                  <a:pt x="80" y="464"/>
                  <a:pt x="99" y="483"/>
                  <a:pt x="118" y="497"/>
                </a:cubicBezTo>
                <a:cubicBezTo>
                  <a:pt x="137" y="511"/>
                  <a:pt x="161" y="523"/>
                  <a:pt x="175" y="530"/>
                </a:cubicBezTo>
                <a:cubicBezTo>
                  <a:pt x="189" y="537"/>
                  <a:pt x="179" y="534"/>
                  <a:pt x="202" y="542"/>
                </a:cubicBezTo>
                <a:cubicBezTo>
                  <a:pt x="225" y="550"/>
                  <a:pt x="300" y="567"/>
                  <a:pt x="313" y="578"/>
                </a:cubicBezTo>
              </a:path>
            </a:pathLst>
          </a:custGeom>
          <a:noFill/>
          <a:ln w="38100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46" name="Oval 118"/>
          <p:cNvSpPr/>
          <p:nvPr/>
        </p:nvSpPr>
        <p:spPr>
          <a:xfrm>
            <a:off x="2887663" y="4891088"/>
            <a:ext cx="179387" cy="179387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47" name="Oval 119"/>
          <p:cNvSpPr/>
          <p:nvPr/>
        </p:nvSpPr>
        <p:spPr>
          <a:xfrm>
            <a:off x="2136775" y="5632450"/>
            <a:ext cx="179388" cy="179388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22"/>
          <p:cNvGrpSpPr/>
          <p:nvPr/>
        </p:nvGrpSpPr>
        <p:grpSpPr>
          <a:xfrm>
            <a:off x="2206625" y="3276600"/>
            <a:ext cx="989013" cy="798513"/>
            <a:chOff x="3268" y="2612"/>
            <a:chExt cx="623" cy="503"/>
          </a:xfrm>
        </p:grpSpPr>
        <p:sp>
          <p:nvSpPr>
            <p:cNvPr id="29760" name="Freeform 120"/>
            <p:cNvSpPr/>
            <p:nvPr/>
          </p:nvSpPr>
          <p:spPr>
            <a:xfrm>
              <a:off x="3268" y="3076"/>
              <a:ext cx="392" cy="39"/>
            </a:xfrm>
            <a:custGeom>
              <a:avLst/>
              <a:gdLst>
                <a:gd name="txL" fmla="*/ 0 w 392"/>
                <a:gd name="txT" fmla="*/ 0 h 39"/>
                <a:gd name="txR" fmla="*/ 392 w 392"/>
                <a:gd name="txB" fmla="*/ 39 h 39"/>
              </a:gdLst>
              <a:ahLst/>
              <a:cxnLst>
                <a:cxn ang="0">
                  <a:pos x="0" y="16"/>
                </a:cxn>
                <a:cxn ang="0">
                  <a:pos x="180" y="36"/>
                </a:cxn>
                <a:cxn ang="0">
                  <a:pos x="392" y="0"/>
                </a:cxn>
              </a:cxnLst>
              <a:rect l="txL" t="txT" r="txR" b="txB"/>
              <a:pathLst>
                <a:path w="392" h="39">
                  <a:moveTo>
                    <a:pt x="0" y="16"/>
                  </a:moveTo>
                  <a:cubicBezTo>
                    <a:pt x="57" y="27"/>
                    <a:pt x="115" y="39"/>
                    <a:pt x="180" y="36"/>
                  </a:cubicBezTo>
                  <a:cubicBezTo>
                    <a:pt x="245" y="33"/>
                    <a:pt x="346" y="11"/>
                    <a:pt x="392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9761" name="Freeform 121"/>
            <p:cNvSpPr/>
            <p:nvPr/>
          </p:nvSpPr>
          <p:spPr>
            <a:xfrm>
              <a:off x="3640" y="2612"/>
              <a:ext cx="251" cy="468"/>
            </a:xfrm>
            <a:custGeom>
              <a:avLst/>
              <a:gdLst>
                <a:gd name="txL" fmla="*/ 0 w 251"/>
                <a:gd name="txT" fmla="*/ 0 h 468"/>
                <a:gd name="txR" fmla="*/ 251 w 251"/>
                <a:gd name="txB" fmla="*/ 468 h 468"/>
              </a:gdLst>
              <a:ahLst/>
              <a:cxnLst>
                <a:cxn ang="0">
                  <a:pos x="0" y="468"/>
                </a:cxn>
                <a:cxn ang="0">
                  <a:pos x="92" y="432"/>
                </a:cxn>
                <a:cxn ang="0">
                  <a:pos x="172" y="368"/>
                </a:cxn>
                <a:cxn ang="0">
                  <a:pos x="220" y="292"/>
                </a:cxn>
                <a:cxn ang="0">
                  <a:pos x="248" y="232"/>
                </a:cxn>
                <a:cxn ang="0">
                  <a:pos x="236" y="152"/>
                </a:cxn>
                <a:cxn ang="0">
                  <a:pos x="216" y="88"/>
                </a:cxn>
                <a:cxn ang="0">
                  <a:pos x="176" y="36"/>
                </a:cxn>
                <a:cxn ang="0">
                  <a:pos x="132" y="0"/>
                </a:cxn>
              </a:cxnLst>
              <a:rect l="txL" t="txT" r="txR" b="txB"/>
              <a:pathLst>
                <a:path w="251" h="468">
                  <a:moveTo>
                    <a:pt x="0" y="468"/>
                  </a:moveTo>
                  <a:cubicBezTo>
                    <a:pt x="31" y="458"/>
                    <a:pt x="63" y="449"/>
                    <a:pt x="92" y="432"/>
                  </a:cubicBezTo>
                  <a:cubicBezTo>
                    <a:pt x="121" y="415"/>
                    <a:pt x="151" y="391"/>
                    <a:pt x="172" y="368"/>
                  </a:cubicBezTo>
                  <a:cubicBezTo>
                    <a:pt x="193" y="345"/>
                    <a:pt x="207" y="315"/>
                    <a:pt x="220" y="292"/>
                  </a:cubicBezTo>
                  <a:cubicBezTo>
                    <a:pt x="233" y="269"/>
                    <a:pt x="245" y="255"/>
                    <a:pt x="248" y="232"/>
                  </a:cubicBezTo>
                  <a:cubicBezTo>
                    <a:pt x="251" y="209"/>
                    <a:pt x="241" y="176"/>
                    <a:pt x="236" y="152"/>
                  </a:cubicBezTo>
                  <a:cubicBezTo>
                    <a:pt x="231" y="128"/>
                    <a:pt x="226" y="107"/>
                    <a:pt x="216" y="88"/>
                  </a:cubicBezTo>
                  <a:cubicBezTo>
                    <a:pt x="206" y="69"/>
                    <a:pt x="190" y="51"/>
                    <a:pt x="176" y="36"/>
                  </a:cubicBezTo>
                  <a:cubicBezTo>
                    <a:pt x="162" y="21"/>
                    <a:pt x="147" y="10"/>
                    <a:pt x="132" y="0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37042" name="Oval 114"/>
          <p:cNvSpPr/>
          <p:nvPr/>
        </p:nvSpPr>
        <p:spPr>
          <a:xfrm>
            <a:off x="2130425" y="3941763"/>
            <a:ext cx="179388" cy="179387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45" name="Oval 117"/>
          <p:cNvSpPr/>
          <p:nvPr/>
        </p:nvSpPr>
        <p:spPr>
          <a:xfrm>
            <a:off x="2922588" y="3219450"/>
            <a:ext cx="179387" cy="179388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52" name="AutoShape 124"/>
          <p:cNvSpPr/>
          <p:nvPr/>
        </p:nvSpPr>
        <p:spPr>
          <a:xfrm rot="8139065">
            <a:off x="2071688" y="3152775"/>
            <a:ext cx="709612" cy="698500"/>
          </a:xfrm>
          <a:custGeom>
            <a:avLst/>
            <a:gdLst>
              <a:gd name="txL" fmla="*/ 361 w 21600"/>
              <a:gd name="txT" fmla="*/ 0 h 21600"/>
              <a:gd name="txR" fmla="*/ 21239 w 21600"/>
              <a:gd name="txB" fmla="*/ 8279 h 21600"/>
            </a:gdLst>
            <a:ahLst/>
            <a:cxnLst>
              <a:cxn ang="0">
                <a:pos x="11656231" y="0"/>
              </a:cxn>
              <a:cxn ang="0">
                <a:pos x="1901694" y="6095641"/>
              </a:cxn>
              <a:cxn ang="0">
                <a:pos x="11656231" y="1016447"/>
              </a:cxn>
              <a:cxn ang="0">
                <a:pos x="21410769" y="6095641"/>
              </a:cxn>
            </a:cxnLst>
            <a:rect l="txL" t="txT" r="txR" b="txB"/>
            <a:pathLst>
              <a:path w="21600" h="21600">
                <a:moveTo>
                  <a:pt x="2188" y="6063"/>
                </a:moveTo>
                <a:cubicBezTo>
                  <a:pt x="3916" y="2923"/>
                  <a:pt x="7215" y="971"/>
                  <a:pt x="10800" y="972"/>
                </a:cubicBezTo>
                <a:cubicBezTo>
                  <a:pt x="14384" y="972"/>
                  <a:pt x="17683" y="2923"/>
                  <a:pt x="19411" y="6063"/>
                </a:cubicBezTo>
                <a:lnTo>
                  <a:pt x="20262" y="5594"/>
                </a:lnTo>
                <a:cubicBezTo>
                  <a:pt x="18364" y="2144"/>
                  <a:pt x="14738" y="-1"/>
                  <a:pt x="10799" y="0"/>
                </a:cubicBezTo>
                <a:cubicBezTo>
                  <a:pt x="6861" y="0"/>
                  <a:pt x="3235" y="2144"/>
                  <a:pt x="1337" y="5594"/>
                </a:cubicBezTo>
                <a:close/>
              </a:path>
            </a:pathLst>
          </a:custGeom>
          <a:solidFill>
            <a:schemeClr val="accent1"/>
          </a:solidFill>
          <a:ln w="4763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53" name="Rectangle 125"/>
          <p:cNvSpPr/>
          <p:nvPr/>
        </p:nvSpPr>
        <p:spPr>
          <a:xfrm>
            <a:off x="2571750" y="3533775"/>
            <a:ext cx="444500" cy="4572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>
            <a:spAutoFit/>
          </a:bodyPr>
          <a:lstStyle/>
          <a:p>
            <a:pPr algn="l"/>
            <a:r>
              <a:rPr lang="en-US" altLang="zh-CN" b="0" dirty="0">
                <a:latin typeface="Times New Roman" panose="02020603050405020304" pitchFamily="18" charset="0"/>
              </a:rPr>
              <a:t>θ</a:t>
            </a:r>
          </a:p>
        </p:txBody>
      </p:sp>
      <p:sp>
        <p:nvSpPr>
          <p:cNvPr id="637055" name="AutoShape 127"/>
          <p:cNvSpPr/>
          <p:nvPr/>
        </p:nvSpPr>
        <p:spPr>
          <a:xfrm rot="8139065">
            <a:off x="2079625" y="4875213"/>
            <a:ext cx="709613" cy="698500"/>
          </a:xfrm>
          <a:custGeom>
            <a:avLst/>
            <a:gdLst>
              <a:gd name="txL" fmla="*/ 361 w 21600"/>
              <a:gd name="txT" fmla="*/ 0 h 21600"/>
              <a:gd name="txR" fmla="*/ 21239 w 21600"/>
              <a:gd name="txB" fmla="*/ 8279 h 21600"/>
            </a:gdLst>
            <a:ahLst/>
            <a:cxnLst>
              <a:cxn ang="0">
                <a:pos x="11656280" y="0"/>
              </a:cxn>
              <a:cxn ang="0">
                <a:pos x="1901697" y="6095641"/>
              </a:cxn>
              <a:cxn ang="0">
                <a:pos x="11656280" y="1016447"/>
              </a:cxn>
              <a:cxn ang="0">
                <a:pos x="21410832" y="6095641"/>
              </a:cxn>
            </a:cxnLst>
            <a:rect l="txL" t="txT" r="txR" b="txB"/>
            <a:pathLst>
              <a:path w="21600" h="21600">
                <a:moveTo>
                  <a:pt x="2188" y="6063"/>
                </a:moveTo>
                <a:cubicBezTo>
                  <a:pt x="3916" y="2923"/>
                  <a:pt x="7215" y="971"/>
                  <a:pt x="10800" y="972"/>
                </a:cubicBezTo>
                <a:cubicBezTo>
                  <a:pt x="14384" y="972"/>
                  <a:pt x="17683" y="2923"/>
                  <a:pt x="19411" y="6063"/>
                </a:cubicBezTo>
                <a:lnTo>
                  <a:pt x="20262" y="5594"/>
                </a:lnTo>
                <a:cubicBezTo>
                  <a:pt x="18364" y="2144"/>
                  <a:pt x="14738" y="-1"/>
                  <a:pt x="10799" y="0"/>
                </a:cubicBezTo>
                <a:cubicBezTo>
                  <a:pt x="6861" y="0"/>
                  <a:pt x="3235" y="2144"/>
                  <a:pt x="1337" y="5594"/>
                </a:cubicBezTo>
                <a:close/>
              </a:path>
            </a:pathLst>
          </a:custGeom>
          <a:solidFill>
            <a:schemeClr val="accent1"/>
          </a:solidFill>
          <a:ln w="4763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56" name="Rectangle 128"/>
          <p:cNvSpPr/>
          <p:nvPr/>
        </p:nvSpPr>
        <p:spPr>
          <a:xfrm>
            <a:off x="2579688" y="5256213"/>
            <a:ext cx="444500" cy="4572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>
            <a:spAutoFit/>
          </a:bodyPr>
          <a:lstStyle/>
          <a:p>
            <a:pPr algn="l"/>
            <a:r>
              <a:rPr lang="en-US" altLang="zh-CN" b="0" dirty="0">
                <a:latin typeface="Times New Roman" panose="02020603050405020304" pitchFamily="18" charset="0"/>
              </a:rPr>
              <a:t>θ</a:t>
            </a:r>
          </a:p>
        </p:txBody>
      </p:sp>
      <p:grpSp>
        <p:nvGrpSpPr>
          <p:cNvPr id="3" name="Group 152"/>
          <p:cNvGrpSpPr/>
          <p:nvPr/>
        </p:nvGrpSpPr>
        <p:grpSpPr>
          <a:xfrm>
            <a:off x="4927600" y="3649663"/>
            <a:ext cx="3890963" cy="796925"/>
            <a:chOff x="3104" y="2299"/>
            <a:chExt cx="2451" cy="502"/>
          </a:xfrm>
        </p:grpSpPr>
        <p:grpSp>
          <p:nvGrpSpPr>
            <p:cNvPr id="29755" name="Group 129"/>
            <p:cNvGrpSpPr/>
            <p:nvPr/>
          </p:nvGrpSpPr>
          <p:grpSpPr>
            <a:xfrm>
              <a:off x="3392" y="2299"/>
              <a:ext cx="516" cy="502"/>
              <a:chOff x="2947" y="1925"/>
              <a:chExt cx="516" cy="502"/>
            </a:xfrm>
          </p:grpSpPr>
          <p:sp>
            <p:nvSpPr>
              <p:cNvPr id="29758" name="Text Box 130"/>
              <p:cNvSpPr txBox="1"/>
              <p:nvPr/>
            </p:nvSpPr>
            <p:spPr>
              <a:xfrm>
                <a:off x="2988" y="1925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V</a:t>
                </a:r>
              </a:p>
            </p:txBody>
          </p:sp>
          <p:sp>
            <p:nvSpPr>
              <p:cNvPr id="29759" name="Text Box 131"/>
              <p:cNvSpPr txBox="1"/>
              <p:nvPr/>
            </p:nvSpPr>
            <p:spPr>
              <a:xfrm>
                <a:off x="2947" y="2139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H</a:t>
                </a:r>
              </a:p>
            </p:txBody>
          </p:sp>
        </p:grpSp>
        <p:sp>
          <p:nvSpPr>
            <p:cNvPr id="29756" name="Text Box 132"/>
            <p:cNvSpPr txBox="1"/>
            <p:nvPr/>
          </p:nvSpPr>
          <p:spPr>
            <a:xfrm>
              <a:off x="3104" y="2368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  <p:sp>
          <p:nvSpPr>
            <p:cNvPr id="29757" name="Line 133"/>
            <p:cNvSpPr/>
            <p:nvPr/>
          </p:nvSpPr>
          <p:spPr>
            <a:xfrm>
              <a:off x="3432" y="2541"/>
              <a:ext cx="2123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37062" name="Oval 134"/>
          <p:cNvSpPr/>
          <p:nvPr/>
        </p:nvSpPr>
        <p:spPr>
          <a:xfrm>
            <a:off x="6523038" y="4352925"/>
            <a:ext cx="1439862" cy="1439863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64" name="Line 136"/>
          <p:cNvSpPr/>
          <p:nvPr/>
        </p:nvSpPr>
        <p:spPr>
          <a:xfrm>
            <a:off x="6024563" y="5073650"/>
            <a:ext cx="2481262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37065" name="Line 137"/>
          <p:cNvSpPr/>
          <p:nvPr/>
        </p:nvSpPr>
        <p:spPr>
          <a:xfrm flipV="1">
            <a:off x="7253288" y="4159250"/>
            <a:ext cx="0" cy="1916113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37066" name="Line 138"/>
          <p:cNvSpPr/>
          <p:nvPr/>
        </p:nvSpPr>
        <p:spPr>
          <a:xfrm flipV="1">
            <a:off x="7258050" y="1995488"/>
            <a:ext cx="0" cy="1916112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37067" name="Line 139"/>
          <p:cNvSpPr/>
          <p:nvPr/>
        </p:nvSpPr>
        <p:spPr>
          <a:xfrm>
            <a:off x="6513513" y="2838450"/>
            <a:ext cx="1439862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68" name="AutoShape 140"/>
          <p:cNvSpPr/>
          <p:nvPr/>
        </p:nvSpPr>
        <p:spPr>
          <a:xfrm rot="9149551">
            <a:off x="6843713" y="4803775"/>
            <a:ext cx="709612" cy="698500"/>
          </a:xfrm>
          <a:custGeom>
            <a:avLst/>
            <a:gdLst>
              <a:gd name="txL" fmla="*/ 9 w 21600"/>
              <a:gd name="txT" fmla="*/ 0 h 21600"/>
              <a:gd name="txR" fmla="*/ 21591 w 21600"/>
              <a:gd name="txB" fmla="*/ 10369 h 21600"/>
            </a:gdLst>
            <a:ahLst/>
            <a:cxnLst>
              <a:cxn ang="0">
                <a:pos x="11656231" y="0"/>
              </a:cxn>
              <a:cxn ang="0">
                <a:pos x="708002" y="7975899"/>
              </a:cxn>
              <a:cxn ang="0">
                <a:pos x="11656231" y="359727"/>
              </a:cxn>
              <a:cxn ang="0">
                <a:pos x="22604460" y="7975899"/>
              </a:cxn>
            </a:cxnLst>
            <a:rect l="txL" t="txT" r="txR" b="txB"/>
            <a:pathLst>
              <a:path w="21600" h="21600">
                <a:moveTo>
                  <a:pt x="820" y="7679"/>
                </a:moveTo>
                <a:cubicBezTo>
                  <a:pt x="2185" y="3315"/>
                  <a:pt x="6227" y="343"/>
                  <a:pt x="10800" y="344"/>
                </a:cubicBezTo>
                <a:cubicBezTo>
                  <a:pt x="15372" y="344"/>
                  <a:pt x="19414" y="3315"/>
                  <a:pt x="20779" y="7679"/>
                </a:cubicBezTo>
                <a:lnTo>
                  <a:pt x="21107" y="7576"/>
                </a:lnTo>
                <a:cubicBezTo>
                  <a:pt x="19698" y="3068"/>
                  <a:pt x="15522" y="-1"/>
                  <a:pt x="10799" y="0"/>
                </a:cubicBezTo>
                <a:cubicBezTo>
                  <a:pt x="6077" y="0"/>
                  <a:pt x="1901" y="3068"/>
                  <a:pt x="492" y="7576"/>
                </a:cubicBezTo>
                <a:close/>
              </a:path>
            </a:pathLst>
          </a:custGeom>
          <a:solidFill>
            <a:schemeClr val="accent1"/>
          </a:solidFill>
          <a:ln w="4763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069" name="Line 141"/>
          <p:cNvSpPr/>
          <p:nvPr/>
        </p:nvSpPr>
        <p:spPr>
          <a:xfrm flipV="1">
            <a:off x="6748463" y="5068888"/>
            <a:ext cx="517525" cy="5016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7070" name="Line 142"/>
          <p:cNvSpPr/>
          <p:nvPr/>
        </p:nvSpPr>
        <p:spPr>
          <a:xfrm>
            <a:off x="6526213" y="2835275"/>
            <a:ext cx="0" cy="223678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71" name="Line 143"/>
          <p:cNvSpPr/>
          <p:nvPr/>
        </p:nvSpPr>
        <p:spPr>
          <a:xfrm>
            <a:off x="7966075" y="2838450"/>
            <a:ext cx="0" cy="223678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072" name="Line 144"/>
          <p:cNvSpPr/>
          <p:nvPr/>
        </p:nvSpPr>
        <p:spPr>
          <a:xfrm>
            <a:off x="6743700" y="2838450"/>
            <a:ext cx="0" cy="27257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7073" name="Text Box 145"/>
          <p:cNvSpPr txBox="1"/>
          <p:nvPr/>
        </p:nvSpPr>
        <p:spPr>
          <a:xfrm>
            <a:off x="7116763" y="3576638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O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7074" name="Text Box 146"/>
          <p:cNvSpPr txBox="1"/>
          <p:nvPr/>
        </p:nvSpPr>
        <p:spPr>
          <a:xfrm>
            <a:off x="7016750" y="1927225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O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7075" name="Text Box 147"/>
          <p:cNvSpPr txBox="1"/>
          <p:nvPr/>
        </p:nvSpPr>
        <p:spPr>
          <a:xfrm>
            <a:off x="7810500" y="4932363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7076" name="Text Box 148"/>
          <p:cNvSpPr txBox="1"/>
          <p:nvPr/>
        </p:nvSpPr>
        <p:spPr>
          <a:xfrm>
            <a:off x="6253163" y="5519738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000" i="0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7077" name="Text Box 149"/>
          <p:cNvSpPr txBox="1"/>
          <p:nvPr/>
        </p:nvSpPr>
        <p:spPr>
          <a:xfrm>
            <a:off x="7588250" y="2379663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7078" name="Text Box 150"/>
          <p:cNvSpPr txBox="1"/>
          <p:nvPr/>
        </p:nvSpPr>
        <p:spPr>
          <a:xfrm>
            <a:off x="6369050" y="2390775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7079" name="Rectangle 151"/>
          <p:cNvSpPr/>
          <p:nvPr/>
        </p:nvSpPr>
        <p:spPr>
          <a:xfrm>
            <a:off x="7229475" y="5299075"/>
            <a:ext cx="444500" cy="4572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>
            <a:spAutoFit/>
          </a:bodyPr>
          <a:lstStyle/>
          <a:p>
            <a:pPr algn="l"/>
            <a:r>
              <a:rPr lang="en-US" altLang="zh-CN" b="0" dirty="0">
                <a:latin typeface="Times New Roman" panose="02020603050405020304" pitchFamily="18" charset="0"/>
              </a:rPr>
              <a:t>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7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7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37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37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7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37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37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37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3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37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37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37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637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63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63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63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37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3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637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37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63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"/>
                            </p:stCondLst>
                            <p:childTnLst>
                              <p:par>
                                <p:cTn id="1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637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37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37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637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63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500"/>
                                        <p:tgtEl>
                                          <p:spTgt spid="637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637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637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637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637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637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637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637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63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0" dur="500"/>
                                        <p:tgtEl>
                                          <p:spTgt spid="63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4" dur="500"/>
                                        <p:tgtEl>
                                          <p:spTgt spid="637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63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2" dur="500"/>
                                        <p:tgtEl>
                                          <p:spTgt spid="637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637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00"/>
                            </p:stCondLst>
                            <p:childTnLst>
                              <p:par>
                                <p:cTn id="1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1" dur="500"/>
                                        <p:tgtEl>
                                          <p:spTgt spid="637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5" dur="500"/>
                                        <p:tgtEl>
                                          <p:spTgt spid="637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7016" grpId="0" animBg="1"/>
      <p:bldP spid="637031" grpId="0"/>
      <p:bldP spid="637032" grpId="0"/>
      <p:bldP spid="637035" grpId="0"/>
      <p:bldP spid="637036" grpId="0"/>
      <p:bldP spid="637038" grpId="0"/>
      <p:bldP spid="637039" grpId="0"/>
      <p:bldP spid="637040" grpId="0" animBg="1"/>
      <p:bldP spid="637041" grpId="0" animBg="1"/>
      <p:bldP spid="637046" grpId="0" animBg="1"/>
      <p:bldP spid="637047" grpId="0" animBg="1"/>
      <p:bldP spid="637042" grpId="0" animBg="1"/>
      <p:bldP spid="637045" grpId="0" animBg="1"/>
      <p:bldP spid="637052" grpId="0" animBg="1"/>
      <p:bldP spid="637053" grpId="0"/>
      <p:bldP spid="637055" grpId="0" animBg="1"/>
      <p:bldP spid="637056" grpId="0"/>
      <p:bldP spid="637062" grpId="0" animBg="1"/>
      <p:bldP spid="637068" grpId="0" animBg="1"/>
      <p:bldP spid="637073" grpId="0"/>
      <p:bldP spid="637074" grpId="0"/>
      <p:bldP spid="637075" grpId="0"/>
      <p:bldP spid="637076" grpId="0"/>
      <p:bldP spid="637077" grpId="0"/>
      <p:bldP spid="637078" grpId="0"/>
      <p:bldP spid="63707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386484-6545-4675-9D7F-DBF5E62678C2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6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38017" name="Line 65"/>
          <p:cNvSpPr/>
          <p:nvPr/>
        </p:nvSpPr>
        <p:spPr>
          <a:xfrm flipH="1" flipV="1">
            <a:off x="2670175" y="2022475"/>
            <a:ext cx="677863" cy="16922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8016" name="Line 64"/>
          <p:cNvSpPr/>
          <p:nvPr/>
        </p:nvSpPr>
        <p:spPr>
          <a:xfrm flipV="1">
            <a:off x="2108200" y="2035175"/>
            <a:ext cx="576263" cy="1803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27" name="AutoShape 4"/>
          <p:cNvSpPr/>
          <p:nvPr/>
        </p:nvSpPr>
        <p:spPr>
          <a:xfrm rot="2755299">
            <a:off x="1068388" y="3870325"/>
            <a:ext cx="3149600" cy="1871663"/>
          </a:xfrm>
          <a:prstGeom prst="parallelogram">
            <a:avLst>
              <a:gd name="adj" fmla="val 59629"/>
            </a:avLst>
          </a:prstGeom>
          <a:solidFill>
            <a:srgbClr val="CC99FF"/>
          </a:solidFill>
          <a:ln w="4826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8015" name="Oval 63"/>
          <p:cNvSpPr/>
          <p:nvPr/>
        </p:nvSpPr>
        <p:spPr>
          <a:xfrm>
            <a:off x="1939925" y="3048000"/>
            <a:ext cx="1457325" cy="9429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29" name="Text Box 2"/>
          <p:cNvSpPr txBox="1"/>
          <p:nvPr/>
        </p:nvSpPr>
        <p:spPr>
          <a:xfrm>
            <a:off x="187325" y="379413"/>
            <a:ext cx="8786813" cy="1373187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当直线绕垂直于投影面的轴旋转时，该旋转轴通过直线一端点，直线相对该投影面的倾角保持不变，同时在该投影面上的投影长度也不变。</a:t>
            </a:r>
          </a:p>
        </p:txBody>
      </p:sp>
      <p:sp>
        <p:nvSpPr>
          <p:cNvPr id="30730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旋转法的基本规律</a:t>
            </a:r>
          </a:p>
        </p:txBody>
      </p:sp>
      <p:sp>
        <p:nvSpPr>
          <p:cNvPr id="30731" name="Text Box 7"/>
          <p:cNvSpPr txBox="1"/>
          <p:nvPr/>
        </p:nvSpPr>
        <p:spPr>
          <a:xfrm rot="-557113">
            <a:off x="3708400" y="4983163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H</a:t>
            </a:r>
          </a:p>
        </p:txBody>
      </p:sp>
      <p:sp>
        <p:nvSpPr>
          <p:cNvPr id="637961" name="Oval 9"/>
          <p:cNvSpPr/>
          <p:nvPr/>
        </p:nvSpPr>
        <p:spPr>
          <a:xfrm>
            <a:off x="1938338" y="4379913"/>
            <a:ext cx="1457325" cy="94297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962" name="Line 10"/>
          <p:cNvSpPr/>
          <p:nvPr/>
        </p:nvSpPr>
        <p:spPr>
          <a:xfrm>
            <a:off x="2673350" y="1841500"/>
            <a:ext cx="0" cy="3040063"/>
          </a:xfrm>
          <a:prstGeom prst="line">
            <a:avLst/>
          </a:prstGeom>
          <a:ln w="4763" cap="flat" cmpd="sng">
            <a:solidFill>
              <a:schemeClr val="tx1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37963" name="Line 11"/>
          <p:cNvSpPr/>
          <p:nvPr/>
        </p:nvSpPr>
        <p:spPr>
          <a:xfrm>
            <a:off x="2687638" y="3508375"/>
            <a:ext cx="668337" cy="1857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7964" name="Line 12"/>
          <p:cNvSpPr/>
          <p:nvPr/>
        </p:nvSpPr>
        <p:spPr>
          <a:xfrm flipH="1">
            <a:off x="2117725" y="3522663"/>
            <a:ext cx="555625" cy="31591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7965" name="Line 13"/>
          <p:cNvSpPr/>
          <p:nvPr/>
        </p:nvSpPr>
        <p:spPr>
          <a:xfrm>
            <a:off x="2681288" y="4837113"/>
            <a:ext cx="682625" cy="1460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966" name="Line 14"/>
          <p:cNvSpPr/>
          <p:nvPr/>
        </p:nvSpPr>
        <p:spPr>
          <a:xfrm flipH="1">
            <a:off x="2119313" y="4837113"/>
            <a:ext cx="561975" cy="3143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970" name="Line 18"/>
          <p:cNvSpPr/>
          <p:nvPr/>
        </p:nvSpPr>
        <p:spPr>
          <a:xfrm>
            <a:off x="2127250" y="3827463"/>
            <a:ext cx="0" cy="13096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971" name="Line 19"/>
          <p:cNvSpPr/>
          <p:nvPr/>
        </p:nvSpPr>
        <p:spPr>
          <a:xfrm>
            <a:off x="3368675" y="3708400"/>
            <a:ext cx="0" cy="13081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7972" name="Text Box 20"/>
          <p:cNvSpPr txBox="1"/>
          <p:nvPr/>
        </p:nvSpPr>
        <p:spPr>
          <a:xfrm>
            <a:off x="2195513" y="454342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000" i="0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7973" name="Text Box 21"/>
          <p:cNvSpPr txBox="1"/>
          <p:nvPr/>
        </p:nvSpPr>
        <p:spPr>
          <a:xfrm>
            <a:off x="2159000" y="1622425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sz="2000" i="0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7974" name="Text Box 22"/>
          <p:cNvSpPr txBox="1"/>
          <p:nvPr/>
        </p:nvSpPr>
        <p:spPr>
          <a:xfrm>
            <a:off x="3227388" y="474662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7975" name="Text Box 23"/>
          <p:cNvSpPr txBox="1"/>
          <p:nvPr/>
        </p:nvSpPr>
        <p:spPr>
          <a:xfrm>
            <a:off x="1804988" y="5105400"/>
            <a:ext cx="4016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000" i="0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7977" name="Text Box 25"/>
          <p:cNvSpPr txBox="1"/>
          <p:nvPr/>
        </p:nvSpPr>
        <p:spPr>
          <a:xfrm>
            <a:off x="1490663" y="3606800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</a:p>
        </p:txBody>
      </p:sp>
      <p:sp>
        <p:nvSpPr>
          <p:cNvPr id="637978" name="Text Box 26"/>
          <p:cNvSpPr txBox="1"/>
          <p:nvPr/>
        </p:nvSpPr>
        <p:spPr>
          <a:xfrm>
            <a:off x="3271838" y="3476625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7988" name="AutoShape 36"/>
          <p:cNvSpPr/>
          <p:nvPr/>
        </p:nvSpPr>
        <p:spPr>
          <a:xfrm rot="10172626">
            <a:off x="2287588" y="3089275"/>
            <a:ext cx="709612" cy="698500"/>
          </a:xfrm>
          <a:custGeom>
            <a:avLst/>
            <a:gdLst>
              <a:gd name="txL" fmla="*/ 598 w 21600"/>
              <a:gd name="txT" fmla="*/ 0 h 21600"/>
              <a:gd name="txR" fmla="*/ 21002 w 21600"/>
              <a:gd name="txB" fmla="*/ 7477 h 21600"/>
            </a:gdLst>
            <a:ahLst/>
            <a:cxnLst>
              <a:cxn ang="0">
                <a:pos x="11656231" y="0"/>
              </a:cxn>
              <a:cxn ang="0">
                <a:pos x="2156399" y="5375119"/>
              </a:cxn>
              <a:cxn ang="0">
                <a:pos x="11656231" y="702736"/>
              </a:cxn>
              <a:cxn ang="0">
                <a:pos x="21156064" y="5375119"/>
              </a:cxn>
            </a:cxnLst>
            <a:rect l="txL" t="txT" r="txR" b="txB"/>
            <a:pathLst>
              <a:path w="21600" h="21600">
                <a:moveTo>
                  <a:pt x="2281" y="5322"/>
                </a:moveTo>
                <a:cubicBezTo>
                  <a:pt x="4144" y="2423"/>
                  <a:pt x="7354" y="671"/>
                  <a:pt x="10800" y="672"/>
                </a:cubicBezTo>
                <a:cubicBezTo>
                  <a:pt x="14245" y="672"/>
                  <a:pt x="17455" y="2423"/>
                  <a:pt x="19318" y="5322"/>
                </a:cubicBezTo>
                <a:lnTo>
                  <a:pt x="19884" y="4958"/>
                </a:lnTo>
                <a:cubicBezTo>
                  <a:pt x="17896" y="1868"/>
                  <a:pt x="14474" y="-1"/>
                  <a:pt x="10799" y="0"/>
                </a:cubicBezTo>
                <a:cubicBezTo>
                  <a:pt x="7125" y="0"/>
                  <a:pt x="3703" y="1868"/>
                  <a:pt x="1715" y="4958"/>
                </a:cubicBezTo>
                <a:close/>
              </a:path>
            </a:pathLst>
          </a:custGeom>
          <a:solidFill>
            <a:schemeClr val="accent1"/>
          </a:solidFill>
          <a:ln w="4763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989" name="Rectangle 37"/>
          <p:cNvSpPr/>
          <p:nvPr/>
        </p:nvSpPr>
        <p:spPr>
          <a:xfrm>
            <a:off x="2649538" y="3595688"/>
            <a:ext cx="444500" cy="4572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>
            <a:spAutoFit/>
          </a:bodyPr>
          <a:lstStyle/>
          <a:p>
            <a:pPr algn="l"/>
            <a:r>
              <a:rPr lang="en-US" altLang="zh-CN" b="0" dirty="0">
                <a:latin typeface="Times New Roman" panose="02020603050405020304" pitchFamily="18" charset="0"/>
              </a:rPr>
              <a:t>θ</a:t>
            </a:r>
          </a:p>
        </p:txBody>
      </p:sp>
      <p:sp>
        <p:nvSpPr>
          <p:cNvPr id="637998" name="Oval 46"/>
          <p:cNvSpPr/>
          <p:nvPr/>
        </p:nvSpPr>
        <p:spPr>
          <a:xfrm>
            <a:off x="6205538" y="3984625"/>
            <a:ext cx="1439862" cy="1439863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92"/>
          <p:cNvGrpSpPr/>
          <p:nvPr/>
        </p:nvGrpSpPr>
        <p:grpSpPr>
          <a:xfrm>
            <a:off x="4610100" y="1401763"/>
            <a:ext cx="3890963" cy="4305300"/>
            <a:chOff x="2856" y="1467"/>
            <a:chExt cx="2451" cy="2712"/>
          </a:xfrm>
        </p:grpSpPr>
        <p:grpSp>
          <p:nvGrpSpPr>
            <p:cNvPr id="30778" name="Group 40"/>
            <p:cNvGrpSpPr/>
            <p:nvPr/>
          </p:nvGrpSpPr>
          <p:grpSpPr>
            <a:xfrm>
              <a:off x="2856" y="2651"/>
              <a:ext cx="2451" cy="502"/>
              <a:chOff x="3104" y="2299"/>
              <a:chExt cx="2451" cy="502"/>
            </a:xfrm>
          </p:grpSpPr>
          <p:grpSp>
            <p:nvGrpSpPr>
              <p:cNvPr id="30782" name="Group 41"/>
              <p:cNvGrpSpPr/>
              <p:nvPr/>
            </p:nvGrpSpPr>
            <p:grpSpPr>
              <a:xfrm>
                <a:off x="3392" y="2299"/>
                <a:ext cx="516" cy="502"/>
                <a:chOff x="2947" y="1925"/>
                <a:chExt cx="516" cy="502"/>
              </a:xfrm>
            </p:grpSpPr>
            <p:sp>
              <p:nvSpPr>
                <p:cNvPr id="30785" name="Text Box 42"/>
                <p:cNvSpPr txBox="1"/>
                <p:nvPr/>
              </p:nvSpPr>
              <p:spPr>
                <a:xfrm>
                  <a:off x="2988" y="1925"/>
                  <a:ext cx="475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0" dirty="0">
                      <a:latin typeface="Times New Roman" panose="02020603050405020304" pitchFamily="18" charset="0"/>
                      <a:ea typeface="隶书" panose="02010509060101010101" pitchFamily="49" charset="-122"/>
                    </a:rPr>
                    <a:t>V</a:t>
                  </a:r>
                </a:p>
              </p:txBody>
            </p:sp>
            <p:sp>
              <p:nvSpPr>
                <p:cNvPr id="30786" name="Text Box 43"/>
                <p:cNvSpPr txBox="1"/>
                <p:nvPr/>
              </p:nvSpPr>
              <p:spPr>
                <a:xfrm>
                  <a:off x="2947" y="2139"/>
                  <a:ext cx="475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0" dirty="0">
                      <a:latin typeface="Times New Roman" panose="02020603050405020304" pitchFamily="18" charset="0"/>
                      <a:ea typeface="隶书" panose="02010509060101010101" pitchFamily="49" charset="-122"/>
                    </a:rPr>
                    <a:t>H</a:t>
                  </a:r>
                </a:p>
              </p:txBody>
            </p:sp>
          </p:grpSp>
          <p:sp>
            <p:nvSpPr>
              <p:cNvPr id="30783" name="Text Box 44"/>
              <p:cNvSpPr txBox="1"/>
              <p:nvPr/>
            </p:nvSpPr>
            <p:spPr>
              <a:xfrm>
                <a:off x="3104" y="2368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</a:p>
            </p:txBody>
          </p:sp>
          <p:sp>
            <p:nvSpPr>
              <p:cNvPr id="30784" name="Line 45"/>
              <p:cNvSpPr/>
              <p:nvPr/>
            </p:nvSpPr>
            <p:spPr>
              <a:xfrm>
                <a:off x="3432" y="2541"/>
                <a:ext cx="2123" cy="0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0779" name="Line 47"/>
            <p:cNvSpPr/>
            <p:nvPr/>
          </p:nvSpPr>
          <p:spPr>
            <a:xfrm>
              <a:off x="3547" y="3548"/>
              <a:ext cx="1563" cy="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0780" name="Line 48"/>
            <p:cNvSpPr/>
            <p:nvPr/>
          </p:nvSpPr>
          <p:spPr>
            <a:xfrm flipV="1">
              <a:off x="4321" y="2972"/>
              <a:ext cx="0" cy="120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30781" name="Line 49"/>
            <p:cNvSpPr/>
            <p:nvPr/>
          </p:nvSpPr>
          <p:spPr>
            <a:xfrm flipV="1">
              <a:off x="4324" y="1467"/>
              <a:ext cx="0" cy="1349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</p:grpSp>
      <p:sp>
        <p:nvSpPr>
          <p:cNvPr id="638004" name="Line 52"/>
          <p:cNvSpPr/>
          <p:nvPr/>
        </p:nvSpPr>
        <p:spPr>
          <a:xfrm flipV="1">
            <a:off x="6319838" y="4700588"/>
            <a:ext cx="628650" cy="4381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8007" name="Line 55"/>
          <p:cNvSpPr/>
          <p:nvPr/>
        </p:nvSpPr>
        <p:spPr>
          <a:xfrm>
            <a:off x="6326188" y="3160713"/>
            <a:ext cx="0" cy="1973262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8009" name="Text Box 57"/>
          <p:cNvSpPr txBox="1"/>
          <p:nvPr/>
        </p:nvSpPr>
        <p:spPr>
          <a:xfrm>
            <a:off x="6297613" y="1322388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8010" name="Text Box 58"/>
          <p:cNvSpPr txBox="1"/>
          <p:nvPr/>
        </p:nvSpPr>
        <p:spPr>
          <a:xfrm>
            <a:off x="7318375" y="4927600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38011" name="Text Box 59"/>
          <p:cNvSpPr txBox="1"/>
          <p:nvPr/>
        </p:nvSpPr>
        <p:spPr>
          <a:xfrm>
            <a:off x="5935663" y="5151438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endParaRPr lang="en-US" altLang="zh-CN" sz="2000" i="0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38012" name="Text Box 60"/>
          <p:cNvSpPr txBox="1"/>
          <p:nvPr/>
        </p:nvSpPr>
        <p:spPr>
          <a:xfrm>
            <a:off x="7345363" y="2684463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8013" name="Text Box 61"/>
          <p:cNvSpPr txBox="1"/>
          <p:nvPr/>
        </p:nvSpPr>
        <p:spPr>
          <a:xfrm>
            <a:off x="5824538" y="2684463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38014" name="Rectangle 62"/>
          <p:cNvSpPr/>
          <p:nvPr/>
        </p:nvSpPr>
        <p:spPr>
          <a:xfrm>
            <a:off x="6888163" y="4822825"/>
            <a:ext cx="331787" cy="396875"/>
          </a:xfrm>
          <a:prstGeom prst="rect">
            <a:avLst/>
          </a:prstGeom>
          <a:noFill/>
          <a:ln w="4763">
            <a:noFill/>
          </a:ln>
        </p:spPr>
        <p:txBody>
          <a:bodyPr anchor="ctr" anchorCtr="0">
            <a:spAutoFit/>
          </a:bodyPr>
          <a:lstStyle/>
          <a:p>
            <a:pPr algn="l"/>
            <a:r>
              <a:rPr lang="en-US" altLang="zh-CN" sz="2000" dirty="0">
                <a:latin typeface="Times New Roman" panose="02020603050405020304" pitchFamily="18" charset="0"/>
              </a:rPr>
              <a:t>θ</a:t>
            </a:r>
          </a:p>
        </p:txBody>
      </p:sp>
      <p:sp>
        <p:nvSpPr>
          <p:cNvPr id="638026" name="AutoShape 74"/>
          <p:cNvSpPr/>
          <p:nvPr/>
        </p:nvSpPr>
        <p:spPr>
          <a:xfrm rot="10172626">
            <a:off x="2314575" y="4411663"/>
            <a:ext cx="709613" cy="698500"/>
          </a:xfrm>
          <a:custGeom>
            <a:avLst/>
            <a:gdLst>
              <a:gd name="txL" fmla="*/ 598 w 21600"/>
              <a:gd name="txT" fmla="*/ 0 h 21600"/>
              <a:gd name="txR" fmla="*/ 21002 w 21600"/>
              <a:gd name="txB" fmla="*/ 7477 h 21600"/>
            </a:gdLst>
            <a:ahLst/>
            <a:cxnLst>
              <a:cxn ang="0">
                <a:pos x="11656280" y="0"/>
              </a:cxn>
              <a:cxn ang="0">
                <a:pos x="2156402" y="5375119"/>
              </a:cxn>
              <a:cxn ang="0">
                <a:pos x="11656280" y="702736"/>
              </a:cxn>
              <a:cxn ang="0">
                <a:pos x="21156127" y="5375119"/>
              </a:cxn>
            </a:cxnLst>
            <a:rect l="txL" t="txT" r="txR" b="txB"/>
            <a:pathLst>
              <a:path w="21600" h="21600">
                <a:moveTo>
                  <a:pt x="2281" y="5322"/>
                </a:moveTo>
                <a:cubicBezTo>
                  <a:pt x="4144" y="2423"/>
                  <a:pt x="7354" y="671"/>
                  <a:pt x="10800" y="672"/>
                </a:cubicBezTo>
                <a:cubicBezTo>
                  <a:pt x="14245" y="672"/>
                  <a:pt x="17455" y="2423"/>
                  <a:pt x="19318" y="5322"/>
                </a:cubicBezTo>
                <a:lnTo>
                  <a:pt x="19884" y="4958"/>
                </a:lnTo>
                <a:cubicBezTo>
                  <a:pt x="17896" y="1868"/>
                  <a:pt x="14474" y="-1"/>
                  <a:pt x="10799" y="0"/>
                </a:cubicBezTo>
                <a:cubicBezTo>
                  <a:pt x="7125" y="0"/>
                  <a:pt x="3703" y="1868"/>
                  <a:pt x="1715" y="4958"/>
                </a:cubicBezTo>
                <a:close/>
              </a:path>
            </a:pathLst>
          </a:custGeom>
          <a:solidFill>
            <a:schemeClr val="accent1"/>
          </a:solidFill>
          <a:ln w="4763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8027" name="Rectangle 75"/>
          <p:cNvSpPr/>
          <p:nvPr/>
        </p:nvSpPr>
        <p:spPr>
          <a:xfrm>
            <a:off x="2738438" y="4867275"/>
            <a:ext cx="444500" cy="457200"/>
          </a:xfrm>
          <a:prstGeom prst="rect">
            <a:avLst/>
          </a:prstGeom>
          <a:noFill/>
          <a:ln w="4763">
            <a:noFill/>
          </a:ln>
        </p:spPr>
        <p:txBody>
          <a:bodyPr anchor="ctr" anchorCtr="0">
            <a:spAutoFit/>
          </a:bodyPr>
          <a:lstStyle/>
          <a:p>
            <a:pPr algn="l"/>
            <a:r>
              <a:rPr lang="en-US" altLang="zh-CN" b="0" dirty="0">
                <a:latin typeface="Times New Roman" panose="02020603050405020304" pitchFamily="18" charset="0"/>
              </a:rPr>
              <a:t>θ</a:t>
            </a:r>
          </a:p>
        </p:txBody>
      </p:sp>
      <p:sp>
        <p:nvSpPr>
          <p:cNvPr id="638028" name="Freeform 76"/>
          <p:cNvSpPr/>
          <p:nvPr/>
        </p:nvSpPr>
        <p:spPr>
          <a:xfrm>
            <a:off x="2108200" y="3829050"/>
            <a:ext cx="641350" cy="168275"/>
          </a:xfrm>
          <a:custGeom>
            <a:avLst/>
            <a:gdLst>
              <a:gd name="txL" fmla="*/ 0 w 380"/>
              <a:gd name="txT" fmla="*/ 0 h 106"/>
              <a:gd name="txR" fmla="*/ 380 w 380"/>
              <a:gd name="txB" fmla="*/ 106 h 106"/>
            </a:gdLst>
            <a:ahLst/>
            <a:cxnLst>
              <a:cxn ang="0">
                <a:pos x="0" y="0"/>
              </a:cxn>
              <a:cxn ang="0">
                <a:pos x="121519" y="63500"/>
              </a:cxn>
              <a:cxn ang="0">
                <a:pos x="330802" y="139700"/>
              </a:cxn>
              <a:cxn ang="0">
                <a:pos x="513080" y="165100"/>
              </a:cxn>
              <a:cxn ang="0">
                <a:pos x="641350" y="158750"/>
              </a:cxn>
            </a:cxnLst>
            <a:rect l="txL" t="txT" r="txR" b="txB"/>
            <a:pathLst>
              <a:path w="380" h="106">
                <a:moveTo>
                  <a:pt x="0" y="0"/>
                </a:moveTo>
                <a:cubicBezTo>
                  <a:pt x="19" y="12"/>
                  <a:pt x="39" y="25"/>
                  <a:pt x="72" y="40"/>
                </a:cubicBezTo>
                <a:cubicBezTo>
                  <a:pt x="105" y="55"/>
                  <a:pt x="158" y="77"/>
                  <a:pt x="196" y="88"/>
                </a:cubicBezTo>
                <a:cubicBezTo>
                  <a:pt x="234" y="99"/>
                  <a:pt x="273" y="102"/>
                  <a:pt x="304" y="104"/>
                </a:cubicBezTo>
                <a:cubicBezTo>
                  <a:pt x="335" y="106"/>
                  <a:pt x="357" y="103"/>
                  <a:pt x="380" y="10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8029" name="Freeform 77"/>
          <p:cNvSpPr/>
          <p:nvPr/>
        </p:nvSpPr>
        <p:spPr>
          <a:xfrm>
            <a:off x="2698750" y="3651250"/>
            <a:ext cx="692150" cy="342900"/>
          </a:xfrm>
          <a:custGeom>
            <a:avLst/>
            <a:gdLst>
              <a:gd name="txL" fmla="*/ 0 w 436"/>
              <a:gd name="txT" fmla="*/ 0 h 216"/>
              <a:gd name="txR" fmla="*/ 436 w 436"/>
              <a:gd name="txB" fmla="*/ 216 h 216"/>
            </a:gdLst>
            <a:ahLst/>
            <a:cxnLst>
              <a:cxn ang="0">
                <a:pos x="0" y="342900"/>
              </a:cxn>
              <a:cxn ang="0">
                <a:pos x="114300" y="323850"/>
              </a:cxn>
              <a:cxn ang="0">
                <a:pos x="266700" y="298450"/>
              </a:cxn>
              <a:cxn ang="0">
                <a:pos x="444500" y="228600"/>
              </a:cxn>
              <a:cxn ang="0">
                <a:pos x="603250" y="114300"/>
              </a:cxn>
              <a:cxn ang="0">
                <a:pos x="692150" y="0"/>
              </a:cxn>
            </a:cxnLst>
            <a:rect l="txL" t="txT" r="txR" b="txB"/>
            <a:pathLst>
              <a:path w="436" h="216">
                <a:moveTo>
                  <a:pt x="0" y="216"/>
                </a:moveTo>
                <a:cubicBezTo>
                  <a:pt x="22" y="212"/>
                  <a:pt x="44" y="209"/>
                  <a:pt x="72" y="204"/>
                </a:cubicBezTo>
                <a:cubicBezTo>
                  <a:pt x="100" y="199"/>
                  <a:pt x="133" y="198"/>
                  <a:pt x="168" y="188"/>
                </a:cubicBezTo>
                <a:cubicBezTo>
                  <a:pt x="203" y="178"/>
                  <a:pt x="245" y="163"/>
                  <a:pt x="280" y="144"/>
                </a:cubicBezTo>
                <a:cubicBezTo>
                  <a:pt x="315" y="125"/>
                  <a:pt x="354" y="96"/>
                  <a:pt x="380" y="72"/>
                </a:cubicBezTo>
                <a:cubicBezTo>
                  <a:pt x="406" y="48"/>
                  <a:pt x="421" y="24"/>
                  <a:pt x="436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981" name="Oval 29"/>
          <p:cNvSpPr/>
          <p:nvPr/>
        </p:nvSpPr>
        <p:spPr>
          <a:xfrm>
            <a:off x="3267075" y="4872038"/>
            <a:ext cx="179388" cy="179387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982" name="Oval 30"/>
          <p:cNvSpPr/>
          <p:nvPr/>
        </p:nvSpPr>
        <p:spPr>
          <a:xfrm>
            <a:off x="2027238" y="5062538"/>
            <a:ext cx="179387" cy="179387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5" name="Group 81"/>
          <p:cNvGrpSpPr/>
          <p:nvPr/>
        </p:nvGrpSpPr>
        <p:grpSpPr>
          <a:xfrm>
            <a:off x="2214563" y="3200400"/>
            <a:ext cx="417512" cy="519113"/>
            <a:chOff x="1259" y="2304"/>
            <a:chExt cx="263" cy="327"/>
          </a:xfrm>
        </p:grpSpPr>
        <p:sp>
          <p:nvSpPr>
            <p:cNvPr id="30776" name="Freeform 79"/>
            <p:cNvSpPr/>
            <p:nvPr/>
          </p:nvSpPr>
          <p:spPr>
            <a:xfrm rot="10401988">
              <a:off x="1290" y="2482"/>
              <a:ext cx="37" cy="149"/>
            </a:xfrm>
            <a:custGeom>
              <a:avLst/>
              <a:gdLst>
                <a:gd name="txL" fmla="*/ 0 w 123"/>
                <a:gd name="txT" fmla="*/ 0 h 93"/>
                <a:gd name="txR" fmla="*/ 123 w 123"/>
                <a:gd name="txB" fmla="*/ 93 h 93"/>
              </a:gdLst>
              <a:ahLst/>
              <a:cxnLst>
                <a:cxn ang="0">
                  <a:pos x="0" y="0"/>
                </a:cxn>
                <a:cxn ang="0">
                  <a:pos x="14" y="101"/>
                </a:cxn>
                <a:cxn ang="0">
                  <a:pos x="37" y="149"/>
                </a:cxn>
              </a:cxnLst>
              <a:rect l="txL" t="txT" r="txR" b="txB"/>
              <a:pathLst>
                <a:path w="123" h="93">
                  <a:moveTo>
                    <a:pt x="0" y="0"/>
                  </a:moveTo>
                  <a:cubicBezTo>
                    <a:pt x="8" y="10"/>
                    <a:pt x="28" y="48"/>
                    <a:pt x="48" y="63"/>
                  </a:cubicBezTo>
                  <a:cubicBezTo>
                    <a:pt x="68" y="78"/>
                    <a:pt x="108" y="87"/>
                    <a:pt x="123" y="93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0777" name="Rectangle 80"/>
            <p:cNvSpPr/>
            <p:nvPr/>
          </p:nvSpPr>
          <p:spPr>
            <a:xfrm>
              <a:off x="1259" y="2304"/>
              <a:ext cx="26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  <a:sym typeface="Symbol" panose="05050102010706020507" pitchFamily="18" charset="2"/>
                </a:rPr>
                <a:t>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  <a:sym typeface="Math1" pitchFamily="2" charset="2"/>
              </a:endParaRPr>
            </a:p>
          </p:txBody>
        </p:sp>
      </p:grpSp>
      <p:sp>
        <p:nvSpPr>
          <p:cNvPr id="637987" name="Oval 35"/>
          <p:cNvSpPr/>
          <p:nvPr/>
        </p:nvSpPr>
        <p:spPr>
          <a:xfrm>
            <a:off x="3278188" y="3606800"/>
            <a:ext cx="179387" cy="179388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7986" name="Oval 34"/>
          <p:cNvSpPr/>
          <p:nvPr/>
        </p:nvSpPr>
        <p:spPr>
          <a:xfrm>
            <a:off x="2020888" y="3752850"/>
            <a:ext cx="179387" cy="179388"/>
          </a:xfrm>
          <a:prstGeom prst="ellipse">
            <a:avLst/>
          </a:prstGeom>
          <a:solidFill>
            <a:schemeClr val="hlink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8034" name="Line 82"/>
          <p:cNvSpPr/>
          <p:nvPr/>
        </p:nvSpPr>
        <p:spPr>
          <a:xfrm>
            <a:off x="7531100" y="3176588"/>
            <a:ext cx="0" cy="1924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638035" name="Line 83"/>
          <p:cNvSpPr/>
          <p:nvPr/>
        </p:nvSpPr>
        <p:spPr>
          <a:xfrm flipV="1">
            <a:off x="6318250" y="1527175"/>
            <a:ext cx="614363" cy="16573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8036" name="Line 84"/>
          <p:cNvSpPr/>
          <p:nvPr/>
        </p:nvSpPr>
        <p:spPr>
          <a:xfrm flipH="1" flipV="1">
            <a:off x="6937375" y="1493838"/>
            <a:ext cx="601663" cy="16700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8037" name="Line 85"/>
          <p:cNvSpPr/>
          <p:nvPr/>
        </p:nvSpPr>
        <p:spPr>
          <a:xfrm flipH="1" flipV="1">
            <a:off x="6927850" y="4689475"/>
            <a:ext cx="592138" cy="4016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8040" name="Line 88"/>
          <p:cNvSpPr/>
          <p:nvPr/>
        </p:nvSpPr>
        <p:spPr>
          <a:xfrm>
            <a:off x="6715125" y="3181350"/>
            <a:ext cx="814388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38041" name="Freeform 89"/>
          <p:cNvSpPr/>
          <p:nvPr/>
        </p:nvSpPr>
        <p:spPr>
          <a:xfrm>
            <a:off x="6715125" y="4846638"/>
            <a:ext cx="412750" cy="93662"/>
          </a:xfrm>
          <a:custGeom>
            <a:avLst/>
            <a:gdLst>
              <a:gd name="txL" fmla="*/ 0 w 260"/>
              <a:gd name="txT" fmla="*/ 0 h 59"/>
              <a:gd name="txR" fmla="*/ 260 w 260"/>
              <a:gd name="txB" fmla="*/ 59 h 59"/>
            </a:gdLst>
            <a:ahLst/>
            <a:cxnLst>
              <a:cxn ang="0">
                <a:pos x="0" y="25400"/>
              </a:cxn>
              <a:cxn ang="0">
                <a:pos x="200025" y="88900"/>
              </a:cxn>
              <a:cxn ang="0">
                <a:pos x="412750" y="0"/>
              </a:cxn>
            </a:cxnLst>
            <a:rect l="txL" t="txT" r="txR" b="txB"/>
            <a:pathLst>
              <a:path w="260" h="59">
                <a:moveTo>
                  <a:pt x="0" y="16"/>
                </a:moveTo>
                <a:cubicBezTo>
                  <a:pt x="41" y="37"/>
                  <a:pt x="83" y="59"/>
                  <a:pt x="126" y="56"/>
                </a:cubicBezTo>
                <a:cubicBezTo>
                  <a:pt x="169" y="53"/>
                  <a:pt x="214" y="26"/>
                  <a:pt x="260" y="0"/>
                </a:cubicBezTo>
              </a:path>
            </a:pathLst>
          </a:custGeom>
          <a:noFill/>
          <a:ln w="4763" cap="flat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38042" name="Line 90"/>
          <p:cNvSpPr/>
          <p:nvPr/>
        </p:nvSpPr>
        <p:spPr>
          <a:xfrm>
            <a:off x="6305550" y="3173413"/>
            <a:ext cx="47625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638045" name="Text Box 93"/>
          <p:cNvSpPr txBox="1"/>
          <p:nvPr/>
        </p:nvSpPr>
        <p:spPr>
          <a:xfrm>
            <a:off x="6467475" y="4368800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endParaRPr lang="en-US" altLang="zh-CN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30775" name="Text Box 97"/>
          <p:cNvSpPr txBox="1"/>
          <p:nvPr/>
        </p:nvSpPr>
        <p:spPr>
          <a:xfrm>
            <a:off x="296863" y="5815013"/>
            <a:ext cx="8847137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当平面绕垂直某一投影面的轴旋转时，平面对该投影面的倾角保持不变，平面在该投影面上的投影形状也保持不变。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8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7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7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37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37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3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37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37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3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7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38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38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38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38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637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37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3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37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37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37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637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37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637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37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637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38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500"/>
                                        <p:tgtEl>
                                          <p:spTgt spid="638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638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38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6" dur="500"/>
                                        <p:tgtEl>
                                          <p:spTgt spid="638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63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638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63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4" dur="500"/>
                                        <p:tgtEl>
                                          <p:spTgt spid="638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500"/>
                                        <p:tgtEl>
                                          <p:spTgt spid="638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638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637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638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7" dur="500"/>
                                        <p:tgtEl>
                                          <p:spTgt spid="638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638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6" dur="500"/>
                                        <p:tgtEl>
                                          <p:spTgt spid="638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638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638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00"/>
                            </p:stCondLst>
                            <p:childTnLst>
                              <p:par>
                                <p:cTn id="20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0" dur="500"/>
                                        <p:tgtEl>
                                          <p:spTgt spid="638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015" grpId="0" animBg="1"/>
      <p:bldP spid="637961" grpId="0" animBg="1"/>
      <p:bldP spid="637972" grpId="0"/>
      <p:bldP spid="637973" grpId="0"/>
      <p:bldP spid="637974" grpId="0"/>
      <p:bldP spid="637975" grpId="0"/>
      <p:bldP spid="637977" grpId="0"/>
      <p:bldP spid="637978" grpId="0"/>
      <p:bldP spid="637988" grpId="0" animBg="1"/>
      <p:bldP spid="637989" grpId="0"/>
      <p:bldP spid="637998" grpId="0" animBg="1"/>
      <p:bldP spid="638009" grpId="0"/>
      <p:bldP spid="638010" grpId="0"/>
      <p:bldP spid="638011" grpId="0"/>
      <p:bldP spid="638012" grpId="0"/>
      <p:bldP spid="638013" grpId="0"/>
      <p:bldP spid="638014" grpId="0"/>
      <p:bldP spid="638026" grpId="0" animBg="1"/>
      <p:bldP spid="638027" grpId="0"/>
      <p:bldP spid="638028" grpId="0" animBg="1"/>
      <p:bldP spid="638029" grpId="0" animBg="1"/>
      <p:bldP spid="637981" grpId="0" animBg="1"/>
      <p:bldP spid="637982" grpId="0" animBg="1"/>
      <p:bldP spid="637987" grpId="0" animBg="1"/>
      <p:bldP spid="637986" grpId="0" animBg="1"/>
      <p:bldP spid="638041" grpId="0" animBg="1"/>
      <p:bldP spid="63804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79A0C5D-5A35-43AE-B6F8-6FB7C835DA2F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40002" name="Text Box 2"/>
          <p:cNvSpPr txBox="1"/>
          <p:nvPr/>
        </p:nvSpPr>
        <p:spPr>
          <a:xfrm>
            <a:off x="752475" y="2128838"/>
            <a:ext cx="7261225" cy="423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将投影面倾斜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线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投影面平行线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        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投影面平行线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投影面垂直线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倾斜线变换成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投影面垂直线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将投影面倾斜面变换成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投影面垂直面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将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投影面垂直面</a:t>
            </a: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投影面平行面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  <a:p>
            <a:pPr marL="457200" indent="-457200" algn="l" eaLnBrk="0" hangingPunct="0">
              <a:spcBef>
                <a:spcPct val="50000"/>
              </a:spcBef>
              <a:buFont typeface="Wingdings" panose="05000000000000000000" pitchFamily="2" charset="2"/>
              <a:buAutoNum type="arabicPeriod"/>
            </a:pPr>
            <a:r>
              <a:rPr lang="zh-CN" altLang="en-US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将投影面倾斜面变换成</a:t>
            </a:r>
            <a:r>
              <a:rPr lang="zh-CN" altLang="zh-CN" sz="3200" i="0" dirty="0">
                <a:latin typeface="楷体_GB2312" pitchFamily="49" charset="-122"/>
                <a:ea typeface="楷体_GB2312" pitchFamily="49" charset="-122"/>
                <a:hlinkClick r:id="" action="ppaction://noaction"/>
              </a:rPr>
              <a:t>投影面平行面</a:t>
            </a:r>
            <a:endParaRPr lang="zh-CN" altLang="en-US" sz="3200" i="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50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0004" name="Text Box 4"/>
          <p:cNvSpPr txBox="1">
            <a:spLocks noChangeArrowheads="1"/>
          </p:cNvSpPr>
          <p:nvPr/>
        </p:nvSpPr>
        <p:spPr bwMode="auto">
          <a:xfrm>
            <a:off x="471488" y="534988"/>
            <a:ext cx="8104188" cy="15557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4000" i="0" u="sng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宋体" panose="02010600040101010101" pitchFamily="2" charset="-122"/>
                <a:cs typeface="+mn-cs"/>
              </a:rPr>
              <a:t>目标：</a:t>
            </a:r>
            <a:r>
              <a:rPr kumimoji="1" lang="zh-CN" altLang="en-US" sz="280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宋体" panose="02010600040101010101" pitchFamily="2" charset="-122"/>
                <a:cs typeface="+mn-cs"/>
              </a:rPr>
              <a:t>将一般位置的直线和平面转换为特殊位置的直线或平面，或者将特殊位置的直线转换为有利于求解的特殊位置。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0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000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F36F7F-B652-4AED-8DEF-0C2EE9F406F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2773" name="Line 2"/>
          <p:cNvSpPr/>
          <p:nvPr/>
        </p:nvSpPr>
        <p:spPr>
          <a:xfrm>
            <a:off x="3597275" y="3690938"/>
            <a:ext cx="18923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4" name="Text Box 3"/>
          <p:cNvSpPr txBox="1"/>
          <p:nvPr/>
        </p:nvSpPr>
        <p:spPr>
          <a:xfrm>
            <a:off x="3119438" y="344328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2775" name="Line 4"/>
          <p:cNvSpPr/>
          <p:nvPr/>
        </p:nvSpPr>
        <p:spPr>
          <a:xfrm>
            <a:off x="4384675" y="2471738"/>
            <a:ext cx="0" cy="18859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6" name="Text Box 5"/>
          <p:cNvSpPr txBox="1"/>
          <p:nvPr/>
        </p:nvSpPr>
        <p:spPr>
          <a:xfrm>
            <a:off x="4086225" y="20891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2777" name="Text Box 6"/>
          <p:cNvSpPr txBox="1"/>
          <p:nvPr/>
        </p:nvSpPr>
        <p:spPr>
          <a:xfrm>
            <a:off x="4075113" y="43148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2778" name="Group 8"/>
          <p:cNvGrpSpPr/>
          <p:nvPr/>
        </p:nvGrpSpPr>
        <p:grpSpPr>
          <a:xfrm>
            <a:off x="3271838" y="3319463"/>
            <a:ext cx="819150" cy="796925"/>
            <a:chOff x="2947" y="1925"/>
            <a:chExt cx="516" cy="502"/>
          </a:xfrm>
        </p:grpSpPr>
        <p:sp>
          <p:nvSpPr>
            <p:cNvPr id="32799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2800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2779" name="Line 11"/>
          <p:cNvSpPr/>
          <p:nvPr/>
        </p:nvSpPr>
        <p:spPr>
          <a:xfrm>
            <a:off x="4360863" y="2443163"/>
            <a:ext cx="763587" cy="34448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0" name="Line 12"/>
          <p:cNvSpPr/>
          <p:nvPr/>
        </p:nvSpPr>
        <p:spPr>
          <a:xfrm>
            <a:off x="5116513" y="2813050"/>
            <a:ext cx="0" cy="2813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1" name="Line 13"/>
          <p:cNvSpPr/>
          <p:nvPr/>
        </p:nvSpPr>
        <p:spPr>
          <a:xfrm>
            <a:off x="4384675" y="4370388"/>
            <a:ext cx="728663" cy="12700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82" name="Text Box 21"/>
          <p:cNvSpPr txBox="1"/>
          <p:nvPr/>
        </p:nvSpPr>
        <p:spPr>
          <a:xfrm>
            <a:off x="5078413" y="24685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2783" name="Text Box 22"/>
          <p:cNvSpPr txBox="1"/>
          <p:nvPr/>
        </p:nvSpPr>
        <p:spPr>
          <a:xfrm>
            <a:off x="5054600" y="54959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2784" name="Text Box 50"/>
          <p:cNvSpPr txBox="1"/>
          <p:nvPr/>
        </p:nvSpPr>
        <p:spPr>
          <a:xfrm>
            <a:off x="763588" y="550863"/>
            <a:ext cx="6534150" cy="519112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将投影面倾斜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线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投影面平行线</a:t>
            </a:r>
            <a:r>
              <a:rPr lang="zh-CN" altLang="en-US" sz="2800" b="0" i="0" dirty="0">
                <a:solidFill>
                  <a:srgbClr val="A5002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32785" name="Rectangle 5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1085" name="Line 61"/>
          <p:cNvSpPr/>
          <p:nvPr/>
        </p:nvSpPr>
        <p:spPr>
          <a:xfrm>
            <a:off x="2979738" y="4391025"/>
            <a:ext cx="1406525" cy="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1086" name="Line 62"/>
          <p:cNvSpPr/>
          <p:nvPr/>
        </p:nvSpPr>
        <p:spPr>
          <a:xfrm>
            <a:off x="2976563" y="2022475"/>
            <a:ext cx="1587" cy="2373313"/>
          </a:xfrm>
          <a:prstGeom prst="line">
            <a:avLst/>
          </a:prstGeom>
          <a:ln w="4763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1091" name="AutoShape 67"/>
          <p:cNvSpPr/>
          <p:nvPr/>
        </p:nvSpPr>
        <p:spPr>
          <a:xfrm rot="-8986682">
            <a:off x="2978150" y="2995613"/>
            <a:ext cx="2817813" cy="2817812"/>
          </a:xfrm>
          <a:custGeom>
            <a:avLst/>
            <a:gdLst>
              <a:gd name="txL" fmla="*/ 393 w 21600"/>
              <a:gd name="txT" fmla="*/ 0 h 21600"/>
              <a:gd name="txR" fmla="*/ 21207 w 21600"/>
              <a:gd name="txB" fmla="*/ 7914 h 21600"/>
            </a:gdLst>
            <a:ahLst/>
            <a:cxnLst>
              <a:cxn ang="0">
                <a:pos x="183797983" y="0"/>
              </a:cxn>
              <a:cxn ang="0">
                <a:pos x="23706547" y="93583710"/>
              </a:cxn>
              <a:cxn ang="0">
                <a:pos x="183797983" y="119105"/>
              </a:cxn>
              <a:cxn ang="0">
                <a:pos x="343889296" y="93583710"/>
              </a:cxn>
            </a:cxnLst>
            <a:rect l="txL" t="txT" r="txR" b="txB"/>
            <a:pathLst>
              <a:path w="21600" h="21600">
                <a:moveTo>
                  <a:pt x="1397" y="5501"/>
                </a:moveTo>
                <a:cubicBezTo>
                  <a:pt x="3310" y="2106"/>
                  <a:pt x="6903" y="6"/>
                  <a:pt x="10800" y="7"/>
                </a:cubicBezTo>
                <a:cubicBezTo>
                  <a:pt x="14696" y="7"/>
                  <a:pt x="18289" y="2106"/>
                  <a:pt x="20202" y="5501"/>
                </a:cubicBezTo>
                <a:lnTo>
                  <a:pt x="20208" y="5497"/>
                </a:lnTo>
                <a:cubicBezTo>
                  <a:pt x="18294" y="2101"/>
                  <a:pt x="14698" y="-1"/>
                  <a:pt x="10799" y="0"/>
                </a:cubicBezTo>
                <a:cubicBezTo>
                  <a:pt x="6901" y="0"/>
                  <a:pt x="3305" y="2101"/>
                  <a:pt x="1391" y="5497"/>
                </a:cubicBezTo>
                <a:close/>
              </a:path>
            </a:pathLst>
          </a:custGeom>
          <a:solidFill>
            <a:schemeClr val="accent1"/>
          </a:solidFill>
          <a:ln w="4826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1092" name="Line 68"/>
          <p:cNvSpPr/>
          <p:nvPr/>
        </p:nvSpPr>
        <p:spPr>
          <a:xfrm flipH="1">
            <a:off x="2968625" y="2798763"/>
            <a:ext cx="2141538" cy="0"/>
          </a:xfrm>
          <a:prstGeom prst="line">
            <a:avLst/>
          </a:prstGeom>
          <a:ln w="4763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1093" name="Line 69"/>
          <p:cNvSpPr/>
          <p:nvPr/>
        </p:nvSpPr>
        <p:spPr>
          <a:xfrm flipH="1">
            <a:off x="2979738" y="2460625"/>
            <a:ext cx="1403350" cy="32543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1094" name="Line 70"/>
          <p:cNvSpPr/>
          <p:nvPr/>
        </p:nvSpPr>
        <p:spPr>
          <a:xfrm>
            <a:off x="4387850" y="1323975"/>
            <a:ext cx="0" cy="2211388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1095" name="Text Box 71"/>
          <p:cNvSpPr txBox="1"/>
          <p:nvPr/>
        </p:nvSpPr>
        <p:spPr>
          <a:xfrm>
            <a:off x="2419350" y="4181475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41096" name="Text Box 72"/>
          <p:cNvSpPr txBox="1"/>
          <p:nvPr/>
        </p:nvSpPr>
        <p:spPr>
          <a:xfrm>
            <a:off x="2397125" y="2476500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grpSp>
        <p:nvGrpSpPr>
          <p:cNvPr id="3" name="Group 77"/>
          <p:cNvGrpSpPr/>
          <p:nvPr/>
        </p:nvGrpSpPr>
        <p:grpSpPr>
          <a:xfrm>
            <a:off x="3729038" y="2425700"/>
            <a:ext cx="376237" cy="457200"/>
            <a:chOff x="2349" y="1528"/>
            <a:chExt cx="237" cy="288"/>
          </a:xfrm>
        </p:grpSpPr>
        <p:sp>
          <p:nvSpPr>
            <p:cNvPr id="32797" name="Rectangle 74"/>
            <p:cNvSpPr/>
            <p:nvPr/>
          </p:nvSpPr>
          <p:spPr>
            <a:xfrm>
              <a:off x="2349" y="1528"/>
              <a:ext cx="23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</a:t>
              </a:r>
            </a:p>
          </p:txBody>
        </p:sp>
        <p:sp>
          <p:nvSpPr>
            <p:cNvPr id="32798" name="Freeform 75"/>
            <p:cNvSpPr/>
            <p:nvPr/>
          </p:nvSpPr>
          <p:spPr>
            <a:xfrm rot="2661914" flipH="1">
              <a:off x="2350" y="1631"/>
              <a:ext cx="27" cy="143"/>
            </a:xfrm>
            <a:custGeom>
              <a:avLst/>
              <a:gdLst>
                <a:gd name="txL" fmla="*/ 0 w 48"/>
                <a:gd name="txT" fmla="*/ 0 h 177"/>
                <a:gd name="txR" fmla="*/ 48 w 48"/>
                <a:gd name="txB" fmla="*/ 177 h 177"/>
              </a:gdLst>
              <a:ahLst/>
              <a:cxnLst>
                <a:cxn ang="0">
                  <a:pos x="27" y="0"/>
                </a:cxn>
                <a:cxn ang="0">
                  <a:pos x="10" y="65"/>
                </a:cxn>
                <a:cxn ang="0">
                  <a:pos x="0" y="143"/>
                </a:cxn>
              </a:cxnLst>
              <a:rect l="txL" t="txT" r="txR" b="txB"/>
              <a:pathLst>
                <a:path w="48" h="177">
                  <a:moveTo>
                    <a:pt x="48" y="0"/>
                  </a:moveTo>
                  <a:lnTo>
                    <a:pt x="18" y="81"/>
                  </a:lnTo>
                  <a:lnTo>
                    <a:pt x="0" y="177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641100" name="AutoShape 76"/>
          <p:cNvSpPr/>
          <p:nvPr/>
        </p:nvSpPr>
        <p:spPr>
          <a:xfrm>
            <a:off x="2422525" y="1304925"/>
            <a:ext cx="1238250" cy="555625"/>
          </a:xfrm>
          <a:prstGeom prst="wedgeRectCallout">
            <a:avLst>
              <a:gd name="adj1" fmla="val 37949"/>
              <a:gd name="adj2" fmla="val 190856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实长</a:t>
            </a:r>
          </a:p>
        </p:txBody>
      </p:sp>
      <p:sp>
        <p:nvSpPr>
          <p:cNvPr id="641102" name="AutoShape 78"/>
          <p:cNvSpPr/>
          <p:nvPr/>
        </p:nvSpPr>
        <p:spPr>
          <a:xfrm>
            <a:off x="5168900" y="1258888"/>
            <a:ext cx="1238250" cy="555625"/>
          </a:xfrm>
          <a:prstGeom prst="wedgeRectCallout">
            <a:avLst>
              <a:gd name="adj1" fmla="val -112819"/>
              <a:gd name="adj2" fmla="val 48856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1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4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41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4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4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41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4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41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64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41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64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641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1091" grpId="0" animBg="1"/>
      <p:bldP spid="641095" grpId="0"/>
      <p:bldP spid="641096" grpId="0"/>
      <p:bldP spid="641100" grpId="0" animBg="1"/>
      <p:bldP spid="641100" grpId="1" animBg="1"/>
      <p:bldP spid="641102" grpId="0" animBg="1"/>
      <p:bldP spid="641102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F647A8-77E5-4A9A-83FF-AE297335706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3797" name="Line 2"/>
          <p:cNvSpPr/>
          <p:nvPr/>
        </p:nvSpPr>
        <p:spPr>
          <a:xfrm>
            <a:off x="2754313" y="3101975"/>
            <a:ext cx="25447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798" name="Text Box 3"/>
          <p:cNvSpPr txBox="1"/>
          <p:nvPr/>
        </p:nvSpPr>
        <p:spPr>
          <a:xfrm>
            <a:off x="2276475" y="28543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3799" name="Line 4"/>
          <p:cNvSpPr/>
          <p:nvPr/>
        </p:nvSpPr>
        <p:spPr>
          <a:xfrm>
            <a:off x="3541713" y="2100263"/>
            <a:ext cx="0" cy="24669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0" name="Text Box 5"/>
          <p:cNvSpPr txBox="1"/>
          <p:nvPr/>
        </p:nvSpPr>
        <p:spPr>
          <a:xfrm>
            <a:off x="3140075" y="18875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3801" name="Text Box 6"/>
          <p:cNvSpPr txBox="1"/>
          <p:nvPr/>
        </p:nvSpPr>
        <p:spPr>
          <a:xfrm>
            <a:off x="3290888" y="44069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3802" name="Group 7"/>
          <p:cNvGrpSpPr/>
          <p:nvPr/>
        </p:nvGrpSpPr>
        <p:grpSpPr>
          <a:xfrm>
            <a:off x="2428875" y="2730500"/>
            <a:ext cx="819150" cy="796925"/>
            <a:chOff x="2947" y="1925"/>
            <a:chExt cx="516" cy="502"/>
          </a:xfrm>
        </p:grpSpPr>
        <p:sp>
          <p:nvSpPr>
            <p:cNvPr id="33817" name="Text Box 8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3818" name="Text Box 9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3803" name="Line 10"/>
          <p:cNvSpPr/>
          <p:nvPr/>
        </p:nvSpPr>
        <p:spPr>
          <a:xfrm flipV="1">
            <a:off x="3541713" y="2076450"/>
            <a:ext cx="1209675" cy="635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4" name="Line 11"/>
          <p:cNvSpPr/>
          <p:nvPr/>
        </p:nvSpPr>
        <p:spPr>
          <a:xfrm>
            <a:off x="4738688" y="2047875"/>
            <a:ext cx="0" cy="19288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5" name="Line 12"/>
          <p:cNvSpPr/>
          <p:nvPr/>
        </p:nvSpPr>
        <p:spPr>
          <a:xfrm flipV="1">
            <a:off x="3541713" y="3948113"/>
            <a:ext cx="1193800" cy="60483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6" name="Text Box 13"/>
          <p:cNvSpPr txBox="1"/>
          <p:nvPr/>
        </p:nvSpPr>
        <p:spPr>
          <a:xfrm>
            <a:off x="4683125" y="18954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3807" name="Text Box 14"/>
          <p:cNvSpPr txBox="1"/>
          <p:nvPr/>
        </p:nvSpPr>
        <p:spPr>
          <a:xfrm>
            <a:off x="4646613" y="38909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3808" name="Text Box 38"/>
          <p:cNvSpPr txBox="1"/>
          <p:nvPr/>
        </p:nvSpPr>
        <p:spPr>
          <a:xfrm>
            <a:off x="844550" y="619125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2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平行线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垂直线</a:t>
            </a:r>
          </a:p>
        </p:txBody>
      </p:sp>
      <p:sp>
        <p:nvSpPr>
          <p:cNvPr id="33809" name="Rectangle 3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2088" name="Line 40"/>
          <p:cNvSpPr/>
          <p:nvPr/>
        </p:nvSpPr>
        <p:spPr>
          <a:xfrm>
            <a:off x="4735513" y="1420813"/>
            <a:ext cx="0" cy="1474787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2089" name="AutoShape 41"/>
          <p:cNvSpPr/>
          <p:nvPr/>
        </p:nvSpPr>
        <p:spPr>
          <a:xfrm rot="-8986682">
            <a:off x="3292475" y="2730500"/>
            <a:ext cx="2787650" cy="2500313"/>
          </a:xfrm>
          <a:custGeom>
            <a:avLst/>
            <a:gdLst>
              <a:gd name="txL" fmla="*/ 3761 w 21600"/>
              <a:gd name="txT" fmla="*/ 0 h 21600"/>
              <a:gd name="txR" fmla="*/ 17839 w 21600"/>
              <a:gd name="txB" fmla="*/ 2609 h 21600"/>
            </a:gdLst>
            <a:ahLst/>
            <a:cxnLst>
              <a:cxn ang="0">
                <a:pos x="179884086" y="0"/>
              </a:cxn>
              <a:cxn ang="0">
                <a:pos x="90924754" y="18919730"/>
              </a:cxn>
              <a:cxn ang="0">
                <a:pos x="179884086" y="0"/>
              </a:cxn>
              <a:cxn ang="0">
                <a:pos x="268843385" y="18919730"/>
              </a:cxn>
            </a:cxnLst>
            <a:rect l="txL" t="txT" r="txR" b="txB"/>
            <a:pathLst>
              <a:path w="21600" h="21600">
                <a:moveTo>
                  <a:pt x="5459" y="1412"/>
                </a:moveTo>
                <a:cubicBezTo>
                  <a:pt x="7087" y="486"/>
                  <a:pt x="8927" y="-1"/>
                  <a:pt x="10800" y="0"/>
                </a:cubicBezTo>
                <a:cubicBezTo>
                  <a:pt x="12672" y="0"/>
                  <a:pt x="14512" y="486"/>
                  <a:pt x="16140" y="1412"/>
                </a:cubicBezTo>
                <a:cubicBezTo>
                  <a:pt x="14512" y="486"/>
                  <a:pt x="12672" y="-1"/>
                  <a:pt x="10799" y="0"/>
                </a:cubicBezTo>
                <a:cubicBezTo>
                  <a:pt x="8927" y="0"/>
                  <a:pt x="7087" y="486"/>
                  <a:pt x="5459" y="1412"/>
                </a:cubicBezTo>
                <a:close/>
              </a:path>
            </a:pathLst>
          </a:custGeom>
          <a:solidFill>
            <a:schemeClr val="accent1"/>
          </a:solidFill>
          <a:ln w="4826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2090" name="Line 42"/>
          <p:cNvSpPr/>
          <p:nvPr/>
        </p:nvSpPr>
        <p:spPr>
          <a:xfrm>
            <a:off x="4732338" y="3957638"/>
            <a:ext cx="0" cy="13033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2091" name="Text Box 43"/>
          <p:cNvSpPr txBox="1"/>
          <p:nvPr/>
        </p:nvSpPr>
        <p:spPr>
          <a:xfrm>
            <a:off x="4546600" y="5045075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42092" name="Text Box 44"/>
          <p:cNvSpPr txBox="1"/>
          <p:nvPr/>
        </p:nvSpPr>
        <p:spPr>
          <a:xfrm>
            <a:off x="4773613" y="1835150"/>
            <a:ext cx="966787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altLang="zh-CN" i="0" dirty="0"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dirty="0">
                <a:latin typeface="Times New Roman" panose="02020603050405020304" pitchFamily="18" charset="0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</a:t>
            </a:r>
            <a:r>
              <a:rPr lang="en-US" altLang="zh-CN" i="0" dirty="0"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642093" name="Line 45"/>
          <p:cNvSpPr/>
          <p:nvPr/>
        </p:nvSpPr>
        <p:spPr>
          <a:xfrm>
            <a:off x="4740275" y="2049463"/>
            <a:ext cx="0" cy="1928812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2094" name="AutoShape 46"/>
          <p:cNvSpPr/>
          <p:nvPr/>
        </p:nvSpPr>
        <p:spPr>
          <a:xfrm>
            <a:off x="5607050" y="1233488"/>
            <a:ext cx="1238250" cy="555625"/>
          </a:xfrm>
          <a:prstGeom prst="wedgeRectCallout">
            <a:avLst>
              <a:gd name="adj1" fmla="val -121921"/>
              <a:gd name="adj2" fmla="val -7431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4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4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4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4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64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42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089" grpId="0" animBg="1"/>
      <p:bldP spid="642091" grpId="0"/>
      <p:bldP spid="642092" grpId="0" animBg="1"/>
      <p:bldP spid="642094" grpId="0" animBg="1"/>
      <p:bldP spid="64209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79DDFC-1D4D-43D7-A0B0-0E5264E57E75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5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4821" name="Text Box 2"/>
          <p:cNvSpPr txBox="1"/>
          <p:nvPr/>
        </p:nvSpPr>
        <p:spPr>
          <a:xfrm>
            <a:off x="1036638" y="647700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3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倾斜线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垂直线</a:t>
            </a:r>
          </a:p>
        </p:txBody>
      </p:sp>
      <p:sp>
        <p:nvSpPr>
          <p:cNvPr id="34822" name="Line 4"/>
          <p:cNvSpPr/>
          <p:nvPr/>
        </p:nvSpPr>
        <p:spPr>
          <a:xfrm>
            <a:off x="1509713" y="3614738"/>
            <a:ext cx="36464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3" name="Text Box 5"/>
          <p:cNvSpPr txBox="1"/>
          <p:nvPr/>
        </p:nvSpPr>
        <p:spPr>
          <a:xfrm>
            <a:off x="1031875" y="336708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4824" name="Line 6"/>
          <p:cNvSpPr/>
          <p:nvPr/>
        </p:nvSpPr>
        <p:spPr>
          <a:xfrm>
            <a:off x="2297113" y="2395538"/>
            <a:ext cx="0" cy="18859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5" name="Text Box 7"/>
          <p:cNvSpPr txBox="1"/>
          <p:nvPr/>
        </p:nvSpPr>
        <p:spPr>
          <a:xfrm>
            <a:off x="2011363" y="20510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4826" name="Text Box 8"/>
          <p:cNvSpPr txBox="1"/>
          <p:nvPr/>
        </p:nvSpPr>
        <p:spPr>
          <a:xfrm>
            <a:off x="1987550" y="41497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4827" name="Group 9"/>
          <p:cNvGrpSpPr/>
          <p:nvPr/>
        </p:nvGrpSpPr>
        <p:grpSpPr>
          <a:xfrm>
            <a:off x="1184275" y="3243263"/>
            <a:ext cx="819150" cy="796925"/>
            <a:chOff x="2947" y="1925"/>
            <a:chExt cx="516" cy="502"/>
          </a:xfrm>
        </p:grpSpPr>
        <p:sp>
          <p:nvSpPr>
            <p:cNvPr id="34850" name="Text Box 10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4851" name="Text Box 11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4828" name="Line 12"/>
          <p:cNvSpPr/>
          <p:nvPr/>
        </p:nvSpPr>
        <p:spPr>
          <a:xfrm>
            <a:off x="2311400" y="2392363"/>
            <a:ext cx="725488" cy="31908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29" name="Line 13"/>
          <p:cNvSpPr/>
          <p:nvPr/>
        </p:nvSpPr>
        <p:spPr>
          <a:xfrm>
            <a:off x="3028950" y="2736850"/>
            <a:ext cx="0" cy="2813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30" name="Text Box 22"/>
          <p:cNvSpPr txBox="1"/>
          <p:nvPr/>
        </p:nvSpPr>
        <p:spPr>
          <a:xfrm>
            <a:off x="2943225" y="22574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4831" name="Text Box 23"/>
          <p:cNvSpPr txBox="1"/>
          <p:nvPr/>
        </p:nvSpPr>
        <p:spPr>
          <a:xfrm>
            <a:off x="2613025" y="54514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4832" name="Rectangle 5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3130" name="AutoShape 58"/>
          <p:cNvSpPr/>
          <p:nvPr/>
        </p:nvSpPr>
        <p:spPr>
          <a:xfrm rot="731482">
            <a:off x="2189163" y="1930400"/>
            <a:ext cx="1603375" cy="1752600"/>
          </a:xfrm>
          <a:custGeom>
            <a:avLst/>
            <a:gdLst>
              <a:gd name="txL" fmla="*/ 1 w 21600"/>
              <a:gd name="txT" fmla="*/ 0 h 21600"/>
              <a:gd name="txR" fmla="*/ 21599 w 21600"/>
              <a:gd name="txB" fmla="*/ 10688 h 21600"/>
            </a:gdLst>
            <a:ahLst/>
            <a:cxnLst>
              <a:cxn ang="0">
                <a:pos x="59509557" y="0"/>
              </a:cxn>
              <a:cxn ang="0">
                <a:pos x="2231586" y="51799149"/>
              </a:cxn>
              <a:cxn ang="0">
                <a:pos x="59509557" y="0"/>
              </a:cxn>
              <a:cxn ang="0">
                <a:pos x="116787455" y="51799149"/>
              </a:cxn>
            </a:cxnLst>
            <a:rect l="txL" t="txT" r="txR" b="txB"/>
            <a:pathLst>
              <a:path w="21600" h="21600">
                <a:moveTo>
                  <a:pt x="405" y="7868"/>
                </a:moveTo>
                <a:cubicBezTo>
                  <a:pt x="1717" y="3214"/>
                  <a:pt x="5964" y="-1"/>
                  <a:pt x="10800" y="0"/>
                </a:cubicBezTo>
                <a:cubicBezTo>
                  <a:pt x="15635" y="0"/>
                  <a:pt x="19882" y="3214"/>
                  <a:pt x="21194" y="7868"/>
                </a:cubicBezTo>
                <a:cubicBezTo>
                  <a:pt x="19882" y="3214"/>
                  <a:pt x="15635" y="-1"/>
                  <a:pt x="10799" y="0"/>
                </a:cubicBezTo>
                <a:cubicBezTo>
                  <a:pt x="5964" y="0"/>
                  <a:pt x="1717" y="3214"/>
                  <a:pt x="405" y="7868"/>
                </a:cubicBezTo>
                <a:close/>
              </a:path>
            </a:pathLst>
          </a:custGeom>
          <a:solidFill>
            <a:schemeClr val="accent1"/>
          </a:solidFill>
          <a:ln w="4826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3134" name="Line 62"/>
          <p:cNvSpPr/>
          <p:nvPr/>
        </p:nvSpPr>
        <p:spPr>
          <a:xfrm>
            <a:off x="3021013" y="2708275"/>
            <a:ext cx="763587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3135" name="Line 63"/>
          <p:cNvSpPr/>
          <p:nvPr/>
        </p:nvSpPr>
        <p:spPr>
          <a:xfrm>
            <a:off x="3025775" y="3835400"/>
            <a:ext cx="0" cy="2211388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3136" name="Line 64"/>
          <p:cNvSpPr/>
          <p:nvPr/>
        </p:nvSpPr>
        <p:spPr>
          <a:xfrm flipH="1">
            <a:off x="2282825" y="4306888"/>
            <a:ext cx="2141538" cy="0"/>
          </a:xfrm>
          <a:prstGeom prst="line">
            <a:avLst/>
          </a:prstGeom>
          <a:ln w="4763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3137" name="Line 65"/>
          <p:cNvSpPr/>
          <p:nvPr/>
        </p:nvSpPr>
        <p:spPr>
          <a:xfrm>
            <a:off x="3798888" y="2681288"/>
            <a:ext cx="1587" cy="3387725"/>
          </a:xfrm>
          <a:prstGeom prst="line">
            <a:avLst/>
          </a:prstGeom>
          <a:ln w="4763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3138" name="Text Box 66"/>
          <p:cNvSpPr txBox="1"/>
          <p:nvPr/>
        </p:nvSpPr>
        <p:spPr>
          <a:xfrm>
            <a:off x="3686175" y="2252663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643141" name="Text Box 69"/>
          <p:cNvSpPr txBox="1"/>
          <p:nvPr/>
        </p:nvSpPr>
        <p:spPr>
          <a:xfrm>
            <a:off x="3265488" y="3886200"/>
            <a:ext cx="754062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endParaRPr lang="en-US" altLang="zh-CN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643142" name="Line 70"/>
          <p:cNvSpPr/>
          <p:nvPr/>
        </p:nvSpPr>
        <p:spPr>
          <a:xfrm>
            <a:off x="3794125" y="1322388"/>
            <a:ext cx="0" cy="2211387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3144" name="Line 72"/>
          <p:cNvSpPr/>
          <p:nvPr/>
        </p:nvSpPr>
        <p:spPr>
          <a:xfrm rot="-1901195" flipH="1">
            <a:off x="3419475" y="4397375"/>
            <a:ext cx="788988" cy="13049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3147" name="AutoShape 75"/>
          <p:cNvSpPr/>
          <p:nvPr/>
        </p:nvSpPr>
        <p:spPr>
          <a:xfrm rot="-9912349">
            <a:off x="2741613" y="4619625"/>
            <a:ext cx="1603375" cy="1165225"/>
          </a:xfrm>
          <a:custGeom>
            <a:avLst/>
            <a:gdLst>
              <a:gd name="txL" fmla="*/ 3587 w 21600"/>
              <a:gd name="txT" fmla="*/ 0 h 21600"/>
              <a:gd name="txR" fmla="*/ 18013 w 21600"/>
              <a:gd name="txB" fmla="*/ 2762 h 21600"/>
            </a:gdLst>
            <a:ahLst/>
            <a:cxnLst>
              <a:cxn ang="0">
                <a:pos x="59509557" y="0"/>
              </a:cxn>
              <a:cxn ang="0">
                <a:pos x="29071489" y="4420465"/>
              </a:cxn>
              <a:cxn ang="0">
                <a:pos x="59509557" y="0"/>
              </a:cxn>
              <a:cxn ang="0">
                <a:pos x="89947561" y="4420465"/>
              </a:cxn>
            </a:cxnLst>
            <a:rect l="txL" t="txT" r="txR" b="txB"/>
            <a:pathLst>
              <a:path w="21600" h="21600">
                <a:moveTo>
                  <a:pt x="5276" y="1519"/>
                </a:moveTo>
                <a:cubicBezTo>
                  <a:pt x="6947" y="524"/>
                  <a:pt x="8855" y="-1"/>
                  <a:pt x="10800" y="0"/>
                </a:cubicBezTo>
                <a:cubicBezTo>
                  <a:pt x="12744" y="0"/>
                  <a:pt x="14652" y="524"/>
                  <a:pt x="16323" y="1519"/>
                </a:cubicBezTo>
                <a:cubicBezTo>
                  <a:pt x="14652" y="524"/>
                  <a:pt x="12744" y="-1"/>
                  <a:pt x="10799" y="0"/>
                </a:cubicBezTo>
                <a:cubicBezTo>
                  <a:pt x="8855" y="0"/>
                  <a:pt x="6947" y="524"/>
                  <a:pt x="5276" y="1519"/>
                </a:cubicBezTo>
                <a:close/>
              </a:path>
            </a:pathLst>
          </a:custGeom>
          <a:solidFill>
            <a:schemeClr val="accent1"/>
          </a:solidFill>
          <a:ln w="4826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3139" name="Line 67"/>
          <p:cNvSpPr/>
          <p:nvPr/>
        </p:nvSpPr>
        <p:spPr>
          <a:xfrm flipH="1">
            <a:off x="3014663" y="4294188"/>
            <a:ext cx="788987" cy="13049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4844" name="Line 14"/>
          <p:cNvSpPr/>
          <p:nvPr/>
        </p:nvSpPr>
        <p:spPr>
          <a:xfrm>
            <a:off x="2297113" y="4294188"/>
            <a:ext cx="728662" cy="12700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3148" name="Text Box 76"/>
          <p:cNvSpPr txBox="1"/>
          <p:nvPr/>
        </p:nvSpPr>
        <p:spPr>
          <a:xfrm>
            <a:off x="3702050" y="5541963"/>
            <a:ext cx="7540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endParaRPr lang="en-US" altLang="zh-CN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643149" name="Text Box 77"/>
          <p:cNvSpPr txBox="1"/>
          <p:nvPr/>
        </p:nvSpPr>
        <p:spPr>
          <a:xfrm>
            <a:off x="3865563" y="2287588"/>
            <a:ext cx="10763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b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</a:t>
            </a:r>
            <a:r>
              <a:rPr lang="en-US" altLang="zh-CN" i="0" dirty="0">
                <a:latin typeface="Times New Roman" panose="02020603050405020304" pitchFamily="18" charset="0"/>
                <a:sym typeface="Symbol" panose="05050102010706020507" pitchFamily="18" charset="2"/>
              </a:rPr>
              <a:t>(</a:t>
            </a:r>
            <a:r>
              <a:rPr lang="en-US" altLang="zh-CN" sz="200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</a:t>
            </a:r>
            <a:r>
              <a:rPr lang="en-US" altLang="zh-CN" i="0" dirty="0"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643150" name="AutoShape 78"/>
          <p:cNvSpPr/>
          <p:nvPr/>
        </p:nvSpPr>
        <p:spPr>
          <a:xfrm>
            <a:off x="447675" y="4084638"/>
            <a:ext cx="1238250" cy="555625"/>
          </a:xfrm>
          <a:prstGeom prst="wedgeRectCallout">
            <a:avLst>
              <a:gd name="adj1" fmla="val 158079"/>
              <a:gd name="adj2" fmla="val -81144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43151" name="AutoShape 79"/>
          <p:cNvSpPr/>
          <p:nvPr/>
        </p:nvSpPr>
        <p:spPr>
          <a:xfrm>
            <a:off x="4570413" y="1287463"/>
            <a:ext cx="1238250" cy="555625"/>
          </a:xfrm>
          <a:prstGeom prst="wedgeRectCallout">
            <a:avLst>
              <a:gd name="adj1" fmla="val -112819"/>
              <a:gd name="adj2" fmla="val 48856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643152" name="Text Box 80"/>
          <p:cNvSpPr txBox="1"/>
          <p:nvPr/>
        </p:nvSpPr>
        <p:spPr>
          <a:xfrm>
            <a:off x="4425950" y="4254500"/>
            <a:ext cx="4510088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两次旋转变换时，必须交替选用垂直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面的旋转轴，如同换面法中的两次变换时，必须交替变换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HV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面一样。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4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4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4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4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4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4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43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4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643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643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64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643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64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43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643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130" grpId="0" animBg="1"/>
      <p:bldP spid="643138" grpId="0"/>
      <p:bldP spid="643141" grpId="0"/>
      <p:bldP spid="643147" grpId="0" animBg="1"/>
      <p:bldP spid="643148" grpId="0"/>
      <p:bldP spid="643149" grpId="0" animBg="1"/>
      <p:bldP spid="643150" grpId="0" animBg="1"/>
      <p:bldP spid="643150" grpId="1" animBg="1"/>
      <p:bldP spid="643151" grpId="0" animBg="1"/>
      <p:bldP spid="643151" grpId="1" animBg="1"/>
      <p:bldP spid="6431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8E6540-65C4-4519-A488-4A5C4D9CA5BC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8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6149" name="Group 2"/>
          <p:cNvGrpSpPr/>
          <p:nvPr/>
        </p:nvGrpSpPr>
        <p:grpSpPr>
          <a:xfrm>
            <a:off x="200025" y="511175"/>
            <a:ext cx="4106863" cy="4484688"/>
            <a:chOff x="960" y="632"/>
            <a:chExt cx="2587" cy="2825"/>
          </a:xfrm>
        </p:grpSpPr>
        <p:sp>
          <p:nvSpPr>
            <p:cNvPr id="6208" name="AutoShape 3"/>
            <p:cNvSpPr/>
            <p:nvPr/>
          </p:nvSpPr>
          <p:spPr>
            <a:xfrm rot="2356659">
              <a:off x="1681" y="1646"/>
              <a:ext cx="1866" cy="1811"/>
            </a:xfrm>
            <a:prstGeom prst="parallelogram">
              <a:avLst>
                <a:gd name="adj" fmla="val 49361"/>
              </a:avLst>
            </a:prstGeom>
            <a:solidFill>
              <a:srgbClr val="CC99FF"/>
            </a:solidFill>
            <a:ln w="4826" cap="flat" cmpd="sng">
              <a:solidFill>
                <a:srgbClr val="00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209" name="Freeform 4"/>
            <p:cNvSpPr/>
            <p:nvPr/>
          </p:nvSpPr>
          <p:spPr>
            <a:xfrm>
              <a:off x="1310" y="632"/>
              <a:ext cx="1851" cy="2038"/>
            </a:xfrm>
            <a:custGeom>
              <a:avLst/>
              <a:gdLst>
                <a:gd name="txL" fmla="*/ 0 w 1751"/>
                <a:gd name="txT" fmla="*/ 0 h 3168"/>
                <a:gd name="txR" fmla="*/ 1751 w 1751"/>
                <a:gd name="txB" fmla="*/ 3168 h 3168"/>
              </a:gdLst>
              <a:ahLst/>
              <a:cxnLst>
                <a:cxn ang="0">
                  <a:pos x="0" y="849"/>
                </a:cxn>
                <a:cxn ang="0">
                  <a:pos x="0" y="2038"/>
                </a:cxn>
                <a:cxn ang="0">
                  <a:pos x="1849" y="1194"/>
                </a:cxn>
                <a:cxn ang="0">
                  <a:pos x="1851" y="0"/>
                </a:cxn>
                <a:cxn ang="0">
                  <a:pos x="0" y="849"/>
                </a:cxn>
              </a:cxnLst>
              <a:rect l="txL" t="txT" r="txR" b="txB"/>
              <a:pathLst>
                <a:path w="1751" h="3168">
                  <a:moveTo>
                    <a:pt x="0" y="1320"/>
                  </a:moveTo>
                  <a:lnTo>
                    <a:pt x="0" y="3168"/>
                  </a:lnTo>
                  <a:lnTo>
                    <a:pt x="1749" y="1856"/>
                  </a:lnTo>
                  <a:lnTo>
                    <a:pt x="1751" y="0"/>
                  </a:lnTo>
                  <a:lnTo>
                    <a:pt x="0" y="1320"/>
                  </a:ln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210" name="Text Box 5"/>
            <p:cNvSpPr txBox="1"/>
            <p:nvPr/>
          </p:nvSpPr>
          <p:spPr>
            <a:xfrm>
              <a:off x="1219" y="1416"/>
              <a:ext cx="47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6211" name="Text Box 6"/>
            <p:cNvSpPr txBox="1"/>
            <p:nvPr/>
          </p:nvSpPr>
          <p:spPr>
            <a:xfrm rot="-2100000">
              <a:off x="1837" y="2929"/>
              <a:ext cx="47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  <p:sp>
          <p:nvSpPr>
            <p:cNvPr id="6212" name="Text Box 7"/>
            <p:cNvSpPr txBox="1"/>
            <p:nvPr/>
          </p:nvSpPr>
          <p:spPr>
            <a:xfrm>
              <a:off x="960" y="2581"/>
              <a:ext cx="47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</p:grpSp>
      <p:grpSp>
        <p:nvGrpSpPr>
          <p:cNvPr id="6150" name="Group 8"/>
          <p:cNvGrpSpPr/>
          <p:nvPr/>
        </p:nvGrpSpPr>
        <p:grpSpPr>
          <a:xfrm>
            <a:off x="1979613" y="2120900"/>
            <a:ext cx="915987" cy="1263650"/>
            <a:chOff x="4114" y="2578"/>
            <a:chExt cx="586" cy="796"/>
          </a:xfrm>
        </p:grpSpPr>
        <p:sp>
          <p:nvSpPr>
            <p:cNvPr id="6206" name="AutoShape 9"/>
            <p:cNvSpPr/>
            <p:nvPr/>
          </p:nvSpPr>
          <p:spPr>
            <a:xfrm>
              <a:off x="4114" y="2578"/>
              <a:ext cx="586" cy="796"/>
            </a:xfrm>
            <a:prstGeom prst="rtTriangle">
              <a:avLst/>
            </a:prstGeom>
            <a:noFill/>
            <a:ln w="38100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207" name="AutoShape 10"/>
            <p:cNvSpPr/>
            <p:nvPr/>
          </p:nvSpPr>
          <p:spPr>
            <a:xfrm>
              <a:off x="4187" y="2815"/>
              <a:ext cx="321" cy="448"/>
            </a:xfrm>
            <a:prstGeom prst="rtTriangle">
              <a:avLst/>
            </a:prstGeom>
            <a:noFill/>
            <a:ln w="38100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1"/>
          <p:cNvGrpSpPr/>
          <p:nvPr/>
        </p:nvGrpSpPr>
        <p:grpSpPr>
          <a:xfrm>
            <a:off x="1970088" y="3398838"/>
            <a:ext cx="942975" cy="530225"/>
            <a:chOff x="2435" y="2295"/>
            <a:chExt cx="594" cy="334"/>
          </a:xfrm>
        </p:grpSpPr>
        <p:sp>
          <p:nvSpPr>
            <p:cNvPr id="6203" name="Line 12"/>
            <p:cNvSpPr/>
            <p:nvPr/>
          </p:nvSpPr>
          <p:spPr>
            <a:xfrm flipH="1">
              <a:off x="2435" y="2620"/>
              <a:ext cx="594" cy="0"/>
            </a:xfrm>
            <a:prstGeom prst="line">
              <a:avLst/>
            </a:prstGeom>
            <a:ln w="3810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4" name="Line 13"/>
            <p:cNvSpPr/>
            <p:nvPr/>
          </p:nvSpPr>
          <p:spPr>
            <a:xfrm>
              <a:off x="2441" y="2295"/>
              <a:ext cx="0" cy="32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05" name="Line 14"/>
            <p:cNvSpPr/>
            <p:nvPr/>
          </p:nvSpPr>
          <p:spPr>
            <a:xfrm>
              <a:off x="3021" y="2300"/>
              <a:ext cx="0" cy="32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5"/>
          <p:cNvGrpSpPr/>
          <p:nvPr/>
        </p:nvGrpSpPr>
        <p:grpSpPr>
          <a:xfrm>
            <a:off x="2628900" y="1003300"/>
            <a:ext cx="1625600" cy="1876425"/>
            <a:chOff x="2850" y="786"/>
            <a:chExt cx="1024" cy="1182"/>
          </a:xfrm>
        </p:grpSpPr>
        <p:sp>
          <p:nvSpPr>
            <p:cNvPr id="6201" name="Rectangle 16"/>
            <p:cNvSpPr/>
            <p:nvPr/>
          </p:nvSpPr>
          <p:spPr>
            <a:xfrm>
              <a:off x="2850" y="786"/>
              <a:ext cx="1014" cy="1182"/>
            </a:xfrm>
            <a:prstGeom prst="rect">
              <a:avLst/>
            </a:prstGeom>
            <a:solidFill>
              <a:srgbClr val="FFCC99"/>
            </a:solidFill>
            <a:ln w="4826" cap="flat" cmpd="sng">
              <a:solidFill>
                <a:srgbClr val="660033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6202" name="Text Box 17"/>
            <p:cNvSpPr txBox="1"/>
            <p:nvPr/>
          </p:nvSpPr>
          <p:spPr>
            <a:xfrm>
              <a:off x="3566" y="800"/>
              <a:ext cx="308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V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619538" name="Text Box 18"/>
          <p:cNvSpPr txBox="1"/>
          <p:nvPr/>
        </p:nvSpPr>
        <p:spPr>
          <a:xfrm>
            <a:off x="4232275" y="2511425"/>
            <a:ext cx="4889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</a:rPr>
              <a:t>1</a:t>
            </a:r>
          </a:p>
        </p:txBody>
      </p:sp>
      <p:grpSp>
        <p:nvGrpSpPr>
          <p:cNvPr id="6" name="Group 19"/>
          <p:cNvGrpSpPr/>
          <p:nvPr/>
        </p:nvGrpSpPr>
        <p:grpSpPr>
          <a:xfrm>
            <a:off x="1473200" y="1890713"/>
            <a:ext cx="488950" cy="1495425"/>
            <a:chOff x="2122" y="1345"/>
            <a:chExt cx="308" cy="942"/>
          </a:xfrm>
        </p:grpSpPr>
        <p:grpSp>
          <p:nvGrpSpPr>
            <p:cNvPr id="6191" name="Group 20"/>
            <p:cNvGrpSpPr/>
            <p:nvPr/>
          </p:nvGrpSpPr>
          <p:grpSpPr>
            <a:xfrm>
              <a:off x="2122" y="1345"/>
              <a:ext cx="306" cy="942"/>
              <a:chOff x="2122" y="1345"/>
              <a:chExt cx="306" cy="942"/>
            </a:xfrm>
          </p:grpSpPr>
          <p:sp>
            <p:nvSpPr>
              <p:cNvPr id="6193" name="Line 21"/>
              <p:cNvSpPr/>
              <p:nvPr/>
            </p:nvSpPr>
            <p:spPr>
              <a:xfrm flipH="1" flipV="1">
                <a:off x="2122" y="1345"/>
                <a:ext cx="304" cy="118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4" name="Line 22"/>
              <p:cNvSpPr/>
              <p:nvPr/>
            </p:nvSpPr>
            <p:spPr>
              <a:xfrm flipH="1" flipV="1">
                <a:off x="2126" y="2117"/>
                <a:ext cx="302" cy="170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5" name="Line 23"/>
              <p:cNvSpPr/>
              <p:nvPr/>
            </p:nvSpPr>
            <p:spPr>
              <a:xfrm>
                <a:off x="2129" y="1352"/>
                <a:ext cx="0" cy="769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6" name="Line 24"/>
              <p:cNvSpPr/>
              <p:nvPr/>
            </p:nvSpPr>
            <p:spPr>
              <a:xfrm>
                <a:off x="2139" y="1354"/>
                <a:ext cx="229" cy="649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7" name="Line 25"/>
              <p:cNvSpPr/>
              <p:nvPr/>
            </p:nvSpPr>
            <p:spPr>
              <a:xfrm flipV="1">
                <a:off x="2130" y="1993"/>
                <a:ext cx="239" cy="128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8" name="Line 26"/>
              <p:cNvSpPr/>
              <p:nvPr/>
            </p:nvSpPr>
            <p:spPr>
              <a:xfrm>
                <a:off x="2178" y="1619"/>
                <a:ext cx="117" cy="333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99" name="Line 27"/>
              <p:cNvSpPr/>
              <p:nvPr/>
            </p:nvSpPr>
            <p:spPr>
              <a:xfrm>
                <a:off x="2179" y="1615"/>
                <a:ext cx="0" cy="397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200" name="Line 28"/>
              <p:cNvSpPr/>
              <p:nvPr/>
            </p:nvSpPr>
            <p:spPr>
              <a:xfrm flipV="1">
                <a:off x="2181" y="1956"/>
                <a:ext cx="114" cy="60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192" name="Line 29"/>
            <p:cNvSpPr/>
            <p:nvPr/>
          </p:nvSpPr>
          <p:spPr>
            <a:xfrm flipH="1" flipV="1">
              <a:off x="2370" y="1986"/>
              <a:ext cx="60" cy="27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30"/>
          <p:cNvGrpSpPr/>
          <p:nvPr/>
        </p:nvGrpSpPr>
        <p:grpSpPr>
          <a:xfrm>
            <a:off x="1981200" y="1412875"/>
            <a:ext cx="2114550" cy="1962150"/>
            <a:chOff x="2442" y="1044"/>
            <a:chExt cx="1332" cy="1236"/>
          </a:xfrm>
        </p:grpSpPr>
        <p:grpSp>
          <p:nvGrpSpPr>
            <p:cNvPr id="6184" name="Group 31"/>
            <p:cNvGrpSpPr/>
            <p:nvPr/>
          </p:nvGrpSpPr>
          <p:grpSpPr>
            <a:xfrm>
              <a:off x="2442" y="1044"/>
              <a:ext cx="1332" cy="1236"/>
              <a:chOff x="2442" y="1044"/>
              <a:chExt cx="1332" cy="1236"/>
            </a:xfrm>
          </p:grpSpPr>
          <p:grpSp>
            <p:nvGrpSpPr>
              <p:cNvPr id="6186" name="Group 32"/>
              <p:cNvGrpSpPr/>
              <p:nvPr/>
            </p:nvGrpSpPr>
            <p:grpSpPr>
              <a:xfrm>
                <a:off x="3191" y="1064"/>
                <a:ext cx="577" cy="796"/>
                <a:chOff x="4114" y="2578"/>
                <a:chExt cx="586" cy="796"/>
              </a:xfrm>
            </p:grpSpPr>
            <p:sp>
              <p:nvSpPr>
                <p:cNvPr id="6189" name="AutoShape 33"/>
                <p:cNvSpPr/>
                <p:nvPr/>
              </p:nvSpPr>
              <p:spPr>
                <a:xfrm>
                  <a:off x="4114" y="2578"/>
                  <a:ext cx="586" cy="796"/>
                </a:xfrm>
                <a:prstGeom prst="rtTriangle">
                  <a:avLst/>
                </a:prstGeom>
                <a:noFill/>
                <a:ln w="38100" cap="flat" cmpd="sng">
                  <a:solidFill>
                    <a:srgbClr val="1F1A17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190" name="AutoShape 34"/>
                <p:cNvSpPr/>
                <p:nvPr/>
              </p:nvSpPr>
              <p:spPr>
                <a:xfrm>
                  <a:off x="4187" y="2815"/>
                  <a:ext cx="321" cy="448"/>
                </a:xfrm>
                <a:prstGeom prst="rtTriangle">
                  <a:avLst/>
                </a:prstGeom>
                <a:noFill/>
                <a:ln w="38100" cap="flat" cmpd="sng">
                  <a:solidFill>
                    <a:srgbClr val="1F1A17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187" name="Line 35"/>
              <p:cNvSpPr/>
              <p:nvPr/>
            </p:nvSpPr>
            <p:spPr>
              <a:xfrm flipV="1">
                <a:off x="3006" y="1854"/>
                <a:ext cx="768" cy="426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88" name="Line 36"/>
              <p:cNvSpPr/>
              <p:nvPr/>
            </p:nvSpPr>
            <p:spPr>
              <a:xfrm flipV="1">
                <a:off x="2442" y="1044"/>
                <a:ext cx="738" cy="426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185" name="Line 37"/>
            <p:cNvSpPr/>
            <p:nvPr/>
          </p:nvSpPr>
          <p:spPr>
            <a:xfrm flipV="1">
              <a:off x="2838" y="1848"/>
              <a:ext cx="360" cy="197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9558" name="Text Box 38"/>
          <p:cNvSpPr txBox="1">
            <a:spLocks noChangeArrowheads="1"/>
          </p:cNvSpPr>
          <p:nvPr/>
        </p:nvSpPr>
        <p:spPr bwMode="auto">
          <a:xfrm>
            <a:off x="633413" y="4843463"/>
            <a:ext cx="8229600" cy="155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新投影面的选择必须符合以下两个条件：</a:t>
            </a:r>
          </a:p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1．新投影面必须和几何元素处于有利解题的位置。</a:t>
            </a:r>
          </a:p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2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．</a:t>
            </a:r>
            <a:r>
              <a:rPr kumimoji="1" lang="zh-CN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新投影面必须垂直于原来投影面体系中的一个投影面。</a:t>
            </a:r>
            <a:endParaRPr kumimoji="1" lang="zh-CN" altLang="en-US" i="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grpSp>
        <p:nvGrpSpPr>
          <p:cNvPr id="11" name="Group 39"/>
          <p:cNvGrpSpPr/>
          <p:nvPr/>
        </p:nvGrpSpPr>
        <p:grpSpPr>
          <a:xfrm>
            <a:off x="4689475" y="862013"/>
            <a:ext cx="2674938" cy="3082925"/>
            <a:chOff x="3116" y="687"/>
            <a:chExt cx="1685" cy="1942"/>
          </a:xfrm>
        </p:grpSpPr>
        <p:sp>
          <p:nvSpPr>
            <p:cNvPr id="6173" name="Rectangle 40"/>
            <p:cNvSpPr/>
            <p:nvPr/>
          </p:nvSpPr>
          <p:spPr>
            <a:xfrm>
              <a:off x="3444" y="1660"/>
              <a:ext cx="1353" cy="969"/>
            </a:xfrm>
            <a:prstGeom prst="rect">
              <a:avLst/>
            </a:prstGeom>
            <a:solidFill>
              <a:srgbClr val="CC99FF"/>
            </a:solidFill>
            <a:ln w="4826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174" name="Rectangle 41"/>
            <p:cNvSpPr/>
            <p:nvPr/>
          </p:nvSpPr>
          <p:spPr>
            <a:xfrm>
              <a:off x="3448" y="695"/>
              <a:ext cx="1353" cy="969"/>
            </a:xfrm>
            <a:prstGeom prst="rect">
              <a:avLst/>
            </a:prstGeom>
            <a:solidFill>
              <a:srgbClr val="00FFFF"/>
            </a:solidFill>
            <a:ln w="4826" cap="flat" cmpd="sng">
              <a:solidFill>
                <a:srgbClr val="339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6175" name="Text Box 42"/>
            <p:cNvSpPr txBox="1"/>
            <p:nvPr/>
          </p:nvSpPr>
          <p:spPr>
            <a:xfrm>
              <a:off x="3116" y="1482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  <p:sp>
          <p:nvSpPr>
            <p:cNvPr id="6176" name="Line 43"/>
            <p:cNvSpPr/>
            <p:nvPr/>
          </p:nvSpPr>
          <p:spPr>
            <a:xfrm>
              <a:off x="4325" y="1582"/>
              <a:ext cx="0" cy="887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7" name="Line 44"/>
            <p:cNvSpPr/>
            <p:nvPr/>
          </p:nvSpPr>
          <p:spPr>
            <a:xfrm>
              <a:off x="4060" y="1591"/>
              <a:ext cx="0" cy="53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8" name="Line 45"/>
            <p:cNvSpPr/>
            <p:nvPr/>
          </p:nvSpPr>
          <p:spPr>
            <a:xfrm>
              <a:off x="4068" y="2140"/>
              <a:ext cx="256" cy="338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9" name="Text Box 46"/>
            <p:cNvSpPr txBox="1"/>
            <p:nvPr/>
          </p:nvSpPr>
          <p:spPr>
            <a:xfrm>
              <a:off x="3459" y="2319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  <p:sp>
          <p:nvSpPr>
            <p:cNvPr id="6180" name="Text Box 47"/>
            <p:cNvSpPr txBox="1"/>
            <p:nvPr/>
          </p:nvSpPr>
          <p:spPr>
            <a:xfrm>
              <a:off x="3455" y="687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grpSp>
          <p:nvGrpSpPr>
            <p:cNvPr id="6181" name="Group 48"/>
            <p:cNvGrpSpPr/>
            <p:nvPr/>
          </p:nvGrpSpPr>
          <p:grpSpPr>
            <a:xfrm>
              <a:off x="4056" y="981"/>
              <a:ext cx="256" cy="595"/>
              <a:chOff x="3927" y="954"/>
              <a:chExt cx="339" cy="595"/>
            </a:xfrm>
          </p:grpSpPr>
          <p:sp>
            <p:nvSpPr>
              <p:cNvPr id="6182" name="AutoShape 49"/>
              <p:cNvSpPr/>
              <p:nvPr/>
            </p:nvSpPr>
            <p:spPr>
              <a:xfrm>
                <a:off x="3927" y="954"/>
                <a:ext cx="339" cy="595"/>
              </a:xfrm>
              <a:prstGeom prst="rtTriangle">
                <a:avLst/>
              </a:prstGeom>
              <a:noFill/>
              <a:ln w="38100" cap="flat" cmpd="sng">
                <a:solidFill>
                  <a:srgbClr val="1F1A1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183" name="AutoShape 50"/>
              <p:cNvSpPr/>
              <p:nvPr/>
            </p:nvSpPr>
            <p:spPr>
              <a:xfrm>
                <a:off x="3998" y="1204"/>
                <a:ext cx="122" cy="262"/>
              </a:xfrm>
              <a:prstGeom prst="rtTriangle">
                <a:avLst/>
              </a:prstGeom>
              <a:noFill/>
              <a:ln w="38100" cap="flat" cmpd="sng">
                <a:solidFill>
                  <a:srgbClr val="1F1A1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3" name="Group 51"/>
          <p:cNvGrpSpPr/>
          <p:nvPr/>
        </p:nvGrpSpPr>
        <p:grpSpPr>
          <a:xfrm>
            <a:off x="6969125" y="1876425"/>
            <a:ext cx="1917700" cy="2105025"/>
            <a:chOff x="4552" y="1326"/>
            <a:chExt cx="1208" cy="1326"/>
          </a:xfrm>
        </p:grpSpPr>
        <p:grpSp>
          <p:nvGrpSpPr>
            <p:cNvPr id="6169" name="Group 52"/>
            <p:cNvGrpSpPr/>
            <p:nvPr/>
          </p:nvGrpSpPr>
          <p:grpSpPr>
            <a:xfrm>
              <a:off x="4552" y="1326"/>
              <a:ext cx="1061" cy="1326"/>
              <a:chOff x="4552" y="1326"/>
              <a:chExt cx="1061" cy="1326"/>
            </a:xfrm>
          </p:grpSpPr>
          <p:sp>
            <p:nvSpPr>
              <p:cNvPr id="6171" name="Text Box 53"/>
              <p:cNvSpPr txBox="1"/>
              <p:nvPr/>
            </p:nvSpPr>
            <p:spPr>
              <a:xfrm>
                <a:off x="4776" y="2364"/>
                <a:ext cx="3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  <a:r>
                  <a:rPr lang="en-US" altLang="zh-CN" b="0" baseline="-2500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1</a:t>
                </a:r>
              </a:p>
            </p:txBody>
          </p:sp>
          <p:sp>
            <p:nvSpPr>
              <p:cNvPr id="6172" name="Rectangle 54"/>
              <p:cNvSpPr/>
              <p:nvPr/>
            </p:nvSpPr>
            <p:spPr>
              <a:xfrm rot="-1810361">
                <a:off x="4552" y="1326"/>
                <a:ext cx="1061" cy="878"/>
              </a:xfrm>
              <a:prstGeom prst="rect">
                <a:avLst/>
              </a:prstGeom>
              <a:solidFill>
                <a:srgbClr val="FFCC99"/>
              </a:solidFill>
              <a:ln w="4826" cap="flat" cmpd="sng">
                <a:solidFill>
                  <a:srgbClr val="CC66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170" name="Text Box 55"/>
            <p:cNvSpPr txBox="1"/>
            <p:nvPr/>
          </p:nvSpPr>
          <p:spPr>
            <a:xfrm rot="3600000">
              <a:off x="5462" y="1697"/>
              <a:ext cx="308" cy="288"/>
            </a:xfrm>
            <a:prstGeom prst="rect">
              <a:avLst/>
            </a:prstGeom>
            <a:noFill/>
            <a:ln w="4826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latin typeface="Times New Roman" panose="02020603050405020304" pitchFamily="18" charset="0"/>
                </a:rPr>
                <a:t>V</a:t>
              </a:r>
              <a:r>
                <a:rPr lang="en-US" altLang="zh-CN" baseline="-25000" dirty="0"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15" name="Group 56"/>
          <p:cNvGrpSpPr/>
          <p:nvPr/>
        </p:nvGrpSpPr>
        <p:grpSpPr>
          <a:xfrm>
            <a:off x="6180138" y="2295525"/>
            <a:ext cx="2062162" cy="1397000"/>
            <a:chOff x="4055" y="1590"/>
            <a:chExt cx="1299" cy="880"/>
          </a:xfrm>
        </p:grpSpPr>
        <p:sp>
          <p:nvSpPr>
            <p:cNvPr id="6161" name="Line 57"/>
            <p:cNvSpPr/>
            <p:nvPr/>
          </p:nvSpPr>
          <p:spPr>
            <a:xfrm rot="-7329524" flipH="1" flipV="1">
              <a:off x="4844" y="1483"/>
              <a:ext cx="403" cy="617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2" name="Line 58"/>
            <p:cNvSpPr/>
            <p:nvPr/>
          </p:nvSpPr>
          <p:spPr>
            <a:xfrm rot="-7329524" flipH="1" flipV="1">
              <a:off x="4577" y="1944"/>
              <a:ext cx="429" cy="0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3" name="Line 59"/>
            <p:cNvSpPr/>
            <p:nvPr/>
          </p:nvSpPr>
          <p:spPr>
            <a:xfrm rot="-7329524" flipV="1">
              <a:off x="4946" y="1295"/>
              <a:ext cx="0" cy="622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4" name="Line 60"/>
            <p:cNvSpPr/>
            <p:nvPr/>
          </p:nvSpPr>
          <p:spPr>
            <a:xfrm rot="-7329524" flipV="1">
              <a:off x="4912" y="1563"/>
              <a:ext cx="0" cy="302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5" name="Line 61"/>
            <p:cNvSpPr/>
            <p:nvPr/>
          </p:nvSpPr>
          <p:spPr>
            <a:xfrm rot="-7329524" flipH="1" flipV="1">
              <a:off x="4878" y="1650"/>
              <a:ext cx="156" cy="277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6" name="Line 62"/>
            <p:cNvSpPr/>
            <p:nvPr/>
          </p:nvSpPr>
          <p:spPr>
            <a:xfrm rot="-7329524" flipV="1">
              <a:off x="4742" y="1863"/>
              <a:ext cx="192" cy="0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7" name="Line 63"/>
            <p:cNvSpPr/>
            <p:nvPr/>
          </p:nvSpPr>
          <p:spPr>
            <a:xfrm flipV="1">
              <a:off x="4306" y="2112"/>
              <a:ext cx="603" cy="35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68" name="Line 64"/>
            <p:cNvSpPr/>
            <p:nvPr/>
          </p:nvSpPr>
          <p:spPr>
            <a:xfrm flipV="1">
              <a:off x="4055" y="1760"/>
              <a:ext cx="640" cy="370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160" name="Rectangle 6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4.1.1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变换投影面法（换面法）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1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" fill="hold"/>
                                        <p:tgtEl>
                                          <p:spTgt spid="619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" fill="hold"/>
                                        <p:tgtEl>
                                          <p:spTgt spid="619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38" grpId="0"/>
      <p:bldP spid="61955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E39EA3C-35F8-411B-921D-3381820979E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1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5845" name="Text Box 2"/>
          <p:cNvSpPr txBox="1"/>
          <p:nvPr/>
        </p:nvSpPr>
        <p:spPr>
          <a:xfrm>
            <a:off x="1049338" y="603250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4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倾斜面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垂直面</a:t>
            </a:r>
          </a:p>
        </p:txBody>
      </p:sp>
      <p:sp>
        <p:nvSpPr>
          <p:cNvPr id="35846" name="Line 3"/>
          <p:cNvSpPr/>
          <p:nvPr/>
        </p:nvSpPr>
        <p:spPr>
          <a:xfrm>
            <a:off x="2620963" y="3532188"/>
            <a:ext cx="35242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7" name="Text Box 4"/>
          <p:cNvSpPr txBox="1"/>
          <p:nvPr/>
        </p:nvSpPr>
        <p:spPr>
          <a:xfrm>
            <a:off x="2143125" y="32845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5848" name="Line 5"/>
          <p:cNvSpPr/>
          <p:nvPr/>
        </p:nvSpPr>
        <p:spPr>
          <a:xfrm>
            <a:off x="3408363" y="2847975"/>
            <a:ext cx="0" cy="24304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9" name="Text Box 6"/>
          <p:cNvSpPr txBox="1"/>
          <p:nvPr/>
        </p:nvSpPr>
        <p:spPr>
          <a:xfrm>
            <a:off x="3065463" y="25622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50" name="Text Box 7"/>
          <p:cNvSpPr txBox="1"/>
          <p:nvPr/>
        </p:nvSpPr>
        <p:spPr>
          <a:xfrm>
            <a:off x="3098800" y="51212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5851" name="Group 8"/>
          <p:cNvGrpSpPr/>
          <p:nvPr/>
        </p:nvGrpSpPr>
        <p:grpSpPr>
          <a:xfrm>
            <a:off x="2295525" y="3148013"/>
            <a:ext cx="819150" cy="796925"/>
            <a:chOff x="2947" y="1925"/>
            <a:chExt cx="516" cy="502"/>
          </a:xfrm>
        </p:grpSpPr>
        <p:sp>
          <p:nvSpPr>
            <p:cNvPr id="35890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5891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5852" name="Line 11"/>
          <p:cNvSpPr/>
          <p:nvPr/>
        </p:nvSpPr>
        <p:spPr>
          <a:xfrm flipV="1">
            <a:off x="3408363" y="1725613"/>
            <a:ext cx="928687" cy="11477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3" name="Line 12"/>
          <p:cNvSpPr/>
          <p:nvPr/>
        </p:nvSpPr>
        <p:spPr>
          <a:xfrm>
            <a:off x="4343400" y="1722438"/>
            <a:ext cx="0" cy="31083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4" name="Line 13"/>
          <p:cNvSpPr/>
          <p:nvPr/>
        </p:nvSpPr>
        <p:spPr>
          <a:xfrm flipV="1">
            <a:off x="3408363" y="4838700"/>
            <a:ext cx="917575" cy="4270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5" name="Text Box 14"/>
          <p:cNvSpPr txBox="1"/>
          <p:nvPr/>
        </p:nvSpPr>
        <p:spPr>
          <a:xfrm>
            <a:off x="4305300" y="13636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56" name="Text Box 15"/>
          <p:cNvSpPr txBox="1"/>
          <p:nvPr/>
        </p:nvSpPr>
        <p:spPr>
          <a:xfrm>
            <a:off x="4100513" y="45164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5857" name="Line 19"/>
          <p:cNvSpPr/>
          <p:nvPr/>
        </p:nvSpPr>
        <p:spPr>
          <a:xfrm flipV="1">
            <a:off x="3408363" y="2587625"/>
            <a:ext cx="1471612" cy="2587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8" name="Line 20"/>
          <p:cNvSpPr/>
          <p:nvPr/>
        </p:nvSpPr>
        <p:spPr>
          <a:xfrm flipH="1" flipV="1">
            <a:off x="4351338" y="1712913"/>
            <a:ext cx="528637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9" name="Line 21"/>
          <p:cNvSpPr/>
          <p:nvPr/>
        </p:nvSpPr>
        <p:spPr>
          <a:xfrm>
            <a:off x="4322763" y="4830763"/>
            <a:ext cx="581025" cy="9144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60" name="Line 22"/>
          <p:cNvSpPr/>
          <p:nvPr/>
        </p:nvSpPr>
        <p:spPr>
          <a:xfrm>
            <a:off x="3422650" y="5265738"/>
            <a:ext cx="1509713" cy="5080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61" name="Line 23"/>
          <p:cNvSpPr/>
          <p:nvPr/>
        </p:nvSpPr>
        <p:spPr>
          <a:xfrm>
            <a:off x="4918075" y="2613025"/>
            <a:ext cx="0" cy="18288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20" name="Line 24"/>
          <p:cNvSpPr/>
          <p:nvPr/>
        </p:nvSpPr>
        <p:spPr>
          <a:xfrm>
            <a:off x="3625850" y="2598738"/>
            <a:ext cx="0" cy="256063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63" name="Text Box 25"/>
          <p:cNvSpPr txBox="1"/>
          <p:nvPr/>
        </p:nvSpPr>
        <p:spPr>
          <a:xfrm>
            <a:off x="4973638" y="23082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64" name="Text Box 26"/>
          <p:cNvSpPr txBox="1"/>
          <p:nvPr/>
        </p:nvSpPr>
        <p:spPr>
          <a:xfrm>
            <a:off x="4767263" y="56784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27"/>
          <p:cNvGrpSpPr/>
          <p:nvPr/>
        </p:nvGrpSpPr>
        <p:grpSpPr>
          <a:xfrm>
            <a:off x="3382963" y="2144713"/>
            <a:ext cx="1520825" cy="428625"/>
            <a:chOff x="1895" y="955"/>
            <a:chExt cx="958" cy="270"/>
          </a:xfrm>
        </p:grpSpPr>
        <p:sp>
          <p:nvSpPr>
            <p:cNvPr id="35888" name="Line 28"/>
            <p:cNvSpPr/>
            <p:nvPr/>
          </p:nvSpPr>
          <p:spPr>
            <a:xfrm flipH="1">
              <a:off x="2039" y="1225"/>
              <a:ext cx="814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89" name="Text Box 29"/>
            <p:cNvSpPr txBox="1"/>
            <p:nvPr/>
          </p:nvSpPr>
          <p:spPr>
            <a:xfrm>
              <a:off x="1895" y="955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sp>
        <p:nvSpPr>
          <p:cNvPr id="35866" name="Line 31"/>
          <p:cNvSpPr/>
          <p:nvPr/>
        </p:nvSpPr>
        <p:spPr>
          <a:xfrm>
            <a:off x="3597275" y="5164138"/>
            <a:ext cx="1335088" cy="60960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67" name="Text Box 32"/>
          <p:cNvSpPr txBox="1"/>
          <p:nvPr/>
        </p:nvSpPr>
        <p:spPr>
          <a:xfrm>
            <a:off x="3378200" y="48339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000" b="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5868" name="Rectangle 5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4157" name="Line 61"/>
          <p:cNvSpPr/>
          <p:nvPr/>
        </p:nvSpPr>
        <p:spPr>
          <a:xfrm>
            <a:off x="4916488" y="1279525"/>
            <a:ext cx="0" cy="177165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4158" name="Line 62"/>
          <p:cNvSpPr/>
          <p:nvPr/>
        </p:nvSpPr>
        <p:spPr>
          <a:xfrm rot="3869065" flipH="1" flipV="1">
            <a:off x="4287838" y="4792663"/>
            <a:ext cx="1254125" cy="59531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63" name="Arc 67"/>
          <p:cNvSpPr/>
          <p:nvPr/>
        </p:nvSpPr>
        <p:spPr>
          <a:xfrm rot="-3453955">
            <a:off x="3927475" y="4221163"/>
            <a:ext cx="1392238" cy="1550987"/>
          </a:xfrm>
          <a:custGeom>
            <a:avLst/>
            <a:gdLst>
              <a:gd name="txL" fmla="*/ 0 w 17943"/>
              <a:gd name="txT" fmla="*/ 0 h 21597"/>
              <a:gd name="txR" fmla="*/ 17943 w 17943"/>
              <a:gd name="txB" fmla="*/ 21597 h 21597"/>
            </a:gdLst>
            <a:ahLst/>
            <a:cxnLst>
              <a:cxn ang="0">
                <a:pos x="2251648" y="0"/>
              </a:cxn>
              <a:cxn ang="0">
                <a:pos x="108026736" y="49366547"/>
              </a:cxn>
              <a:cxn ang="0">
                <a:pos x="0" y="111384159"/>
              </a:cxn>
            </a:cxnLst>
            <a:rect l="txL" t="txT" r="txR" b="txB"/>
            <a:pathLst>
              <a:path w="17943" h="21597" fill="none">
                <a:moveTo>
                  <a:pt x="373" y="0"/>
                </a:moveTo>
                <a:cubicBezTo>
                  <a:pt x="7444" y="122"/>
                  <a:pt x="14006" y="3697"/>
                  <a:pt x="17943" y="9571"/>
                </a:cubicBezTo>
              </a:path>
              <a:path w="17943" h="21597" stroke="0">
                <a:moveTo>
                  <a:pt x="373" y="0"/>
                </a:moveTo>
                <a:cubicBezTo>
                  <a:pt x="7444" y="122"/>
                  <a:pt x="14006" y="3697"/>
                  <a:pt x="17943" y="9571"/>
                </a:cubicBezTo>
                <a:lnTo>
                  <a:pt x="0" y="21597"/>
                </a:lnTo>
                <a:close/>
              </a:path>
            </a:pathLst>
          </a:custGeom>
          <a:noFill/>
          <a:ln w="4826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4164" name="Line 68"/>
          <p:cNvSpPr/>
          <p:nvPr/>
        </p:nvSpPr>
        <p:spPr>
          <a:xfrm rot="3799016">
            <a:off x="4910138" y="4832350"/>
            <a:ext cx="587375" cy="9223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65" name="Line 69"/>
          <p:cNvSpPr/>
          <p:nvPr/>
        </p:nvSpPr>
        <p:spPr>
          <a:xfrm rot="3754901">
            <a:off x="4040188" y="4718050"/>
            <a:ext cx="1509712" cy="5080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70" name="Arc 74"/>
          <p:cNvSpPr/>
          <p:nvPr/>
        </p:nvSpPr>
        <p:spPr>
          <a:xfrm rot="-3231248">
            <a:off x="3524250" y="4302125"/>
            <a:ext cx="1647825" cy="1320800"/>
          </a:xfrm>
          <a:custGeom>
            <a:avLst/>
            <a:gdLst>
              <a:gd name="txL" fmla="*/ 0 w 24337"/>
              <a:gd name="txT" fmla="*/ 0 h 21600"/>
              <a:gd name="txR" fmla="*/ 24337 w 24337"/>
              <a:gd name="txB" fmla="*/ 21600 h 21600"/>
            </a:gdLst>
            <a:ahLst/>
            <a:cxnLst>
              <a:cxn ang="0">
                <a:pos x="0" y="5227249"/>
              </a:cxn>
              <a:cxn ang="0">
                <a:pos x="111571976" y="29505201"/>
              </a:cxn>
              <a:cxn ang="0">
                <a:pos x="35048152" y="80764475"/>
              </a:cxn>
            </a:cxnLst>
            <a:rect l="txL" t="txT" r="txR" b="txB"/>
            <a:pathLst>
              <a:path w="24337" h="21600" fill="none">
                <a:moveTo>
                  <a:pt x="0" y="1398"/>
                </a:moveTo>
                <a:cubicBezTo>
                  <a:pt x="2442" y="473"/>
                  <a:pt x="5033" y="-1"/>
                  <a:pt x="7645" y="0"/>
                </a:cubicBezTo>
                <a:cubicBezTo>
                  <a:pt x="14109" y="0"/>
                  <a:pt x="20234" y="2895"/>
                  <a:pt x="24337" y="7890"/>
                </a:cubicBezTo>
              </a:path>
              <a:path w="24337" h="21600" stroke="0">
                <a:moveTo>
                  <a:pt x="0" y="1398"/>
                </a:moveTo>
                <a:cubicBezTo>
                  <a:pt x="2442" y="473"/>
                  <a:pt x="5033" y="-1"/>
                  <a:pt x="7645" y="0"/>
                </a:cubicBezTo>
                <a:cubicBezTo>
                  <a:pt x="14109" y="0"/>
                  <a:pt x="20234" y="2895"/>
                  <a:pt x="24337" y="7890"/>
                </a:cubicBezTo>
                <a:lnTo>
                  <a:pt x="7645" y="21600"/>
                </a:lnTo>
                <a:close/>
              </a:path>
            </a:pathLst>
          </a:custGeom>
          <a:noFill/>
          <a:ln w="4826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4171" name="Line 75"/>
          <p:cNvSpPr/>
          <p:nvPr/>
        </p:nvSpPr>
        <p:spPr>
          <a:xfrm flipH="1" flipV="1">
            <a:off x="4679950" y="4197350"/>
            <a:ext cx="800100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72" name="Arc 76"/>
          <p:cNvSpPr/>
          <p:nvPr/>
        </p:nvSpPr>
        <p:spPr>
          <a:xfrm rot="-1540915">
            <a:off x="4473575" y="4575175"/>
            <a:ext cx="1004888" cy="822325"/>
          </a:xfrm>
          <a:custGeom>
            <a:avLst/>
            <a:gdLst>
              <a:gd name="txL" fmla="*/ 0 w 22308"/>
              <a:gd name="txT" fmla="*/ 0 h 21600"/>
              <a:gd name="txR" fmla="*/ 22308 w 22308"/>
              <a:gd name="txB" fmla="*/ 21600 h 21600"/>
            </a:gdLst>
            <a:ahLst/>
            <a:cxnLst>
              <a:cxn ang="0">
                <a:pos x="0" y="186965"/>
              </a:cxn>
              <a:cxn ang="0">
                <a:pos x="45266263" y="19317212"/>
              </a:cxn>
              <a:cxn ang="0">
                <a:pos x="4778668" y="31306406"/>
              </a:cxn>
            </a:cxnLst>
            <a:rect l="txL" t="txT" r="txR" b="txB"/>
            <a:pathLst>
              <a:path w="22308" h="21600" fill="none">
                <a:moveTo>
                  <a:pt x="-1" y="128"/>
                </a:moveTo>
                <a:cubicBezTo>
                  <a:pt x="782" y="42"/>
                  <a:pt x="1568" y="-1"/>
                  <a:pt x="2355" y="0"/>
                </a:cubicBezTo>
                <a:cubicBezTo>
                  <a:pt x="11088" y="0"/>
                  <a:pt x="18963" y="5259"/>
                  <a:pt x="22308" y="13327"/>
                </a:cubicBezTo>
              </a:path>
              <a:path w="22308" h="21600" stroke="0">
                <a:moveTo>
                  <a:pt x="-1" y="128"/>
                </a:moveTo>
                <a:cubicBezTo>
                  <a:pt x="782" y="42"/>
                  <a:pt x="1568" y="-1"/>
                  <a:pt x="2355" y="0"/>
                </a:cubicBezTo>
                <a:cubicBezTo>
                  <a:pt x="11088" y="0"/>
                  <a:pt x="18963" y="5259"/>
                  <a:pt x="22308" y="13327"/>
                </a:cubicBezTo>
                <a:lnTo>
                  <a:pt x="2355" y="21600"/>
                </a:lnTo>
                <a:close/>
              </a:path>
            </a:pathLst>
          </a:custGeom>
          <a:noFill/>
          <a:ln w="4826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877" name="Text Box 77"/>
          <p:cNvSpPr txBox="1"/>
          <p:nvPr/>
        </p:nvSpPr>
        <p:spPr>
          <a:xfrm>
            <a:off x="4325938" y="3821113"/>
            <a:ext cx="5111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78" name="Text Box 79"/>
          <p:cNvSpPr txBox="1"/>
          <p:nvPr/>
        </p:nvSpPr>
        <p:spPr>
          <a:xfrm>
            <a:off x="5457825" y="4813300"/>
            <a:ext cx="5111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79" name="Text Box 80"/>
          <p:cNvSpPr txBox="1"/>
          <p:nvPr/>
        </p:nvSpPr>
        <p:spPr>
          <a:xfrm>
            <a:off x="4930775" y="4146550"/>
            <a:ext cx="5111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4177" name="Line 81"/>
          <p:cNvSpPr/>
          <p:nvPr/>
        </p:nvSpPr>
        <p:spPr>
          <a:xfrm>
            <a:off x="4333875" y="1728788"/>
            <a:ext cx="1127125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78" name="Line 82"/>
          <p:cNvSpPr/>
          <p:nvPr/>
        </p:nvSpPr>
        <p:spPr>
          <a:xfrm>
            <a:off x="3406775" y="2855913"/>
            <a:ext cx="1241425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79" name="Line 83"/>
          <p:cNvSpPr/>
          <p:nvPr/>
        </p:nvSpPr>
        <p:spPr>
          <a:xfrm flipV="1">
            <a:off x="5473700" y="1741488"/>
            <a:ext cx="0" cy="3094037"/>
          </a:xfrm>
          <a:prstGeom prst="line">
            <a:avLst/>
          </a:prstGeom>
          <a:ln w="4826" cap="flat" cmpd="sng">
            <a:solidFill>
              <a:schemeClr val="hlink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644180" name="Line 84"/>
          <p:cNvSpPr/>
          <p:nvPr/>
        </p:nvSpPr>
        <p:spPr>
          <a:xfrm flipV="1">
            <a:off x="4672013" y="2841625"/>
            <a:ext cx="0" cy="1352550"/>
          </a:xfrm>
          <a:prstGeom prst="line">
            <a:avLst/>
          </a:prstGeom>
          <a:ln w="4826" cap="flat" cmpd="sng">
            <a:solidFill>
              <a:schemeClr val="hlink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35884" name="Text Box 85"/>
          <p:cNvSpPr txBox="1"/>
          <p:nvPr/>
        </p:nvSpPr>
        <p:spPr>
          <a:xfrm>
            <a:off x="4589463" y="28305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85" name="Text Box 86"/>
          <p:cNvSpPr txBox="1"/>
          <p:nvPr/>
        </p:nvSpPr>
        <p:spPr>
          <a:xfrm>
            <a:off x="5457825" y="13811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5886" name="Line 87"/>
          <p:cNvSpPr/>
          <p:nvPr/>
        </p:nvSpPr>
        <p:spPr>
          <a:xfrm flipH="1">
            <a:off x="4659313" y="1728788"/>
            <a:ext cx="814387" cy="11398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4184" name="AutoShape 88"/>
          <p:cNvSpPr/>
          <p:nvPr/>
        </p:nvSpPr>
        <p:spPr>
          <a:xfrm>
            <a:off x="1674813" y="1171575"/>
            <a:ext cx="1238250" cy="555625"/>
          </a:xfrm>
          <a:prstGeom prst="wedgeRectCallout">
            <a:avLst>
              <a:gd name="adj1" fmla="val 210769"/>
              <a:gd name="adj2" fmla="val -16569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4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44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44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44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44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44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44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44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44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4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644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44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44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64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4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4163" grpId="0" animBg="1"/>
      <p:bldP spid="644170" grpId="0" animBg="1"/>
      <p:bldP spid="644172" grpId="0" animBg="1"/>
      <p:bldP spid="644184" grpId="0" animBg="1"/>
      <p:bldP spid="64418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37B7A22-1343-4439-8392-53FEFB88C18E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45179" name="Line 59"/>
          <p:cNvSpPr/>
          <p:nvPr/>
        </p:nvSpPr>
        <p:spPr>
          <a:xfrm>
            <a:off x="5173663" y="2425700"/>
            <a:ext cx="950912" cy="11398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180" name="Line 60"/>
          <p:cNvSpPr/>
          <p:nvPr/>
        </p:nvSpPr>
        <p:spPr>
          <a:xfrm flipH="1" flipV="1">
            <a:off x="4584700" y="3340100"/>
            <a:ext cx="1539875" cy="2254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181" name="Line 61"/>
          <p:cNvSpPr/>
          <p:nvPr/>
        </p:nvSpPr>
        <p:spPr>
          <a:xfrm flipH="1">
            <a:off x="4584700" y="2425700"/>
            <a:ext cx="588963" cy="9017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2" name="Text Box 2"/>
          <p:cNvSpPr txBox="1"/>
          <p:nvPr/>
        </p:nvSpPr>
        <p:spPr>
          <a:xfrm>
            <a:off x="1079500" y="669925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5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将投影面垂直面变换成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平行面</a:t>
            </a:r>
          </a:p>
        </p:txBody>
      </p:sp>
      <p:sp>
        <p:nvSpPr>
          <p:cNvPr id="36873" name="Line 3"/>
          <p:cNvSpPr/>
          <p:nvPr/>
        </p:nvSpPr>
        <p:spPr>
          <a:xfrm>
            <a:off x="2301875" y="3960813"/>
            <a:ext cx="44783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4" name="Text Box 4"/>
          <p:cNvSpPr txBox="1"/>
          <p:nvPr/>
        </p:nvSpPr>
        <p:spPr>
          <a:xfrm>
            <a:off x="1824038" y="37131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6875" name="Line 5"/>
          <p:cNvSpPr/>
          <p:nvPr/>
        </p:nvSpPr>
        <p:spPr>
          <a:xfrm>
            <a:off x="3121025" y="3554413"/>
            <a:ext cx="0" cy="10572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6" name="Text Box 6"/>
          <p:cNvSpPr txBox="1"/>
          <p:nvPr/>
        </p:nvSpPr>
        <p:spPr>
          <a:xfrm>
            <a:off x="2746375" y="32829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6877" name="Text Box 7"/>
          <p:cNvSpPr txBox="1"/>
          <p:nvPr/>
        </p:nvSpPr>
        <p:spPr>
          <a:xfrm>
            <a:off x="2779713" y="44958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6878" name="Group 8"/>
          <p:cNvGrpSpPr/>
          <p:nvPr/>
        </p:nvGrpSpPr>
        <p:grpSpPr>
          <a:xfrm>
            <a:off x="1976438" y="3589338"/>
            <a:ext cx="819150" cy="796925"/>
            <a:chOff x="2947" y="1925"/>
            <a:chExt cx="516" cy="502"/>
          </a:xfrm>
        </p:grpSpPr>
        <p:sp>
          <p:nvSpPr>
            <p:cNvPr id="36904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6905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6879" name="Line 11"/>
          <p:cNvSpPr/>
          <p:nvPr/>
        </p:nvSpPr>
        <p:spPr>
          <a:xfrm flipV="1">
            <a:off x="3089275" y="2446338"/>
            <a:ext cx="928688" cy="11477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0" name="Line 12"/>
          <p:cNvSpPr/>
          <p:nvPr/>
        </p:nvSpPr>
        <p:spPr>
          <a:xfrm>
            <a:off x="4024313" y="2443163"/>
            <a:ext cx="0" cy="201453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1" name="Text Box 13"/>
          <p:cNvSpPr txBox="1"/>
          <p:nvPr/>
        </p:nvSpPr>
        <p:spPr>
          <a:xfrm>
            <a:off x="4405313" y="43545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6882" name="Line 14"/>
          <p:cNvSpPr/>
          <p:nvPr/>
        </p:nvSpPr>
        <p:spPr>
          <a:xfrm flipV="1">
            <a:off x="3089275" y="3333750"/>
            <a:ext cx="1509713" cy="2333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3" name="Line 15"/>
          <p:cNvSpPr/>
          <p:nvPr/>
        </p:nvSpPr>
        <p:spPr>
          <a:xfrm flipH="1" flipV="1">
            <a:off x="4032250" y="2433638"/>
            <a:ext cx="566738" cy="8858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4" name="Line 16"/>
          <p:cNvSpPr/>
          <p:nvPr/>
        </p:nvSpPr>
        <p:spPr>
          <a:xfrm flipV="1">
            <a:off x="3103563" y="4305300"/>
            <a:ext cx="1508125" cy="33496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5" name="Line 17"/>
          <p:cNvSpPr/>
          <p:nvPr/>
        </p:nvSpPr>
        <p:spPr>
          <a:xfrm>
            <a:off x="4598988" y="3333750"/>
            <a:ext cx="0" cy="9731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86" name="Text Box 18"/>
          <p:cNvSpPr txBox="1"/>
          <p:nvPr/>
        </p:nvSpPr>
        <p:spPr>
          <a:xfrm>
            <a:off x="3838575" y="20193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6887" name="Text Box 19"/>
          <p:cNvSpPr txBox="1"/>
          <p:nvPr/>
        </p:nvSpPr>
        <p:spPr>
          <a:xfrm>
            <a:off x="3716338" y="40925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6888" name="Text Box 20"/>
          <p:cNvSpPr txBox="1"/>
          <p:nvPr/>
        </p:nvSpPr>
        <p:spPr>
          <a:xfrm>
            <a:off x="4062413" y="30194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6889" name="Rectangle 4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5166" name="Arc 46"/>
          <p:cNvSpPr/>
          <p:nvPr/>
        </p:nvSpPr>
        <p:spPr>
          <a:xfrm flipV="1">
            <a:off x="4021138" y="4313238"/>
            <a:ext cx="1160462" cy="465137"/>
          </a:xfrm>
          <a:custGeom>
            <a:avLst/>
            <a:gdLst>
              <a:gd name="txL" fmla="*/ 0 w 42736"/>
              <a:gd name="txT" fmla="*/ 0 h 21600"/>
              <a:gd name="txR" fmla="*/ 42736 w 42736"/>
              <a:gd name="txB" fmla="*/ 21600 h 21600"/>
            </a:gdLst>
            <a:ahLst/>
            <a:cxnLst>
              <a:cxn ang="0">
                <a:pos x="0" y="7950914"/>
              </a:cxn>
              <a:cxn ang="0">
                <a:pos x="31511422" y="10016315"/>
              </a:cxn>
              <a:cxn ang="0">
                <a:pos x="15584640" y="10016315"/>
              </a:cxn>
            </a:cxnLst>
            <a:rect l="txL" t="txT" r="txR" b="txB"/>
            <a:pathLst>
              <a:path w="42736" h="21600" fill="none">
                <a:moveTo>
                  <a:pt x="0" y="17146"/>
                </a:moveTo>
                <a:cubicBezTo>
                  <a:pt x="2106" y="7152"/>
                  <a:pt x="10923" y="-1"/>
                  <a:pt x="21136" y="0"/>
                </a:cubicBezTo>
                <a:cubicBezTo>
                  <a:pt x="33065" y="0"/>
                  <a:pt x="42736" y="9670"/>
                  <a:pt x="42736" y="21600"/>
                </a:cubicBezTo>
              </a:path>
              <a:path w="42736" h="21600" stroke="0">
                <a:moveTo>
                  <a:pt x="0" y="17146"/>
                </a:moveTo>
                <a:cubicBezTo>
                  <a:pt x="2106" y="7152"/>
                  <a:pt x="10923" y="-1"/>
                  <a:pt x="21136" y="0"/>
                </a:cubicBezTo>
                <a:cubicBezTo>
                  <a:pt x="33065" y="0"/>
                  <a:pt x="42736" y="9670"/>
                  <a:pt x="42736" y="21600"/>
                </a:cubicBezTo>
                <a:lnTo>
                  <a:pt x="21136" y="21600"/>
                </a:lnTo>
                <a:close/>
              </a:path>
            </a:pathLst>
          </a:custGeom>
          <a:noFill/>
          <a:ln w="4826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5167" name="Line 47"/>
          <p:cNvSpPr/>
          <p:nvPr/>
        </p:nvSpPr>
        <p:spPr>
          <a:xfrm>
            <a:off x="4603750" y="1925638"/>
            <a:ext cx="0" cy="177165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5168" name="Arc 48"/>
          <p:cNvSpPr/>
          <p:nvPr/>
        </p:nvSpPr>
        <p:spPr>
          <a:xfrm flipV="1">
            <a:off x="3136900" y="4302125"/>
            <a:ext cx="3001963" cy="1203325"/>
          </a:xfrm>
          <a:custGeom>
            <a:avLst/>
            <a:gdLst>
              <a:gd name="txL" fmla="*/ 0 w 42358"/>
              <a:gd name="txT" fmla="*/ 0 h 21600"/>
              <a:gd name="txR" fmla="*/ 42358 w 42358"/>
              <a:gd name="txB" fmla="*/ 21600 h 21600"/>
            </a:gdLst>
            <a:ahLst/>
            <a:cxnLst>
              <a:cxn ang="0">
                <a:pos x="0" y="48499119"/>
              </a:cxn>
              <a:cxn ang="0">
                <a:pos x="212752692" y="67036627"/>
              </a:cxn>
              <a:cxn ang="0">
                <a:pos x="104261833" y="67036627"/>
              </a:cxn>
            </a:cxnLst>
            <a:rect l="txL" t="txT" r="txR" b="txB"/>
            <a:pathLst>
              <a:path w="42358" h="21600" fill="none">
                <a:moveTo>
                  <a:pt x="0" y="15627"/>
                </a:moveTo>
                <a:cubicBezTo>
                  <a:pt x="2662" y="6373"/>
                  <a:pt x="11129" y="-1"/>
                  <a:pt x="20758" y="0"/>
                </a:cubicBezTo>
                <a:cubicBezTo>
                  <a:pt x="32687" y="0"/>
                  <a:pt x="42358" y="9670"/>
                  <a:pt x="42358" y="21600"/>
                </a:cubicBezTo>
              </a:path>
              <a:path w="42358" h="21600" stroke="0">
                <a:moveTo>
                  <a:pt x="0" y="15627"/>
                </a:moveTo>
                <a:cubicBezTo>
                  <a:pt x="2662" y="6373"/>
                  <a:pt x="11129" y="-1"/>
                  <a:pt x="20758" y="0"/>
                </a:cubicBezTo>
                <a:cubicBezTo>
                  <a:pt x="32687" y="0"/>
                  <a:pt x="42358" y="9670"/>
                  <a:pt x="42358" y="21600"/>
                </a:cubicBezTo>
                <a:lnTo>
                  <a:pt x="20758" y="21600"/>
                </a:lnTo>
                <a:close/>
              </a:path>
            </a:pathLst>
          </a:custGeom>
          <a:noFill/>
          <a:ln w="4826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5169" name="Line 49"/>
          <p:cNvSpPr/>
          <p:nvPr/>
        </p:nvSpPr>
        <p:spPr>
          <a:xfrm flipV="1">
            <a:off x="5173663" y="2425700"/>
            <a:ext cx="0" cy="1878013"/>
          </a:xfrm>
          <a:prstGeom prst="line">
            <a:avLst/>
          </a:prstGeom>
          <a:ln w="4826" cap="flat" cmpd="sng">
            <a:solidFill>
              <a:schemeClr val="hlink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645170" name="Line 50"/>
          <p:cNvSpPr/>
          <p:nvPr/>
        </p:nvSpPr>
        <p:spPr>
          <a:xfrm flipV="1">
            <a:off x="6137275" y="3567113"/>
            <a:ext cx="0" cy="736600"/>
          </a:xfrm>
          <a:prstGeom prst="line">
            <a:avLst/>
          </a:prstGeom>
          <a:ln w="4826" cap="flat" cmpd="sng">
            <a:solidFill>
              <a:schemeClr val="hlink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645171" name="Line 51"/>
          <p:cNvSpPr/>
          <p:nvPr/>
        </p:nvSpPr>
        <p:spPr>
          <a:xfrm>
            <a:off x="4021138" y="2436813"/>
            <a:ext cx="1152525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172" name="Line 52"/>
          <p:cNvSpPr/>
          <p:nvPr/>
        </p:nvSpPr>
        <p:spPr>
          <a:xfrm>
            <a:off x="3081338" y="3576638"/>
            <a:ext cx="3043237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5173" name="Text Box 53"/>
          <p:cNvSpPr txBox="1"/>
          <p:nvPr/>
        </p:nvSpPr>
        <p:spPr>
          <a:xfrm>
            <a:off x="6167438" y="3349625"/>
            <a:ext cx="615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5174" name="Text Box 54"/>
          <p:cNvSpPr txBox="1"/>
          <p:nvPr/>
        </p:nvSpPr>
        <p:spPr>
          <a:xfrm>
            <a:off x="5146675" y="2025650"/>
            <a:ext cx="615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5175" name="Text Box 55"/>
          <p:cNvSpPr txBox="1"/>
          <p:nvPr/>
        </p:nvSpPr>
        <p:spPr>
          <a:xfrm>
            <a:off x="5165725" y="3922713"/>
            <a:ext cx="615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5176" name="Text Box 56"/>
          <p:cNvSpPr txBox="1"/>
          <p:nvPr/>
        </p:nvSpPr>
        <p:spPr>
          <a:xfrm>
            <a:off x="6100763" y="3927475"/>
            <a:ext cx="6159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5177" name="Line 57"/>
          <p:cNvSpPr/>
          <p:nvPr/>
        </p:nvSpPr>
        <p:spPr>
          <a:xfrm>
            <a:off x="4600575" y="4319588"/>
            <a:ext cx="57785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645165" name="Line 45"/>
          <p:cNvSpPr/>
          <p:nvPr/>
        </p:nvSpPr>
        <p:spPr>
          <a:xfrm>
            <a:off x="4597400" y="4316413"/>
            <a:ext cx="152400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645182" name="AutoShape 62"/>
          <p:cNvSpPr/>
          <p:nvPr/>
        </p:nvSpPr>
        <p:spPr>
          <a:xfrm>
            <a:off x="2114550" y="1433513"/>
            <a:ext cx="1238250" cy="555625"/>
          </a:xfrm>
          <a:prstGeom prst="wedgeRectCallout">
            <a:avLst>
              <a:gd name="adj1" fmla="val 150000"/>
              <a:gd name="adj2" fmla="val 51431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5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5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4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4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5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5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4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4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4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64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45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4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64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45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45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45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64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645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6" grpId="0" animBg="1"/>
      <p:bldP spid="645168" grpId="0" animBg="1"/>
      <p:bldP spid="645173" grpId="0"/>
      <p:bldP spid="645174" grpId="0"/>
      <p:bldP spid="645175" grpId="0"/>
      <p:bldP spid="645176" grpId="0"/>
      <p:bldP spid="645182" grpId="0" animBg="1"/>
      <p:bldP spid="64518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DF0080-7CEE-4521-99DE-FC3702612B3A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9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7893" name="Text Box 2"/>
          <p:cNvSpPr txBox="1"/>
          <p:nvPr/>
        </p:nvSpPr>
        <p:spPr>
          <a:xfrm>
            <a:off x="1300163" y="542925"/>
            <a:ext cx="6356350" cy="519113"/>
          </a:xfrm>
          <a:prstGeom prst="rect">
            <a:avLst/>
          </a:prstGeom>
          <a:noFill/>
          <a:ln w="4826">
            <a:noFill/>
          </a:ln>
        </p:spPr>
        <p:txBody>
          <a:bodyPr wrap="none">
            <a:spAutoFit/>
          </a:bodyPr>
          <a:lstStyle/>
          <a:p>
            <a:pPr marL="457200" indent="-457200">
              <a:buAutoNum type="arabicPeriod" startAt="6"/>
            </a:pP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将投影面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倾斜面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变换成</a:t>
            </a:r>
            <a:r>
              <a:rPr lang="zh-CN" altLang="zh-CN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投影面</a:t>
            </a:r>
            <a:r>
              <a:rPr lang="zh-CN" altLang="en-US" sz="2800" i="0" dirty="0">
                <a:solidFill>
                  <a:srgbClr val="A5002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平行面</a:t>
            </a:r>
          </a:p>
        </p:txBody>
      </p:sp>
      <p:sp>
        <p:nvSpPr>
          <p:cNvPr id="37894" name="Line 3"/>
          <p:cNvSpPr/>
          <p:nvPr/>
        </p:nvSpPr>
        <p:spPr>
          <a:xfrm>
            <a:off x="1174750" y="3698875"/>
            <a:ext cx="68722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5" name="Text Box 4"/>
          <p:cNvSpPr txBox="1"/>
          <p:nvPr/>
        </p:nvSpPr>
        <p:spPr>
          <a:xfrm>
            <a:off x="606425" y="339883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7896" name="Line 5"/>
          <p:cNvSpPr/>
          <p:nvPr/>
        </p:nvSpPr>
        <p:spPr>
          <a:xfrm>
            <a:off x="4727575" y="3159125"/>
            <a:ext cx="0" cy="213518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150" name="Text Box 6"/>
          <p:cNvSpPr txBox="1"/>
          <p:nvPr/>
        </p:nvSpPr>
        <p:spPr>
          <a:xfrm>
            <a:off x="4333875" y="31623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6151" name="Text Box 7"/>
          <p:cNvSpPr txBox="1"/>
          <p:nvPr/>
        </p:nvSpPr>
        <p:spPr>
          <a:xfrm>
            <a:off x="4418013" y="50736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37899" name="Group 8"/>
          <p:cNvGrpSpPr/>
          <p:nvPr/>
        </p:nvGrpSpPr>
        <p:grpSpPr>
          <a:xfrm>
            <a:off x="960438" y="3260725"/>
            <a:ext cx="819150" cy="796925"/>
            <a:chOff x="2947" y="1925"/>
            <a:chExt cx="516" cy="502"/>
          </a:xfrm>
        </p:grpSpPr>
        <p:sp>
          <p:nvSpPr>
            <p:cNvPr id="37956" name="Text Box 9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7957" name="Text Box 10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7900" name="Line 11"/>
          <p:cNvSpPr/>
          <p:nvPr/>
        </p:nvSpPr>
        <p:spPr>
          <a:xfrm flipV="1">
            <a:off x="4727575" y="1677988"/>
            <a:ext cx="654050" cy="15541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1" name="Line 12"/>
          <p:cNvSpPr/>
          <p:nvPr/>
        </p:nvSpPr>
        <p:spPr>
          <a:xfrm>
            <a:off x="5400675" y="1700213"/>
            <a:ext cx="0" cy="41751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2" name="Line 13"/>
          <p:cNvSpPr/>
          <p:nvPr/>
        </p:nvSpPr>
        <p:spPr>
          <a:xfrm>
            <a:off x="4752975" y="5294313"/>
            <a:ext cx="676275" cy="61753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3" name="Text Box 14"/>
          <p:cNvSpPr txBox="1"/>
          <p:nvPr/>
        </p:nvSpPr>
        <p:spPr>
          <a:xfrm>
            <a:off x="5292725" y="58213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7904" name="Line 15"/>
          <p:cNvSpPr/>
          <p:nvPr/>
        </p:nvSpPr>
        <p:spPr>
          <a:xfrm flipV="1">
            <a:off x="4727575" y="2936875"/>
            <a:ext cx="1509713" cy="26828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5" name="Line 16"/>
          <p:cNvSpPr/>
          <p:nvPr/>
        </p:nvSpPr>
        <p:spPr>
          <a:xfrm flipH="1" flipV="1">
            <a:off x="5380038" y="1692275"/>
            <a:ext cx="857250" cy="126523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6" name="Line 17"/>
          <p:cNvSpPr/>
          <p:nvPr/>
        </p:nvSpPr>
        <p:spPr>
          <a:xfrm flipH="1">
            <a:off x="5421313" y="4860925"/>
            <a:ext cx="839787" cy="10636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7" name="Line 18"/>
          <p:cNvSpPr/>
          <p:nvPr/>
        </p:nvSpPr>
        <p:spPr>
          <a:xfrm flipV="1">
            <a:off x="4767263" y="4899025"/>
            <a:ext cx="1479550" cy="40798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8" name="Line 19"/>
          <p:cNvSpPr/>
          <p:nvPr/>
        </p:nvSpPr>
        <p:spPr>
          <a:xfrm>
            <a:off x="6237288" y="2946400"/>
            <a:ext cx="0" cy="18986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164" name="Line 20"/>
          <p:cNvSpPr/>
          <p:nvPr/>
        </p:nvSpPr>
        <p:spPr>
          <a:xfrm>
            <a:off x="5834063" y="2359025"/>
            <a:ext cx="0" cy="29257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10" name="Text Box 21"/>
          <p:cNvSpPr txBox="1"/>
          <p:nvPr/>
        </p:nvSpPr>
        <p:spPr>
          <a:xfrm>
            <a:off x="6292850" y="26670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7911" name="Text Box 22"/>
          <p:cNvSpPr txBox="1"/>
          <p:nvPr/>
        </p:nvSpPr>
        <p:spPr>
          <a:xfrm>
            <a:off x="6270625" y="46958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3" name="Group 23"/>
          <p:cNvGrpSpPr/>
          <p:nvPr/>
        </p:nvGrpSpPr>
        <p:grpSpPr>
          <a:xfrm>
            <a:off x="4745038" y="2157413"/>
            <a:ext cx="1517650" cy="1050925"/>
            <a:chOff x="1983" y="1065"/>
            <a:chExt cx="956" cy="718"/>
          </a:xfrm>
        </p:grpSpPr>
        <p:sp>
          <p:nvSpPr>
            <p:cNvPr id="37954" name="Text Box 24"/>
            <p:cNvSpPr txBox="1"/>
            <p:nvPr/>
          </p:nvSpPr>
          <p:spPr>
            <a:xfrm>
              <a:off x="2645" y="1065"/>
              <a:ext cx="294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37955" name="Line 25"/>
            <p:cNvSpPr/>
            <p:nvPr/>
          </p:nvSpPr>
          <p:spPr>
            <a:xfrm flipV="1">
              <a:off x="1983" y="1217"/>
              <a:ext cx="676" cy="566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26"/>
          <p:cNvGrpSpPr/>
          <p:nvPr/>
        </p:nvGrpSpPr>
        <p:grpSpPr>
          <a:xfrm>
            <a:off x="4752975" y="5095875"/>
            <a:ext cx="1581150" cy="396875"/>
            <a:chOff x="1946" y="2454"/>
            <a:chExt cx="1020" cy="250"/>
          </a:xfrm>
        </p:grpSpPr>
        <p:sp>
          <p:nvSpPr>
            <p:cNvPr id="37952" name="Line 27"/>
            <p:cNvSpPr/>
            <p:nvPr/>
          </p:nvSpPr>
          <p:spPr>
            <a:xfrm flipH="1">
              <a:off x="1946" y="2588"/>
              <a:ext cx="731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53" name="Text Box 28"/>
            <p:cNvSpPr txBox="1"/>
            <p:nvPr/>
          </p:nvSpPr>
          <p:spPr>
            <a:xfrm>
              <a:off x="2672" y="2454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000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37914" name="Text Box 29"/>
          <p:cNvSpPr txBox="1"/>
          <p:nvPr/>
        </p:nvSpPr>
        <p:spPr>
          <a:xfrm>
            <a:off x="5116513" y="13160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7915" name="Rectangle 6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旋转法的六个基本问题</a:t>
            </a:r>
          </a:p>
        </p:txBody>
      </p:sp>
      <p:sp>
        <p:nvSpPr>
          <p:cNvPr id="646214" name="Line 70"/>
          <p:cNvSpPr/>
          <p:nvPr/>
        </p:nvSpPr>
        <p:spPr>
          <a:xfrm>
            <a:off x="4727575" y="4627563"/>
            <a:ext cx="0" cy="1771650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6218" name="Text Box 74"/>
          <p:cNvSpPr txBox="1"/>
          <p:nvPr/>
        </p:nvSpPr>
        <p:spPr>
          <a:xfrm>
            <a:off x="4494213" y="1319213"/>
            <a:ext cx="5667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6225" name="Line 81"/>
          <p:cNvSpPr/>
          <p:nvPr/>
        </p:nvSpPr>
        <p:spPr>
          <a:xfrm rot="-3004973" flipV="1">
            <a:off x="4008438" y="1665288"/>
            <a:ext cx="666750" cy="155257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26" name="Line 82"/>
          <p:cNvSpPr/>
          <p:nvPr/>
        </p:nvSpPr>
        <p:spPr>
          <a:xfrm rot="-3004973" flipV="1">
            <a:off x="4318000" y="2373313"/>
            <a:ext cx="1539875" cy="2682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27" name="Line 83"/>
          <p:cNvSpPr/>
          <p:nvPr/>
        </p:nvSpPr>
        <p:spPr>
          <a:xfrm rot="-3004973" flipH="1" flipV="1">
            <a:off x="4286250" y="1133475"/>
            <a:ext cx="874713" cy="12636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30" name="Line 86"/>
          <p:cNvSpPr/>
          <p:nvPr/>
        </p:nvSpPr>
        <p:spPr>
          <a:xfrm rot="-3004973" flipV="1">
            <a:off x="4173538" y="2012950"/>
            <a:ext cx="1093787" cy="8969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15" name="Arc 71"/>
          <p:cNvSpPr/>
          <p:nvPr/>
        </p:nvSpPr>
        <p:spPr>
          <a:xfrm>
            <a:off x="4699000" y="1747838"/>
            <a:ext cx="1147763" cy="1435100"/>
          </a:xfrm>
          <a:custGeom>
            <a:avLst/>
            <a:gdLst>
              <a:gd name="txL" fmla="*/ 0 w 17831"/>
              <a:gd name="txT" fmla="*/ 0 h 21592"/>
              <a:gd name="txR" fmla="*/ 17831 w 17831"/>
              <a:gd name="txB" fmla="*/ 21592 h 21592"/>
            </a:gdLst>
            <a:ahLst/>
            <a:cxnLst>
              <a:cxn ang="0">
                <a:pos x="2461147" y="0"/>
              </a:cxn>
              <a:cxn ang="0">
                <a:pos x="73880315" y="41533558"/>
              </a:cxn>
              <a:cxn ang="0">
                <a:pos x="0" y="95383104"/>
              </a:cxn>
            </a:cxnLst>
            <a:rect l="txL" t="txT" r="txR" b="txB"/>
            <a:pathLst>
              <a:path w="17831" h="21592" fill="none">
                <a:moveTo>
                  <a:pt x="593" y="0"/>
                </a:moveTo>
                <a:cubicBezTo>
                  <a:pt x="7514" y="190"/>
                  <a:pt x="13924" y="3686"/>
                  <a:pt x="17831" y="9401"/>
                </a:cubicBezTo>
              </a:path>
              <a:path w="17831" h="21592" stroke="0">
                <a:moveTo>
                  <a:pt x="593" y="0"/>
                </a:moveTo>
                <a:cubicBezTo>
                  <a:pt x="7514" y="190"/>
                  <a:pt x="13924" y="3686"/>
                  <a:pt x="17831" y="9401"/>
                </a:cubicBezTo>
                <a:lnTo>
                  <a:pt x="0" y="21592"/>
                </a:lnTo>
                <a:close/>
              </a:path>
            </a:pathLst>
          </a:custGeom>
          <a:noFill/>
          <a:ln w="4826" cap="flat" cmpd="sng">
            <a:solidFill>
              <a:schemeClr val="hlink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6219" name="Arc 75"/>
          <p:cNvSpPr/>
          <p:nvPr/>
        </p:nvSpPr>
        <p:spPr>
          <a:xfrm>
            <a:off x="3987800" y="1565275"/>
            <a:ext cx="1397000" cy="1581150"/>
          </a:xfrm>
          <a:custGeom>
            <a:avLst/>
            <a:gdLst>
              <a:gd name="txL" fmla="*/ 0 w 16068"/>
              <a:gd name="txT" fmla="*/ 0 h 21600"/>
              <a:gd name="txR" fmla="*/ 16068 w 16068"/>
              <a:gd name="txB" fmla="*/ 21600 h 21600"/>
            </a:gdLst>
            <a:ahLst/>
            <a:cxnLst>
              <a:cxn ang="0">
                <a:pos x="0" y="9125431"/>
              </a:cxn>
              <a:cxn ang="0">
                <a:pos x="121459374" y="7523272"/>
              </a:cxn>
              <a:cxn ang="0">
                <a:pos x="63549248" y="115742371"/>
              </a:cxn>
            </a:cxnLst>
            <a:rect l="txL" t="txT" r="txR" b="txB"/>
            <a:pathLst>
              <a:path w="16068" h="21600" fill="none">
                <a:moveTo>
                  <a:pt x="0" y="1703"/>
                </a:moveTo>
                <a:cubicBezTo>
                  <a:pt x="2660" y="579"/>
                  <a:pt x="5519" y="-1"/>
                  <a:pt x="8407" y="0"/>
                </a:cubicBezTo>
                <a:cubicBezTo>
                  <a:pt x="11024" y="0"/>
                  <a:pt x="13620" y="475"/>
                  <a:pt x="16067" y="1404"/>
                </a:cubicBezTo>
              </a:path>
              <a:path w="16068" h="21600" stroke="0">
                <a:moveTo>
                  <a:pt x="0" y="1703"/>
                </a:moveTo>
                <a:cubicBezTo>
                  <a:pt x="2660" y="579"/>
                  <a:pt x="5519" y="-1"/>
                  <a:pt x="8407" y="0"/>
                </a:cubicBezTo>
                <a:cubicBezTo>
                  <a:pt x="11024" y="0"/>
                  <a:pt x="13620" y="475"/>
                  <a:pt x="16067" y="1404"/>
                </a:cubicBezTo>
                <a:lnTo>
                  <a:pt x="8407" y="21600"/>
                </a:lnTo>
                <a:close/>
              </a:path>
            </a:pathLst>
          </a:custGeom>
          <a:noFill/>
          <a:ln w="127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6233" name="Arc 89"/>
          <p:cNvSpPr/>
          <p:nvPr/>
        </p:nvSpPr>
        <p:spPr>
          <a:xfrm>
            <a:off x="5337175" y="1833563"/>
            <a:ext cx="914400" cy="1141412"/>
          </a:xfrm>
          <a:custGeom>
            <a:avLst/>
            <a:gdLst>
              <a:gd name="txL" fmla="*/ 0 w 21600"/>
              <a:gd name="txT" fmla="*/ 0 h 26972"/>
              <a:gd name="txR" fmla="*/ 21600 w 21600"/>
              <a:gd name="txB" fmla="*/ 26972 h 26972"/>
            </a:gdLst>
            <a:ahLst/>
            <a:cxnLst>
              <a:cxn ang="0">
                <a:pos x="5170254" y="0"/>
              </a:cxn>
              <a:cxn ang="0">
                <a:pos x="37403148" y="48302742"/>
              </a:cxn>
              <a:cxn ang="0">
                <a:pos x="0" y="38336665"/>
              </a:cxn>
            </a:cxnLst>
            <a:rect l="txL" t="txT" r="txR" b="txB"/>
            <a:pathLst>
              <a:path w="21600" h="26972" fill="none">
                <a:moveTo>
                  <a:pt x="2884" y="0"/>
                </a:moveTo>
                <a:cubicBezTo>
                  <a:pt x="13602" y="1444"/>
                  <a:pt x="21600" y="10592"/>
                  <a:pt x="21600" y="21407"/>
                </a:cubicBezTo>
                <a:cubicBezTo>
                  <a:pt x="21600" y="23285"/>
                  <a:pt x="21354" y="25156"/>
                  <a:pt x="20870" y="26971"/>
                </a:cubicBezTo>
              </a:path>
              <a:path w="21600" h="26972" stroke="0">
                <a:moveTo>
                  <a:pt x="2884" y="0"/>
                </a:moveTo>
                <a:cubicBezTo>
                  <a:pt x="13602" y="1444"/>
                  <a:pt x="21600" y="10592"/>
                  <a:pt x="21600" y="21407"/>
                </a:cubicBezTo>
                <a:cubicBezTo>
                  <a:pt x="21600" y="23285"/>
                  <a:pt x="21354" y="25156"/>
                  <a:pt x="20870" y="26971"/>
                </a:cubicBezTo>
                <a:lnTo>
                  <a:pt x="0" y="21407"/>
                </a:lnTo>
                <a:close/>
              </a:path>
            </a:pathLst>
          </a:custGeom>
          <a:noFill/>
          <a:ln w="127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6234" name="Line 90"/>
          <p:cNvSpPr/>
          <p:nvPr/>
        </p:nvSpPr>
        <p:spPr>
          <a:xfrm flipH="1">
            <a:off x="5475288" y="4881563"/>
            <a:ext cx="776287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35" name="Line 91"/>
          <p:cNvSpPr/>
          <p:nvPr/>
        </p:nvSpPr>
        <p:spPr>
          <a:xfrm flipH="1">
            <a:off x="3959225" y="5907088"/>
            <a:ext cx="143986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36" name="Line 92"/>
          <p:cNvSpPr/>
          <p:nvPr/>
        </p:nvSpPr>
        <p:spPr>
          <a:xfrm>
            <a:off x="3944938" y="1673225"/>
            <a:ext cx="0" cy="4210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37" name="Line 93"/>
          <p:cNvSpPr/>
          <p:nvPr/>
        </p:nvSpPr>
        <p:spPr>
          <a:xfrm>
            <a:off x="5473700" y="1822450"/>
            <a:ext cx="0" cy="30448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38" name="Line 94"/>
          <p:cNvSpPr/>
          <p:nvPr/>
        </p:nvSpPr>
        <p:spPr>
          <a:xfrm rot="-3004973">
            <a:off x="3836988" y="5110163"/>
            <a:ext cx="1736725" cy="5207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39" name="Line 95"/>
          <p:cNvSpPr/>
          <p:nvPr/>
        </p:nvSpPr>
        <p:spPr>
          <a:xfrm>
            <a:off x="3946525" y="1103313"/>
            <a:ext cx="0" cy="14224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6240" name="Line 96"/>
          <p:cNvSpPr/>
          <p:nvPr/>
        </p:nvSpPr>
        <p:spPr>
          <a:xfrm rot="-997271">
            <a:off x="2159000" y="5608638"/>
            <a:ext cx="1736725" cy="5207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1" name="Arc 97"/>
          <p:cNvSpPr/>
          <p:nvPr/>
        </p:nvSpPr>
        <p:spPr>
          <a:xfrm>
            <a:off x="2955925" y="4922838"/>
            <a:ext cx="1822450" cy="939800"/>
          </a:xfrm>
          <a:custGeom>
            <a:avLst/>
            <a:gdLst>
              <a:gd name="txL" fmla="*/ 0 w 39523"/>
              <a:gd name="txT" fmla="*/ 0 h 21600"/>
              <a:gd name="txR" fmla="*/ 39523 w 39523"/>
              <a:gd name="txB" fmla="*/ 21600 h 21600"/>
            </a:gdLst>
            <a:ahLst/>
            <a:cxnLst>
              <a:cxn ang="0">
                <a:pos x="0" y="40746113"/>
              </a:cxn>
              <a:cxn ang="0">
                <a:pos x="84035210" y="18071091"/>
              </a:cxn>
              <a:cxn ang="0">
                <a:pos x="45926674" y="40889998"/>
              </a:cxn>
            </a:cxnLst>
            <a:rect l="txL" t="txT" r="txR" b="txB"/>
            <a:pathLst>
              <a:path w="39523" h="21600" fill="none">
                <a:moveTo>
                  <a:pt x="0" y="21524"/>
                </a:moveTo>
                <a:cubicBezTo>
                  <a:pt x="42" y="9624"/>
                  <a:pt x="9700" y="-1"/>
                  <a:pt x="21600" y="0"/>
                </a:cubicBezTo>
                <a:cubicBezTo>
                  <a:pt x="28790" y="0"/>
                  <a:pt x="35510" y="3578"/>
                  <a:pt x="39523" y="9545"/>
                </a:cubicBezTo>
              </a:path>
              <a:path w="39523" h="21600" stroke="0">
                <a:moveTo>
                  <a:pt x="0" y="21524"/>
                </a:moveTo>
                <a:cubicBezTo>
                  <a:pt x="42" y="9624"/>
                  <a:pt x="9700" y="-1"/>
                  <a:pt x="21600" y="0"/>
                </a:cubicBezTo>
                <a:cubicBezTo>
                  <a:pt x="28790" y="0"/>
                  <a:pt x="35510" y="3578"/>
                  <a:pt x="39523" y="9545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6242" name="Arc 98"/>
          <p:cNvSpPr/>
          <p:nvPr/>
        </p:nvSpPr>
        <p:spPr>
          <a:xfrm>
            <a:off x="2120900" y="4071938"/>
            <a:ext cx="3324225" cy="1814512"/>
          </a:xfrm>
          <a:custGeom>
            <a:avLst/>
            <a:gdLst>
              <a:gd name="txL" fmla="*/ 0 w 39528"/>
              <a:gd name="txT" fmla="*/ 0 h 21600"/>
              <a:gd name="txR" fmla="*/ 39528 w 39528"/>
              <a:gd name="txB" fmla="*/ 21600 h 21600"/>
            </a:gdLst>
            <a:ahLst/>
            <a:cxnLst>
              <a:cxn ang="0">
                <a:pos x="0" y="149217558"/>
              </a:cxn>
              <a:cxn ang="0">
                <a:pos x="279560501" y="67456664"/>
              </a:cxn>
              <a:cxn ang="0">
                <a:pos x="152729989" y="152428403"/>
              </a:cxn>
            </a:cxnLst>
            <a:rect l="txL" t="txT" r="txR" b="txB"/>
            <a:pathLst>
              <a:path w="39528" h="21600" fill="none">
                <a:moveTo>
                  <a:pt x="-1" y="21144"/>
                </a:moveTo>
                <a:cubicBezTo>
                  <a:pt x="247" y="9395"/>
                  <a:pt x="9842" y="-1"/>
                  <a:pt x="21595" y="0"/>
                </a:cubicBezTo>
                <a:cubicBezTo>
                  <a:pt x="28791" y="0"/>
                  <a:pt x="35515" y="3584"/>
                  <a:pt x="39527" y="9559"/>
                </a:cubicBezTo>
              </a:path>
              <a:path w="39528" h="21600" stroke="0">
                <a:moveTo>
                  <a:pt x="-1" y="21144"/>
                </a:moveTo>
                <a:cubicBezTo>
                  <a:pt x="247" y="9395"/>
                  <a:pt x="9842" y="-1"/>
                  <a:pt x="21595" y="0"/>
                </a:cubicBezTo>
                <a:cubicBezTo>
                  <a:pt x="28791" y="0"/>
                  <a:pt x="35515" y="3584"/>
                  <a:pt x="39527" y="9559"/>
                </a:cubicBezTo>
                <a:lnTo>
                  <a:pt x="21595" y="21600"/>
                </a:lnTo>
                <a:close/>
              </a:path>
            </a:pathLst>
          </a:custGeom>
          <a:noFill/>
          <a:ln w="127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6243" name="Line 99"/>
          <p:cNvSpPr/>
          <p:nvPr/>
        </p:nvSpPr>
        <p:spPr>
          <a:xfrm>
            <a:off x="2946400" y="3179763"/>
            <a:ext cx="0" cy="269398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4" name="Line 100"/>
          <p:cNvSpPr/>
          <p:nvPr/>
        </p:nvSpPr>
        <p:spPr>
          <a:xfrm>
            <a:off x="2965450" y="3170238"/>
            <a:ext cx="1758950" cy="0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5" name="Line 101"/>
          <p:cNvSpPr/>
          <p:nvPr/>
        </p:nvSpPr>
        <p:spPr>
          <a:xfrm>
            <a:off x="2117725" y="1846263"/>
            <a:ext cx="3338513" cy="0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6" name="Line 102"/>
          <p:cNvSpPr/>
          <p:nvPr/>
        </p:nvSpPr>
        <p:spPr>
          <a:xfrm>
            <a:off x="2124075" y="1843088"/>
            <a:ext cx="0" cy="403383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7" name="Line 103"/>
          <p:cNvSpPr/>
          <p:nvPr/>
        </p:nvSpPr>
        <p:spPr>
          <a:xfrm flipH="1">
            <a:off x="2943225" y="1703388"/>
            <a:ext cx="1001713" cy="14779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8" name="Line 104"/>
          <p:cNvSpPr/>
          <p:nvPr/>
        </p:nvSpPr>
        <p:spPr>
          <a:xfrm flipH="1" flipV="1">
            <a:off x="2116138" y="1841500"/>
            <a:ext cx="827087" cy="13271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49" name="Line 105"/>
          <p:cNvSpPr/>
          <p:nvPr/>
        </p:nvSpPr>
        <p:spPr>
          <a:xfrm flipH="1">
            <a:off x="2116138" y="1690688"/>
            <a:ext cx="1828800" cy="15081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6250" name="AutoShape 106"/>
          <p:cNvSpPr/>
          <p:nvPr/>
        </p:nvSpPr>
        <p:spPr>
          <a:xfrm>
            <a:off x="7050088" y="5764213"/>
            <a:ext cx="1238250" cy="555625"/>
          </a:xfrm>
          <a:prstGeom prst="wedgeRectCallout">
            <a:avLst>
              <a:gd name="adj1" fmla="val -237435"/>
              <a:gd name="adj2" fmla="val -52000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46251" name="AutoShape 107"/>
          <p:cNvSpPr/>
          <p:nvPr/>
        </p:nvSpPr>
        <p:spPr>
          <a:xfrm>
            <a:off x="6600825" y="1138238"/>
            <a:ext cx="1238250" cy="555625"/>
          </a:xfrm>
          <a:prstGeom prst="wedgeRectCallout">
            <a:avLst>
              <a:gd name="adj1" fmla="val -264616"/>
              <a:gd name="adj2" fmla="val -41144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646252" name="Text Box 108"/>
          <p:cNvSpPr txBox="1"/>
          <p:nvPr/>
        </p:nvSpPr>
        <p:spPr>
          <a:xfrm>
            <a:off x="3768725" y="58499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i="0" baseline="-2500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6253" name="Text Box 109"/>
          <p:cNvSpPr txBox="1"/>
          <p:nvPr/>
        </p:nvSpPr>
        <p:spPr>
          <a:xfrm>
            <a:off x="4937125" y="46275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i="0" baseline="-2500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6254" name="Text Box 110"/>
          <p:cNvSpPr txBox="1"/>
          <p:nvPr/>
        </p:nvSpPr>
        <p:spPr>
          <a:xfrm>
            <a:off x="2771775" y="581660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="0" i="0" baseline="-2500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6255" name="Text Box 111"/>
          <p:cNvSpPr txBox="1"/>
          <p:nvPr/>
        </p:nvSpPr>
        <p:spPr>
          <a:xfrm>
            <a:off x="1955800" y="58404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b="0" i="0" baseline="-2500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6256" name="Text Box 112"/>
          <p:cNvSpPr txBox="1"/>
          <p:nvPr/>
        </p:nvSpPr>
        <p:spPr>
          <a:xfrm>
            <a:off x="1838325" y="14303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6257" name="Text Box 113"/>
          <p:cNvSpPr txBox="1"/>
          <p:nvPr/>
        </p:nvSpPr>
        <p:spPr>
          <a:xfrm>
            <a:off x="2444750" y="30797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6258" name="Text Box 114"/>
          <p:cNvSpPr txBox="1"/>
          <p:nvPr/>
        </p:nvSpPr>
        <p:spPr>
          <a:xfrm>
            <a:off x="3446463" y="12874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6259" name="Text Box 115"/>
          <p:cNvSpPr txBox="1"/>
          <p:nvPr/>
        </p:nvSpPr>
        <p:spPr>
          <a:xfrm>
            <a:off x="5441950" y="14620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6261" name="AutoShape 117"/>
          <p:cNvSpPr/>
          <p:nvPr/>
        </p:nvSpPr>
        <p:spPr>
          <a:xfrm>
            <a:off x="788988" y="2355850"/>
            <a:ext cx="1130300" cy="492125"/>
          </a:xfrm>
          <a:prstGeom prst="wedgeRectCallout">
            <a:avLst>
              <a:gd name="adj1" fmla="val 110532"/>
              <a:gd name="adj2" fmla="val -1292"/>
            </a:avLst>
          </a:prstGeom>
          <a:solidFill>
            <a:srgbClr val="00FFFF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实形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4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4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46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4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4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4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4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64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4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4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46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64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46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646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46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46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646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646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64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646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46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64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64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646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646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646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646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500"/>
                                        <p:tgtEl>
                                          <p:spTgt spid="64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646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646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646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646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646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46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646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0" dur="500"/>
                                        <p:tgtEl>
                                          <p:spTgt spid="646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646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0" dur="500"/>
                                        <p:tgtEl>
                                          <p:spTgt spid="64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6150" grpId="0"/>
      <p:bldP spid="646151" grpId="0"/>
      <p:bldP spid="646218" grpId="0"/>
      <p:bldP spid="646215" grpId="0" animBg="1"/>
      <p:bldP spid="646219" grpId="0" animBg="1"/>
      <p:bldP spid="646233" grpId="0" animBg="1"/>
      <p:bldP spid="646241" grpId="0" animBg="1"/>
      <p:bldP spid="646242" grpId="0" animBg="1"/>
      <p:bldP spid="646250" grpId="0" animBg="1"/>
      <p:bldP spid="646251" grpId="0" animBg="1"/>
      <p:bldP spid="646252" grpId="0"/>
      <p:bldP spid="646253" grpId="0"/>
      <p:bldP spid="646254" grpId="0"/>
      <p:bldP spid="646255" grpId="0"/>
      <p:bldP spid="646256" grpId="0"/>
      <p:bldP spid="646257" grpId="0"/>
      <p:bldP spid="646258" grpId="0"/>
      <p:bldP spid="646259" grpId="0"/>
      <p:bldP spid="64626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9590D7B-2F8B-4545-8BA8-8C596D512FD7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8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8917" name="Line 2"/>
          <p:cNvSpPr/>
          <p:nvPr/>
        </p:nvSpPr>
        <p:spPr>
          <a:xfrm>
            <a:off x="2012950" y="3746500"/>
            <a:ext cx="48879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8918" name="Group 3"/>
          <p:cNvGrpSpPr/>
          <p:nvPr/>
        </p:nvGrpSpPr>
        <p:grpSpPr>
          <a:xfrm>
            <a:off x="1873250" y="3389313"/>
            <a:ext cx="819150" cy="796925"/>
            <a:chOff x="2947" y="1925"/>
            <a:chExt cx="516" cy="502"/>
          </a:xfrm>
        </p:grpSpPr>
        <p:sp>
          <p:nvSpPr>
            <p:cNvPr id="38958" name="Text Box 4"/>
            <p:cNvSpPr txBox="1"/>
            <p:nvPr/>
          </p:nvSpPr>
          <p:spPr>
            <a:xfrm>
              <a:off x="2988" y="192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38959" name="Text Box 5"/>
            <p:cNvSpPr txBox="1"/>
            <p:nvPr/>
          </p:nvSpPr>
          <p:spPr>
            <a:xfrm>
              <a:off x="2947" y="2139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</p:grpSp>
      <p:sp>
        <p:nvSpPr>
          <p:cNvPr id="38919" name="Text Box 6"/>
          <p:cNvSpPr txBox="1"/>
          <p:nvPr/>
        </p:nvSpPr>
        <p:spPr>
          <a:xfrm>
            <a:off x="1416050" y="349885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8920" name="Rectangle 7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旋转法的六个基本</a:t>
            </a:r>
            <a:r>
              <a:rPr lang="zh-CN" altLang="en-US" i="0" dirty="0" smtClean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问题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8921" name="Line 73"/>
          <p:cNvSpPr/>
          <p:nvPr/>
        </p:nvSpPr>
        <p:spPr>
          <a:xfrm flipV="1">
            <a:off x="3644900" y="1997075"/>
            <a:ext cx="990600" cy="149066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2" name="Line 74"/>
          <p:cNvSpPr/>
          <p:nvPr/>
        </p:nvSpPr>
        <p:spPr>
          <a:xfrm flipH="1">
            <a:off x="2617788" y="1984375"/>
            <a:ext cx="2030412" cy="2508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3" name="Line 75"/>
          <p:cNvSpPr/>
          <p:nvPr/>
        </p:nvSpPr>
        <p:spPr>
          <a:xfrm>
            <a:off x="2643188" y="2235200"/>
            <a:ext cx="1014412" cy="123983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4" name="Line 76"/>
          <p:cNvSpPr/>
          <p:nvPr/>
        </p:nvSpPr>
        <p:spPr>
          <a:xfrm>
            <a:off x="3657600" y="3462338"/>
            <a:ext cx="0" cy="10271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5" name="Line 77"/>
          <p:cNvSpPr/>
          <p:nvPr/>
        </p:nvSpPr>
        <p:spPr>
          <a:xfrm>
            <a:off x="4622800" y="1984375"/>
            <a:ext cx="0" cy="33575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8926" name="Line 78"/>
          <p:cNvSpPr/>
          <p:nvPr/>
        </p:nvSpPr>
        <p:spPr>
          <a:xfrm>
            <a:off x="3644900" y="4476750"/>
            <a:ext cx="977900" cy="8890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47" name="Text Box 79"/>
          <p:cNvSpPr txBox="1"/>
          <p:nvPr/>
        </p:nvSpPr>
        <p:spPr>
          <a:xfrm>
            <a:off x="2105025" y="19653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8928" name="Text Box 80"/>
          <p:cNvSpPr txBox="1"/>
          <p:nvPr/>
        </p:nvSpPr>
        <p:spPr>
          <a:xfrm>
            <a:off x="4627563" y="16827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8929" name="Text Box 81"/>
          <p:cNvSpPr txBox="1"/>
          <p:nvPr/>
        </p:nvSpPr>
        <p:spPr>
          <a:xfrm>
            <a:off x="3260725" y="337502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8930" name="Text Box 82"/>
          <p:cNvSpPr txBox="1"/>
          <p:nvPr/>
        </p:nvSpPr>
        <p:spPr>
          <a:xfrm>
            <a:off x="3328988" y="4286250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38931" name="Text Box 83"/>
          <p:cNvSpPr txBox="1"/>
          <p:nvPr/>
        </p:nvSpPr>
        <p:spPr>
          <a:xfrm>
            <a:off x="4606925" y="49736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7253" name="Rectangle 85"/>
          <p:cNvSpPr>
            <a:spLocks noChangeArrowheads="1"/>
          </p:cNvSpPr>
          <p:nvPr/>
        </p:nvSpPr>
        <p:spPr bwMode="auto">
          <a:xfrm>
            <a:off x="6089650" y="1898650"/>
            <a:ext cx="305435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用换面法怎么求解？</a:t>
            </a:r>
          </a:p>
        </p:txBody>
      </p:sp>
      <p:sp>
        <p:nvSpPr>
          <p:cNvPr id="647254" name="Rectangle 86"/>
          <p:cNvSpPr>
            <a:spLocks noChangeArrowheads="1"/>
          </p:cNvSpPr>
          <p:nvPr/>
        </p:nvSpPr>
        <p:spPr bwMode="auto">
          <a:xfrm>
            <a:off x="344488" y="423863"/>
            <a:ext cx="8610600" cy="4826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已知等腰三角形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ABC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的两面投影，其中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BC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为底边，补全水平投影。</a:t>
            </a:r>
          </a:p>
        </p:txBody>
      </p:sp>
      <p:sp>
        <p:nvSpPr>
          <p:cNvPr id="647255" name="Line 87"/>
          <p:cNvSpPr/>
          <p:nvPr/>
        </p:nvSpPr>
        <p:spPr>
          <a:xfrm rot="3394053" flipV="1">
            <a:off x="4040188" y="2735263"/>
            <a:ext cx="990600" cy="14906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56" name="Line 88"/>
          <p:cNvSpPr/>
          <p:nvPr/>
        </p:nvSpPr>
        <p:spPr>
          <a:xfrm rot="3394053" flipH="1">
            <a:off x="3770313" y="2582863"/>
            <a:ext cx="2030412" cy="2508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57" name="Line 89"/>
          <p:cNvSpPr/>
          <p:nvPr/>
        </p:nvSpPr>
        <p:spPr>
          <a:xfrm rot="3394053">
            <a:off x="3389313" y="2097088"/>
            <a:ext cx="1014412" cy="123983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59" name="Line 91"/>
          <p:cNvSpPr/>
          <p:nvPr/>
        </p:nvSpPr>
        <p:spPr>
          <a:xfrm>
            <a:off x="3646488" y="3490913"/>
            <a:ext cx="1766887" cy="0"/>
          </a:xfrm>
          <a:prstGeom prst="line">
            <a:avLst/>
          </a:prstGeom>
          <a:ln w="127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62" name="Arc 94"/>
          <p:cNvSpPr/>
          <p:nvPr/>
        </p:nvSpPr>
        <p:spPr>
          <a:xfrm>
            <a:off x="3721100" y="1970088"/>
            <a:ext cx="1703388" cy="1581150"/>
          </a:xfrm>
          <a:custGeom>
            <a:avLst/>
            <a:gdLst>
              <a:gd name="txL" fmla="*/ 0 w 21575"/>
              <a:gd name="txT" fmla="*/ 0 h 18336"/>
              <a:gd name="txR" fmla="*/ 21575 w 21575"/>
              <a:gd name="txB" fmla="*/ 18336 h 18336"/>
            </a:gdLst>
            <a:ahLst/>
            <a:cxnLst>
              <a:cxn ang="0">
                <a:pos x="71173032" y="0"/>
              </a:cxn>
              <a:cxn ang="0">
                <a:pos x="134485770" y="128686679"/>
              </a:cxn>
              <a:cxn ang="0">
                <a:pos x="0" y="136345716"/>
              </a:cxn>
            </a:cxnLst>
            <a:rect l="txL" t="txT" r="txR" b="txB"/>
            <a:pathLst>
              <a:path w="21575" h="18336" fill="none">
                <a:moveTo>
                  <a:pt x="11417" y="0"/>
                </a:moveTo>
                <a:cubicBezTo>
                  <a:pt x="17440" y="3750"/>
                  <a:pt x="21237" y="10219"/>
                  <a:pt x="21575" y="17305"/>
                </a:cubicBezTo>
              </a:path>
              <a:path w="21575" h="18336" stroke="0">
                <a:moveTo>
                  <a:pt x="11417" y="0"/>
                </a:moveTo>
                <a:cubicBezTo>
                  <a:pt x="17440" y="3750"/>
                  <a:pt x="21237" y="10219"/>
                  <a:pt x="21575" y="17305"/>
                </a:cubicBezTo>
                <a:lnTo>
                  <a:pt x="0" y="18336"/>
                </a:lnTo>
                <a:close/>
              </a:path>
            </a:pathLst>
          </a:custGeom>
          <a:noFill/>
          <a:ln w="127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7263" name="Arc 95"/>
          <p:cNvSpPr/>
          <p:nvPr/>
        </p:nvSpPr>
        <p:spPr>
          <a:xfrm rot="-4422172">
            <a:off x="2382838" y="1878013"/>
            <a:ext cx="1704975" cy="1371600"/>
          </a:xfrm>
          <a:custGeom>
            <a:avLst/>
            <a:gdLst>
              <a:gd name="txL" fmla="*/ 0 w 21600"/>
              <a:gd name="txT" fmla="*/ 0 h 20177"/>
              <a:gd name="txR" fmla="*/ 21600 w 21600"/>
              <a:gd name="txB" fmla="*/ 20177 h 20177"/>
            </a:gdLst>
            <a:ahLst/>
            <a:cxnLst>
              <a:cxn ang="0">
                <a:pos x="78966382" y="0"/>
              </a:cxn>
              <a:cxn ang="0">
                <a:pos x="133533791" y="93239159"/>
              </a:cxn>
              <a:cxn ang="0">
                <a:pos x="0" y="80826990"/>
              </a:cxn>
            </a:cxnLst>
            <a:rect l="txL" t="txT" r="txR" b="txB"/>
            <a:pathLst>
              <a:path w="21600" h="20177" fill="none">
                <a:moveTo>
                  <a:pt x="12673" y="0"/>
                </a:moveTo>
                <a:cubicBezTo>
                  <a:pt x="18280" y="4062"/>
                  <a:pt x="21600" y="10567"/>
                  <a:pt x="21600" y="17491"/>
                </a:cubicBezTo>
                <a:cubicBezTo>
                  <a:pt x="21600" y="18388"/>
                  <a:pt x="21544" y="19286"/>
                  <a:pt x="21432" y="20177"/>
                </a:cubicBezTo>
              </a:path>
              <a:path w="21600" h="20177" stroke="0">
                <a:moveTo>
                  <a:pt x="12673" y="0"/>
                </a:moveTo>
                <a:cubicBezTo>
                  <a:pt x="18280" y="4062"/>
                  <a:pt x="21600" y="10567"/>
                  <a:pt x="21600" y="17491"/>
                </a:cubicBezTo>
                <a:cubicBezTo>
                  <a:pt x="21600" y="18388"/>
                  <a:pt x="21544" y="19286"/>
                  <a:pt x="21432" y="20177"/>
                </a:cubicBezTo>
                <a:lnTo>
                  <a:pt x="0" y="17491"/>
                </a:lnTo>
                <a:close/>
              </a:path>
            </a:pathLst>
          </a:custGeom>
          <a:noFill/>
          <a:ln w="12700" cap="flat" cmpd="sng">
            <a:solidFill>
              <a:schemeClr val="hlink"/>
            </a:solidFill>
            <a:prstDash val="solid"/>
            <a:round/>
            <a:headEnd type="none" w="med" len="med"/>
            <a:tailEnd type="stealth" w="lg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47264" name="Text Box 96"/>
          <p:cNvSpPr txBox="1"/>
          <p:nvPr/>
        </p:nvSpPr>
        <p:spPr>
          <a:xfrm>
            <a:off x="3998913" y="151606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7265" name="Text Box 97"/>
          <p:cNvSpPr txBox="1"/>
          <p:nvPr/>
        </p:nvSpPr>
        <p:spPr>
          <a:xfrm>
            <a:off x="5430838" y="3236913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7266" name="Line 98"/>
          <p:cNvSpPr/>
          <p:nvPr/>
        </p:nvSpPr>
        <p:spPr>
          <a:xfrm>
            <a:off x="5413375" y="3490913"/>
            <a:ext cx="0" cy="1866900"/>
          </a:xfrm>
          <a:prstGeom prst="line">
            <a:avLst/>
          </a:prstGeom>
          <a:ln w="127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67" name="Line 99"/>
          <p:cNvSpPr/>
          <p:nvPr/>
        </p:nvSpPr>
        <p:spPr>
          <a:xfrm>
            <a:off x="4611688" y="5345113"/>
            <a:ext cx="80168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68" name="Text Box 100"/>
          <p:cNvSpPr txBox="1"/>
          <p:nvPr/>
        </p:nvSpPr>
        <p:spPr>
          <a:xfrm>
            <a:off x="5408613" y="508158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7269" name="Line 101"/>
          <p:cNvSpPr/>
          <p:nvPr/>
        </p:nvSpPr>
        <p:spPr>
          <a:xfrm flipH="1" flipV="1">
            <a:off x="3646488" y="4468813"/>
            <a:ext cx="1766887" cy="863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0" name="Line 102"/>
          <p:cNvSpPr/>
          <p:nvPr/>
        </p:nvSpPr>
        <p:spPr>
          <a:xfrm flipH="1">
            <a:off x="4137025" y="4156075"/>
            <a:ext cx="825500" cy="1514475"/>
          </a:xfrm>
          <a:prstGeom prst="line">
            <a:avLst/>
          </a:prstGeom>
          <a:ln w="127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1" name="Line 103"/>
          <p:cNvSpPr/>
          <p:nvPr/>
        </p:nvSpPr>
        <p:spPr>
          <a:xfrm>
            <a:off x="4137025" y="1963738"/>
            <a:ext cx="0" cy="3708400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2" name="Line 104"/>
          <p:cNvSpPr/>
          <p:nvPr/>
        </p:nvSpPr>
        <p:spPr>
          <a:xfrm flipH="1">
            <a:off x="4129088" y="5326063"/>
            <a:ext cx="1303337" cy="33813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3" name="Text Box 105"/>
          <p:cNvSpPr txBox="1"/>
          <p:nvPr/>
        </p:nvSpPr>
        <p:spPr>
          <a:xfrm>
            <a:off x="3916363" y="56165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647274" name="Line 106"/>
          <p:cNvSpPr/>
          <p:nvPr/>
        </p:nvSpPr>
        <p:spPr>
          <a:xfrm flipH="1" flipV="1">
            <a:off x="3654425" y="4486275"/>
            <a:ext cx="474663" cy="11779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5" name="Line 107"/>
          <p:cNvSpPr/>
          <p:nvPr/>
        </p:nvSpPr>
        <p:spPr>
          <a:xfrm flipH="1">
            <a:off x="2638425" y="5638800"/>
            <a:ext cx="1490663" cy="0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6" name="Line 108"/>
          <p:cNvSpPr/>
          <p:nvPr/>
        </p:nvSpPr>
        <p:spPr>
          <a:xfrm>
            <a:off x="2651125" y="2230438"/>
            <a:ext cx="0" cy="3406775"/>
          </a:xfrm>
          <a:prstGeom prst="line">
            <a:avLst/>
          </a:prstGeom>
          <a:ln w="952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7" name="Line 109"/>
          <p:cNvSpPr/>
          <p:nvPr/>
        </p:nvSpPr>
        <p:spPr>
          <a:xfrm flipH="1">
            <a:off x="2638425" y="4475163"/>
            <a:ext cx="1003300" cy="11509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78" name="Text Box 110"/>
          <p:cNvSpPr txBox="1"/>
          <p:nvPr/>
        </p:nvSpPr>
        <p:spPr>
          <a:xfrm>
            <a:off x="2349500" y="54260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647279" name="Line 111"/>
          <p:cNvSpPr/>
          <p:nvPr/>
        </p:nvSpPr>
        <p:spPr>
          <a:xfrm flipH="1">
            <a:off x="2638425" y="5351463"/>
            <a:ext cx="1979613" cy="2746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47280" name="Line 112"/>
          <p:cNvSpPr/>
          <p:nvPr/>
        </p:nvSpPr>
        <p:spPr>
          <a:xfrm>
            <a:off x="3652838" y="3883025"/>
            <a:ext cx="0" cy="1446213"/>
          </a:xfrm>
          <a:prstGeom prst="line">
            <a:avLst/>
          </a:prstGeom>
          <a:ln w="38100" cap="flat" cmpd="sng">
            <a:solidFill>
              <a:srgbClr val="FF0000"/>
            </a:solidFill>
            <a:prstDash val="dashDot"/>
            <a:headEnd type="none" w="med" len="med"/>
            <a:tailEnd type="none" w="med" len="med"/>
          </a:ln>
        </p:spPr>
      </p:sp>
      <p:sp>
        <p:nvSpPr>
          <p:cNvPr id="647281" name="AutoShape 113"/>
          <p:cNvSpPr/>
          <p:nvPr/>
        </p:nvSpPr>
        <p:spPr>
          <a:xfrm>
            <a:off x="473075" y="4527550"/>
            <a:ext cx="1238250" cy="555625"/>
          </a:xfrm>
          <a:prstGeom prst="wedgeRectCallout">
            <a:avLst>
              <a:gd name="adj1" fmla="val 206796"/>
              <a:gd name="adj2" fmla="val -152000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旋转轴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7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7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7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47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47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47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47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47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4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47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7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4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4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4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4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647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647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47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647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4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64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4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4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4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1" dur="500"/>
                                        <p:tgtEl>
                                          <p:spTgt spid="64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4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47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47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7247" grpId="0"/>
      <p:bldP spid="647253" grpId="0"/>
      <p:bldP spid="647262" grpId="0" animBg="1"/>
      <p:bldP spid="647263" grpId="0" animBg="1"/>
      <p:bldP spid="647264" grpId="0"/>
      <p:bldP spid="647265" grpId="0"/>
      <p:bldP spid="647268" grpId="0"/>
      <p:bldP spid="647273" grpId="0"/>
      <p:bldP spid="647278" grpId="0"/>
      <p:bldP spid="647281" grpId="0" animBg="1"/>
      <p:bldP spid="64728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35BD26-7D20-412A-B590-6491BE5CCF0D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0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"/>
          <p:cNvGrpSpPr/>
          <p:nvPr/>
        </p:nvGrpSpPr>
        <p:grpSpPr>
          <a:xfrm>
            <a:off x="5462588" y="1109663"/>
            <a:ext cx="2820987" cy="3082925"/>
            <a:chOff x="3435" y="705"/>
            <a:chExt cx="1777" cy="1942"/>
          </a:xfrm>
        </p:grpSpPr>
        <p:sp>
          <p:nvSpPr>
            <p:cNvPr id="7238" name="Rectangle 3"/>
            <p:cNvSpPr/>
            <p:nvPr/>
          </p:nvSpPr>
          <p:spPr>
            <a:xfrm>
              <a:off x="3859" y="713"/>
              <a:ext cx="1353" cy="969"/>
            </a:xfrm>
            <a:prstGeom prst="rect">
              <a:avLst/>
            </a:prstGeom>
            <a:solidFill>
              <a:srgbClr val="00FFFF"/>
            </a:solidFill>
            <a:ln w="4826" cap="flat" cmpd="sng">
              <a:solidFill>
                <a:srgbClr val="3399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9" name="Rectangle 4"/>
            <p:cNvSpPr/>
            <p:nvPr/>
          </p:nvSpPr>
          <p:spPr>
            <a:xfrm>
              <a:off x="3856" y="1678"/>
              <a:ext cx="1353" cy="969"/>
            </a:xfrm>
            <a:prstGeom prst="rect">
              <a:avLst/>
            </a:prstGeom>
            <a:solidFill>
              <a:srgbClr val="CC99FF"/>
            </a:solidFill>
            <a:ln w="4826" cap="flat" cmpd="sng">
              <a:solidFill>
                <a:srgbClr val="008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grpSp>
          <p:nvGrpSpPr>
            <p:cNvPr id="7240" name="Group 5"/>
            <p:cNvGrpSpPr/>
            <p:nvPr/>
          </p:nvGrpSpPr>
          <p:grpSpPr>
            <a:xfrm>
              <a:off x="4558" y="964"/>
              <a:ext cx="265" cy="576"/>
              <a:chOff x="4576" y="963"/>
              <a:chExt cx="339" cy="595"/>
            </a:xfrm>
          </p:grpSpPr>
          <p:sp>
            <p:nvSpPr>
              <p:cNvPr id="7247" name="AutoShape 6"/>
              <p:cNvSpPr/>
              <p:nvPr/>
            </p:nvSpPr>
            <p:spPr>
              <a:xfrm>
                <a:off x="4576" y="963"/>
                <a:ext cx="339" cy="595"/>
              </a:xfrm>
              <a:prstGeom prst="rtTriangle">
                <a:avLst/>
              </a:prstGeom>
              <a:noFill/>
              <a:ln w="38100" cap="flat" cmpd="sng">
                <a:solidFill>
                  <a:srgbClr val="1F1A1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48" name="AutoShape 7"/>
              <p:cNvSpPr/>
              <p:nvPr/>
            </p:nvSpPr>
            <p:spPr>
              <a:xfrm>
                <a:off x="4656" y="1222"/>
                <a:ext cx="122" cy="262"/>
              </a:xfrm>
              <a:prstGeom prst="rtTriangle">
                <a:avLst/>
              </a:prstGeom>
              <a:noFill/>
              <a:ln w="38100" cap="flat" cmpd="sng">
                <a:solidFill>
                  <a:srgbClr val="1F1A17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241" name="Text Box 8"/>
            <p:cNvSpPr txBox="1"/>
            <p:nvPr/>
          </p:nvSpPr>
          <p:spPr>
            <a:xfrm>
              <a:off x="3435" y="1547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  <p:sp>
          <p:nvSpPr>
            <p:cNvPr id="7242" name="Line 9"/>
            <p:cNvSpPr/>
            <p:nvPr/>
          </p:nvSpPr>
          <p:spPr>
            <a:xfrm>
              <a:off x="4828" y="1554"/>
              <a:ext cx="0" cy="722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3" name="Line 10"/>
            <p:cNvSpPr/>
            <p:nvPr/>
          </p:nvSpPr>
          <p:spPr>
            <a:xfrm>
              <a:off x="4562" y="2002"/>
              <a:ext cx="265" cy="266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44" name="Text Box 11"/>
            <p:cNvSpPr txBox="1"/>
            <p:nvPr/>
          </p:nvSpPr>
          <p:spPr>
            <a:xfrm>
              <a:off x="3907" y="2337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  <p:sp>
          <p:nvSpPr>
            <p:cNvPr id="7245" name="Text Box 12"/>
            <p:cNvSpPr txBox="1"/>
            <p:nvPr/>
          </p:nvSpPr>
          <p:spPr>
            <a:xfrm>
              <a:off x="3903" y="705"/>
              <a:ext cx="3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7246" name="Line 13"/>
            <p:cNvSpPr/>
            <p:nvPr/>
          </p:nvSpPr>
          <p:spPr>
            <a:xfrm>
              <a:off x="4571" y="1536"/>
              <a:ext cx="0" cy="44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174" name="AutoShape 14"/>
          <p:cNvSpPr/>
          <p:nvPr/>
        </p:nvSpPr>
        <p:spPr>
          <a:xfrm rot="2356659">
            <a:off x="1595438" y="2365375"/>
            <a:ext cx="3292475" cy="2874963"/>
          </a:xfrm>
          <a:prstGeom prst="parallelogram">
            <a:avLst>
              <a:gd name="adj" fmla="val 47998"/>
            </a:avLst>
          </a:prstGeom>
          <a:solidFill>
            <a:srgbClr val="CC99FF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5" name="Freeform 15"/>
          <p:cNvSpPr/>
          <p:nvPr/>
        </p:nvSpPr>
        <p:spPr>
          <a:xfrm>
            <a:off x="1030288" y="652463"/>
            <a:ext cx="2938462" cy="3235325"/>
          </a:xfrm>
          <a:custGeom>
            <a:avLst/>
            <a:gdLst>
              <a:gd name="txL" fmla="*/ 0 w 1751"/>
              <a:gd name="txT" fmla="*/ 0 h 3168"/>
              <a:gd name="txR" fmla="*/ 1751 w 1751"/>
              <a:gd name="txB" fmla="*/ 3168 h 3168"/>
            </a:gdLst>
            <a:ahLst/>
            <a:cxnLst>
              <a:cxn ang="0">
                <a:pos x="0" y="1348052"/>
              </a:cxn>
              <a:cxn ang="0">
                <a:pos x="0" y="3235325"/>
              </a:cxn>
              <a:cxn ang="0">
                <a:pos x="2935106" y="1895443"/>
              </a:cxn>
              <a:cxn ang="0">
                <a:pos x="2938462" y="0"/>
              </a:cxn>
              <a:cxn ang="0">
                <a:pos x="0" y="1348052"/>
              </a:cxn>
            </a:cxnLst>
            <a:rect l="txL" t="txT" r="txR" b="txB"/>
            <a:pathLst>
              <a:path w="1751" h="3168">
                <a:moveTo>
                  <a:pt x="0" y="1320"/>
                </a:moveTo>
                <a:lnTo>
                  <a:pt x="0" y="3168"/>
                </a:lnTo>
                <a:lnTo>
                  <a:pt x="1749" y="1856"/>
                </a:lnTo>
                <a:lnTo>
                  <a:pt x="1751" y="0"/>
                </a:lnTo>
                <a:lnTo>
                  <a:pt x="0" y="1320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176" name="Text Box 16"/>
          <p:cNvSpPr txBox="1"/>
          <p:nvPr/>
        </p:nvSpPr>
        <p:spPr>
          <a:xfrm>
            <a:off x="885825" y="1897063"/>
            <a:ext cx="754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V</a:t>
            </a:r>
          </a:p>
        </p:txBody>
      </p:sp>
      <p:sp>
        <p:nvSpPr>
          <p:cNvPr id="7177" name="Text Box 17"/>
          <p:cNvSpPr txBox="1"/>
          <p:nvPr/>
        </p:nvSpPr>
        <p:spPr>
          <a:xfrm rot="-2100000">
            <a:off x="2228850" y="4559300"/>
            <a:ext cx="75406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H</a:t>
            </a:r>
          </a:p>
        </p:txBody>
      </p:sp>
      <p:sp>
        <p:nvSpPr>
          <p:cNvPr id="7178" name="Text Box 18"/>
          <p:cNvSpPr txBox="1"/>
          <p:nvPr/>
        </p:nvSpPr>
        <p:spPr>
          <a:xfrm>
            <a:off x="474663" y="3492500"/>
            <a:ext cx="7540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grpSp>
        <p:nvGrpSpPr>
          <p:cNvPr id="7179" name="Group 19"/>
          <p:cNvGrpSpPr/>
          <p:nvPr/>
        </p:nvGrpSpPr>
        <p:grpSpPr>
          <a:xfrm>
            <a:off x="3138488" y="2058988"/>
            <a:ext cx="915987" cy="1263650"/>
            <a:chOff x="4114" y="2578"/>
            <a:chExt cx="586" cy="796"/>
          </a:xfrm>
        </p:grpSpPr>
        <p:sp>
          <p:nvSpPr>
            <p:cNvPr id="7236" name="AutoShape 20"/>
            <p:cNvSpPr/>
            <p:nvPr/>
          </p:nvSpPr>
          <p:spPr>
            <a:xfrm>
              <a:off x="4114" y="2578"/>
              <a:ext cx="586" cy="796"/>
            </a:xfrm>
            <a:prstGeom prst="rtTriangle">
              <a:avLst/>
            </a:prstGeom>
            <a:noFill/>
            <a:ln w="38100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7" name="AutoShape 21"/>
            <p:cNvSpPr/>
            <p:nvPr/>
          </p:nvSpPr>
          <p:spPr>
            <a:xfrm>
              <a:off x="4187" y="2815"/>
              <a:ext cx="321" cy="448"/>
            </a:xfrm>
            <a:prstGeom prst="rtTriangle">
              <a:avLst/>
            </a:prstGeom>
            <a:noFill/>
            <a:ln w="38100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7180" name="Line 22"/>
          <p:cNvSpPr/>
          <p:nvPr/>
        </p:nvSpPr>
        <p:spPr>
          <a:xfrm>
            <a:off x="2695575" y="2139950"/>
            <a:ext cx="0" cy="630238"/>
          </a:xfrm>
          <a:prstGeom prst="line">
            <a:avLst/>
          </a:prstGeom>
          <a:ln w="28575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181" name="Group 23"/>
          <p:cNvGrpSpPr/>
          <p:nvPr/>
        </p:nvGrpSpPr>
        <p:grpSpPr>
          <a:xfrm>
            <a:off x="2616200" y="1692275"/>
            <a:ext cx="381000" cy="1220788"/>
            <a:chOff x="2468" y="1525"/>
            <a:chExt cx="240" cy="769"/>
          </a:xfrm>
        </p:grpSpPr>
        <p:sp>
          <p:nvSpPr>
            <p:cNvPr id="7231" name="Line 24"/>
            <p:cNvSpPr/>
            <p:nvPr/>
          </p:nvSpPr>
          <p:spPr>
            <a:xfrm>
              <a:off x="2468" y="1525"/>
              <a:ext cx="0" cy="769"/>
            </a:xfrm>
            <a:prstGeom prst="line">
              <a:avLst/>
            </a:prstGeom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2" name="Line 25"/>
            <p:cNvSpPr/>
            <p:nvPr/>
          </p:nvSpPr>
          <p:spPr>
            <a:xfrm>
              <a:off x="2478" y="1527"/>
              <a:ext cx="229" cy="649"/>
            </a:xfrm>
            <a:prstGeom prst="line">
              <a:avLst/>
            </a:prstGeom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3" name="Line 26"/>
            <p:cNvSpPr/>
            <p:nvPr/>
          </p:nvSpPr>
          <p:spPr>
            <a:xfrm flipV="1">
              <a:off x="2469" y="2166"/>
              <a:ext cx="239" cy="128"/>
            </a:xfrm>
            <a:prstGeom prst="line">
              <a:avLst/>
            </a:prstGeom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4" name="Line 27"/>
            <p:cNvSpPr/>
            <p:nvPr/>
          </p:nvSpPr>
          <p:spPr>
            <a:xfrm>
              <a:off x="2517" y="1792"/>
              <a:ext cx="117" cy="333"/>
            </a:xfrm>
            <a:prstGeom prst="line">
              <a:avLst/>
            </a:prstGeom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35" name="Line 28"/>
            <p:cNvSpPr/>
            <p:nvPr/>
          </p:nvSpPr>
          <p:spPr>
            <a:xfrm flipV="1">
              <a:off x="2520" y="2129"/>
              <a:ext cx="114" cy="60"/>
            </a:xfrm>
            <a:prstGeom prst="line">
              <a:avLst/>
            </a:prstGeom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7182" name="Line 29"/>
          <p:cNvSpPr/>
          <p:nvPr/>
        </p:nvSpPr>
        <p:spPr>
          <a:xfrm flipH="1">
            <a:off x="3128963" y="3865563"/>
            <a:ext cx="942975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3" name="Line 30"/>
          <p:cNvSpPr/>
          <p:nvPr/>
        </p:nvSpPr>
        <p:spPr>
          <a:xfrm>
            <a:off x="3138488" y="3349625"/>
            <a:ext cx="0" cy="52228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4" name="Line 31"/>
          <p:cNvSpPr/>
          <p:nvPr/>
        </p:nvSpPr>
        <p:spPr>
          <a:xfrm>
            <a:off x="4059238" y="3357563"/>
            <a:ext cx="0" cy="52228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32"/>
          <p:cNvGrpSpPr/>
          <p:nvPr/>
        </p:nvGrpSpPr>
        <p:grpSpPr>
          <a:xfrm>
            <a:off x="2354263" y="2043113"/>
            <a:ext cx="1719262" cy="1911350"/>
            <a:chOff x="2514" y="1663"/>
            <a:chExt cx="1083" cy="1204"/>
          </a:xfrm>
        </p:grpSpPr>
        <p:grpSp>
          <p:nvGrpSpPr>
            <p:cNvPr id="7220" name="Group 33"/>
            <p:cNvGrpSpPr/>
            <p:nvPr/>
          </p:nvGrpSpPr>
          <p:grpSpPr>
            <a:xfrm>
              <a:off x="2514" y="1663"/>
              <a:ext cx="499" cy="1073"/>
              <a:chOff x="2478" y="1664"/>
              <a:chExt cx="526" cy="1064"/>
            </a:xfrm>
          </p:grpSpPr>
          <p:sp>
            <p:nvSpPr>
              <p:cNvPr id="7226" name="Line 34"/>
              <p:cNvSpPr/>
              <p:nvPr/>
            </p:nvSpPr>
            <p:spPr>
              <a:xfrm flipH="1">
                <a:off x="2483" y="2464"/>
                <a:ext cx="521" cy="264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27" name="Line 35"/>
              <p:cNvSpPr/>
              <p:nvPr/>
            </p:nvSpPr>
            <p:spPr>
              <a:xfrm flipH="1">
                <a:off x="2478" y="1664"/>
                <a:ext cx="522" cy="104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28" name="Line 36"/>
              <p:cNvSpPr/>
              <p:nvPr/>
            </p:nvSpPr>
            <p:spPr>
              <a:xfrm>
                <a:off x="2944" y="1902"/>
                <a:ext cx="0" cy="44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29" name="Line 37"/>
              <p:cNvSpPr/>
              <p:nvPr/>
            </p:nvSpPr>
            <p:spPr>
              <a:xfrm flipH="1">
                <a:off x="2652" y="2341"/>
                <a:ext cx="301" cy="19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30" name="Line 38"/>
              <p:cNvSpPr/>
              <p:nvPr/>
            </p:nvSpPr>
            <p:spPr>
              <a:xfrm flipH="1">
                <a:off x="2660" y="1911"/>
                <a:ext cx="292" cy="62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7221" name="Group 39"/>
            <p:cNvGrpSpPr/>
            <p:nvPr/>
          </p:nvGrpSpPr>
          <p:grpSpPr>
            <a:xfrm>
              <a:off x="2527" y="2407"/>
              <a:ext cx="1070" cy="460"/>
              <a:chOff x="2596" y="2732"/>
              <a:chExt cx="978" cy="469"/>
            </a:xfrm>
          </p:grpSpPr>
          <p:sp>
            <p:nvSpPr>
              <p:cNvPr id="7222" name="Arc 40"/>
              <p:cNvSpPr/>
              <p:nvPr/>
            </p:nvSpPr>
            <p:spPr>
              <a:xfrm rot="9206097">
                <a:off x="2596" y="2732"/>
                <a:ext cx="978" cy="450"/>
              </a:xfrm>
              <a:custGeom>
                <a:avLst/>
                <a:gdLst>
                  <a:gd name="txL" fmla="*/ 0 w 35873"/>
                  <a:gd name="txT" fmla="*/ 0 h 21600"/>
                  <a:gd name="txR" fmla="*/ 35873 w 35873"/>
                  <a:gd name="txB" fmla="*/ 21600 h 21600"/>
                </a:gdLst>
                <a:ahLst/>
                <a:cxnLst>
                  <a:cxn ang="0">
                    <a:pos x="0" y="2"/>
                  </a:cxn>
                  <a:cxn ang="0">
                    <a:pos x="27" y="8"/>
                  </a:cxn>
                  <a:cxn ang="0">
                    <a:pos x="11" y="9"/>
                  </a:cxn>
                </a:cxnLst>
                <a:rect l="txL" t="txT" r="txR" b="txB"/>
                <a:pathLst>
                  <a:path w="35873" h="21600" fill="none">
                    <a:moveTo>
                      <a:pt x="-1" y="5680"/>
                    </a:moveTo>
                    <a:cubicBezTo>
                      <a:pt x="3983" y="2027"/>
                      <a:pt x="9193" y="-1"/>
                      <a:pt x="14599" y="0"/>
                    </a:cubicBezTo>
                    <a:cubicBezTo>
                      <a:pt x="25085" y="0"/>
                      <a:pt x="34057" y="7531"/>
                      <a:pt x="35872" y="17860"/>
                    </a:cubicBezTo>
                  </a:path>
                  <a:path w="35873" h="21600" stroke="0">
                    <a:moveTo>
                      <a:pt x="-1" y="5680"/>
                    </a:moveTo>
                    <a:cubicBezTo>
                      <a:pt x="3983" y="2027"/>
                      <a:pt x="9193" y="-1"/>
                      <a:pt x="14599" y="0"/>
                    </a:cubicBezTo>
                    <a:cubicBezTo>
                      <a:pt x="25085" y="0"/>
                      <a:pt x="34057" y="7531"/>
                      <a:pt x="35872" y="17860"/>
                    </a:cubicBezTo>
                    <a:lnTo>
                      <a:pt x="14599" y="2160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223" name="Group 41"/>
              <p:cNvGrpSpPr/>
              <p:nvPr/>
            </p:nvGrpSpPr>
            <p:grpSpPr>
              <a:xfrm>
                <a:off x="2971" y="3118"/>
                <a:ext cx="274" cy="83"/>
                <a:chOff x="2971" y="3118"/>
                <a:chExt cx="274" cy="83"/>
              </a:xfrm>
            </p:grpSpPr>
            <p:sp>
              <p:nvSpPr>
                <p:cNvPr id="7224" name="Line 42"/>
                <p:cNvSpPr/>
                <p:nvPr/>
              </p:nvSpPr>
              <p:spPr>
                <a:xfrm flipV="1">
                  <a:off x="2971" y="3118"/>
                  <a:ext cx="266" cy="8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5" name="Line 43"/>
                <p:cNvSpPr/>
                <p:nvPr/>
              </p:nvSpPr>
              <p:spPr>
                <a:xfrm flipV="1">
                  <a:off x="2998" y="3145"/>
                  <a:ext cx="247" cy="5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10" name="Group 44"/>
          <p:cNvGrpSpPr/>
          <p:nvPr/>
        </p:nvGrpSpPr>
        <p:grpSpPr>
          <a:xfrm>
            <a:off x="2368550" y="3743325"/>
            <a:ext cx="1682750" cy="755650"/>
            <a:chOff x="2523" y="2734"/>
            <a:chExt cx="1060" cy="476"/>
          </a:xfrm>
        </p:grpSpPr>
        <p:sp>
          <p:nvSpPr>
            <p:cNvPr id="7213" name="Line 45"/>
            <p:cNvSpPr/>
            <p:nvPr/>
          </p:nvSpPr>
          <p:spPr>
            <a:xfrm flipH="1">
              <a:off x="2533" y="2808"/>
              <a:ext cx="465" cy="2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7214" name="Group 46"/>
            <p:cNvGrpSpPr/>
            <p:nvPr/>
          </p:nvGrpSpPr>
          <p:grpSpPr>
            <a:xfrm>
              <a:off x="2532" y="2741"/>
              <a:ext cx="1051" cy="469"/>
              <a:chOff x="2596" y="2732"/>
              <a:chExt cx="978" cy="469"/>
            </a:xfrm>
          </p:grpSpPr>
          <p:sp>
            <p:nvSpPr>
              <p:cNvPr id="7216" name="Arc 47"/>
              <p:cNvSpPr/>
              <p:nvPr/>
            </p:nvSpPr>
            <p:spPr>
              <a:xfrm rot="9206097">
                <a:off x="2596" y="2732"/>
                <a:ext cx="978" cy="450"/>
              </a:xfrm>
              <a:custGeom>
                <a:avLst/>
                <a:gdLst>
                  <a:gd name="txL" fmla="*/ 0 w 35873"/>
                  <a:gd name="txT" fmla="*/ 0 h 21600"/>
                  <a:gd name="txR" fmla="*/ 35873 w 35873"/>
                  <a:gd name="txB" fmla="*/ 21600 h 21600"/>
                </a:gdLst>
                <a:ahLst/>
                <a:cxnLst>
                  <a:cxn ang="0">
                    <a:pos x="0" y="2"/>
                  </a:cxn>
                  <a:cxn ang="0">
                    <a:pos x="27" y="8"/>
                  </a:cxn>
                  <a:cxn ang="0">
                    <a:pos x="11" y="9"/>
                  </a:cxn>
                </a:cxnLst>
                <a:rect l="txL" t="txT" r="txR" b="txB"/>
                <a:pathLst>
                  <a:path w="35873" h="21600" fill="none">
                    <a:moveTo>
                      <a:pt x="-1" y="5680"/>
                    </a:moveTo>
                    <a:cubicBezTo>
                      <a:pt x="3983" y="2027"/>
                      <a:pt x="9193" y="-1"/>
                      <a:pt x="14599" y="0"/>
                    </a:cubicBezTo>
                    <a:cubicBezTo>
                      <a:pt x="25085" y="0"/>
                      <a:pt x="34057" y="7531"/>
                      <a:pt x="35872" y="17860"/>
                    </a:cubicBezTo>
                  </a:path>
                  <a:path w="35873" h="21600" stroke="0">
                    <a:moveTo>
                      <a:pt x="-1" y="5680"/>
                    </a:moveTo>
                    <a:cubicBezTo>
                      <a:pt x="3983" y="2027"/>
                      <a:pt x="9193" y="-1"/>
                      <a:pt x="14599" y="0"/>
                    </a:cubicBezTo>
                    <a:cubicBezTo>
                      <a:pt x="25085" y="0"/>
                      <a:pt x="34057" y="7531"/>
                      <a:pt x="35872" y="17860"/>
                    </a:cubicBezTo>
                    <a:lnTo>
                      <a:pt x="14599" y="2160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7217" name="Group 48"/>
              <p:cNvGrpSpPr/>
              <p:nvPr/>
            </p:nvGrpSpPr>
            <p:grpSpPr>
              <a:xfrm>
                <a:off x="2971" y="3118"/>
                <a:ext cx="274" cy="83"/>
                <a:chOff x="2971" y="3118"/>
                <a:chExt cx="274" cy="83"/>
              </a:xfrm>
            </p:grpSpPr>
            <p:sp>
              <p:nvSpPr>
                <p:cNvPr id="7218" name="Line 49"/>
                <p:cNvSpPr/>
                <p:nvPr/>
              </p:nvSpPr>
              <p:spPr>
                <a:xfrm flipV="1">
                  <a:off x="2971" y="3118"/>
                  <a:ext cx="266" cy="82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9" name="Line 50"/>
                <p:cNvSpPr/>
                <p:nvPr/>
              </p:nvSpPr>
              <p:spPr>
                <a:xfrm flipV="1">
                  <a:off x="2998" y="3145"/>
                  <a:ext cx="247" cy="56"/>
                </a:xfrm>
                <a:prstGeom prst="line">
                  <a:avLst/>
                </a:prstGeom>
                <a:ln w="2857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7215" name="Line 51"/>
            <p:cNvSpPr/>
            <p:nvPr/>
          </p:nvSpPr>
          <p:spPr>
            <a:xfrm>
              <a:off x="2523" y="2734"/>
              <a:ext cx="0" cy="34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20596" name="Line 52"/>
          <p:cNvSpPr/>
          <p:nvPr/>
        </p:nvSpPr>
        <p:spPr>
          <a:xfrm>
            <a:off x="3138488" y="2058988"/>
            <a:ext cx="0" cy="1292225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" name="Group 53"/>
          <p:cNvGrpSpPr/>
          <p:nvPr/>
        </p:nvGrpSpPr>
        <p:grpSpPr>
          <a:xfrm>
            <a:off x="1803400" y="1668463"/>
            <a:ext cx="1327150" cy="2044700"/>
            <a:chOff x="2167" y="1427"/>
            <a:chExt cx="836" cy="1288"/>
          </a:xfrm>
        </p:grpSpPr>
        <p:grpSp>
          <p:nvGrpSpPr>
            <p:cNvPr id="7205" name="Group 54"/>
            <p:cNvGrpSpPr/>
            <p:nvPr/>
          </p:nvGrpSpPr>
          <p:grpSpPr>
            <a:xfrm>
              <a:off x="2171" y="1427"/>
              <a:ext cx="507" cy="1051"/>
              <a:chOff x="1806" y="1602"/>
              <a:chExt cx="507" cy="1051"/>
            </a:xfrm>
          </p:grpSpPr>
          <p:sp>
            <p:nvSpPr>
              <p:cNvPr id="7208" name="Line 55"/>
              <p:cNvSpPr/>
              <p:nvPr/>
            </p:nvSpPr>
            <p:spPr>
              <a:xfrm flipH="1">
                <a:off x="1819" y="2372"/>
                <a:ext cx="494" cy="26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9" name="Line 56"/>
              <p:cNvSpPr/>
              <p:nvPr/>
            </p:nvSpPr>
            <p:spPr>
              <a:xfrm flipH="1">
                <a:off x="1806" y="1602"/>
                <a:ext cx="495" cy="105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0" name="Line 57"/>
              <p:cNvSpPr/>
              <p:nvPr/>
            </p:nvSpPr>
            <p:spPr>
              <a:xfrm>
                <a:off x="2276" y="1868"/>
                <a:ext cx="0" cy="40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1" name="Line 58"/>
              <p:cNvSpPr/>
              <p:nvPr/>
            </p:nvSpPr>
            <p:spPr>
              <a:xfrm flipH="1">
                <a:off x="1989" y="2266"/>
                <a:ext cx="303" cy="16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12" name="Line 59"/>
              <p:cNvSpPr/>
              <p:nvPr/>
            </p:nvSpPr>
            <p:spPr>
              <a:xfrm flipH="1">
                <a:off x="2007" y="1861"/>
                <a:ext cx="260" cy="56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206" name="Line 60"/>
            <p:cNvSpPr/>
            <p:nvPr/>
          </p:nvSpPr>
          <p:spPr>
            <a:xfrm flipH="1" flipV="1">
              <a:off x="2167" y="2488"/>
              <a:ext cx="338" cy="22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07" name="Line 61"/>
            <p:cNvSpPr/>
            <p:nvPr/>
          </p:nvSpPr>
          <p:spPr>
            <a:xfrm flipH="1" flipV="1">
              <a:off x="2665" y="1430"/>
              <a:ext cx="338" cy="22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62"/>
          <p:cNvGrpSpPr/>
          <p:nvPr/>
        </p:nvGrpSpPr>
        <p:grpSpPr>
          <a:xfrm>
            <a:off x="6573838" y="1455738"/>
            <a:ext cx="687387" cy="1722437"/>
            <a:chOff x="4141" y="917"/>
            <a:chExt cx="433" cy="1085"/>
          </a:xfrm>
        </p:grpSpPr>
        <p:grpSp>
          <p:nvGrpSpPr>
            <p:cNvPr id="7196" name="Group 63"/>
            <p:cNvGrpSpPr/>
            <p:nvPr/>
          </p:nvGrpSpPr>
          <p:grpSpPr>
            <a:xfrm>
              <a:off x="4141" y="917"/>
              <a:ext cx="426" cy="625"/>
              <a:chOff x="3502" y="923"/>
              <a:chExt cx="429" cy="622"/>
            </a:xfrm>
          </p:grpSpPr>
          <p:sp>
            <p:nvSpPr>
              <p:cNvPr id="7199" name="Line 64"/>
              <p:cNvSpPr/>
              <p:nvPr/>
            </p:nvSpPr>
            <p:spPr>
              <a:xfrm flipH="1">
                <a:off x="3511" y="923"/>
                <a:ext cx="411" cy="622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0" name="Line 65"/>
              <p:cNvSpPr/>
              <p:nvPr/>
            </p:nvSpPr>
            <p:spPr>
              <a:xfrm flipH="1">
                <a:off x="3502" y="1545"/>
                <a:ext cx="429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1" name="Line 66"/>
              <p:cNvSpPr/>
              <p:nvPr/>
            </p:nvSpPr>
            <p:spPr>
              <a:xfrm>
                <a:off x="3922" y="923"/>
                <a:ext cx="0" cy="622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2" name="Line 67"/>
              <p:cNvSpPr/>
              <p:nvPr/>
            </p:nvSpPr>
            <p:spPr>
              <a:xfrm>
                <a:off x="3849" y="1170"/>
                <a:ext cx="0" cy="302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3" name="Line 68"/>
              <p:cNvSpPr/>
              <p:nvPr/>
            </p:nvSpPr>
            <p:spPr>
              <a:xfrm flipH="1">
                <a:off x="3678" y="1189"/>
                <a:ext cx="153" cy="265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204" name="Line 69"/>
              <p:cNvSpPr/>
              <p:nvPr/>
            </p:nvSpPr>
            <p:spPr>
              <a:xfrm>
                <a:off x="3666" y="1463"/>
                <a:ext cx="192" cy="0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197" name="Line 70"/>
            <p:cNvSpPr/>
            <p:nvPr/>
          </p:nvSpPr>
          <p:spPr>
            <a:xfrm>
              <a:off x="4574" y="1533"/>
              <a:ext cx="0" cy="46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8" name="Line 71"/>
            <p:cNvSpPr/>
            <p:nvPr/>
          </p:nvSpPr>
          <p:spPr>
            <a:xfrm>
              <a:off x="4151" y="1533"/>
              <a:ext cx="0" cy="46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7" name="Group 72"/>
          <p:cNvGrpSpPr/>
          <p:nvPr/>
        </p:nvGrpSpPr>
        <p:grpSpPr>
          <a:xfrm>
            <a:off x="6573838" y="3186113"/>
            <a:ext cx="1103312" cy="654050"/>
            <a:chOff x="4141" y="2007"/>
            <a:chExt cx="695" cy="412"/>
          </a:xfrm>
        </p:grpSpPr>
        <p:sp>
          <p:nvSpPr>
            <p:cNvPr id="7193" name="Line 73"/>
            <p:cNvSpPr/>
            <p:nvPr/>
          </p:nvSpPr>
          <p:spPr>
            <a:xfrm flipH="1">
              <a:off x="4164" y="2007"/>
              <a:ext cx="409" cy="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4" name="Freeform 74"/>
            <p:cNvSpPr/>
            <p:nvPr/>
          </p:nvSpPr>
          <p:spPr>
            <a:xfrm>
              <a:off x="4141" y="2016"/>
              <a:ext cx="695" cy="390"/>
            </a:xfrm>
            <a:custGeom>
              <a:avLst/>
              <a:gdLst>
                <a:gd name="txL" fmla="*/ 0 w 683"/>
                <a:gd name="txT" fmla="*/ 0 h 390"/>
                <a:gd name="txR" fmla="*/ 683 w 683"/>
                <a:gd name="txB" fmla="*/ 390 h 390"/>
              </a:gdLst>
              <a:ahLst/>
              <a:cxnLst>
                <a:cxn ang="0">
                  <a:pos x="6" y="0"/>
                </a:cxn>
                <a:cxn ang="0">
                  <a:pos x="24" y="174"/>
                </a:cxn>
                <a:cxn ang="0">
                  <a:pos x="155" y="320"/>
                </a:cxn>
                <a:cxn ang="0">
                  <a:pos x="341" y="384"/>
                </a:cxn>
                <a:cxn ang="0">
                  <a:pos x="536" y="357"/>
                </a:cxn>
                <a:cxn ang="0">
                  <a:pos x="695" y="247"/>
                </a:cxn>
              </a:cxnLst>
              <a:rect l="txL" t="txT" r="txR" b="txB"/>
              <a:pathLst>
                <a:path w="683" h="390">
                  <a:moveTo>
                    <a:pt x="6" y="0"/>
                  </a:moveTo>
                  <a:cubicBezTo>
                    <a:pt x="3" y="60"/>
                    <a:pt x="0" y="121"/>
                    <a:pt x="24" y="174"/>
                  </a:cubicBezTo>
                  <a:cubicBezTo>
                    <a:pt x="48" y="227"/>
                    <a:pt x="100" y="285"/>
                    <a:pt x="152" y="320"/>
                  </a:cubicBezTo>
                  <a:cubicBezTo>
                    <a:pt x="204" y="355"/>
                    <a:pt x="272" y="378"/>
                    <a:pt x="335" y="384"/>
                  </a:cubicBezTo>
                  <a:cubicBezTo>
                    <a:pt x="398" y="390"/>
                    <a:pt x="469" y="380"/>
                    <a:pt x="527" y="357"/>
                  </a:cubicBezTo>
                  <a:cubicBezTo>
                    <a:pt x="585" y="334"/>
                    <a:pt x="653" y="270"/>
                    <a:pt x="683" y="247"/>
                  </a:cubicBezTo>
                </a:path>
              </a:pathLst>
            </a:custGeom>
            <a:noFill/>
            <a:ln w="4763" cap="flat" cmpd="sng">
              <a:solidFill>
                <a:srgbClr val="1F1A17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95" name="AutoShape 75"/>
            <p:cNvSpPr/>
            <p:nvPr/>
          </p:nvSpPr>
          <p:spPr>
            <a:xfrm rot="-4874313">
              <a:off x="4401" y="2261"/>
              <a:ext cx="54" cy="261"/>
            </a:xfrm>
            <a:prstGeom prst="triangle">
              <a:avLst>
                <a:gd name="adj" fmla="val 100000"/>
              </a:avLst>
            </a:prstGeom>
            <a:solidFill>
              <a:schemeClr val="tx1"/>
            </a:solidFill>
            <a:ln w="4826" cap="flat" cmpd="sng">
              <a:solidFill>
                <a:srgbClr val="1F1A1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7191" name="Rectangle 7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旋转法</a:t>
            </a:r>
          </a:p>
        </p:txBody>
      </p:sp>
      <p:sp>
        <p:nvSpPr>
          <p:cNvPr id="620621" name="Text Box 77"/>
          <p:cNvSpPr txBox="1">
            <a:spLocks noChangeArrowheads="1"/>
          </p:cNvSpPr>
          <p:nvPr/>
        </p:nvSpPr>
        <p:spPr bwMode="auto">
          <a:xfrm>
            <a:off x="404813" y="5262563"/>
            <a:ext cx="82296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    </a:t>
            </a:r>
            <a:r>
              <a:rPr kumimoji="1" lang="zh-CN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即投影面保持不动，而将几何元素绕某一轴旋转到相对投影面处于有利于解题的位置。</a:t>
            </a:r>
            <a:endParaRPr kumimoji="1" lang="zh-CN" altLang="en-US" i="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620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" fill="hold"/>
                                        <p:tgtEl>
                                          <p:spTgt spid="620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6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5F0B135-6BAA-42CC-BA61-E9D11DFC9560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9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9221" name="Group 2"/>
          <p:cNvGrpSpPr/>
          <p:nvPr/>
        </p:nvGrpSpPr>
        <p:grpSpPr>
          <a:xfrm>
            <a:off x="341313" y="2855913"/>
            <a:ext cx="3776662" cy="3733800"/>
            <a:chOff x="288" y="849"/>
            <a:chExt cx="2379" cy="2352"/>
          </a:xfrm>
        </p:grpSpPr>
        <p:sp>
          <p:nvSpPr>
            <p:cNvPr id="9291" name="AutoShape 3"/>
            <p:cNvSpPr/>
            <p:nvPr/>
          </p:nvSpPr>
          <p:spPr>
            <a:xfrm rot="2356659">
              <a:off x="993" y="1481"/>
              <a:ext cx="1674" cy="1720"/>
            </a:xfrm>
            <a:prstGeom prst="parallelogram">
              <a:avLst>
                <a:gd name="adj" fmla="val 40912"/>
              </a:avLst>
            </a:prstGeom>
            <a:solidFill>
              <a:srgbClr val="CC99FF"/>
            </a:solidFill>
            <a:ln w="4826" cap="flat" cmpd="sng">
              <a:solidFill>
                <a:srgbClr val="00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92" name="Freeform 4"/>
            <p:cNvSpPr/>
            <p:nvPr/>
          </p:nvSpPr>
          <p:spPr>
            <a:xfrm>
              <a:off x="648" y="849"/>
              <a:ext cx="1193" cy="1638"/>
            </a:xfrm>
            <a:custGeom>
              <a:avLst/>
              <a:gdLst>
                <a:gd name="txL" fmla="*/ 0 w 1751"/>
                <a:gd name="txT" fmla="*/ 0 h 3168"/>
                <a:gd name="txR" fmla="*/ 1751 w 1751"/>
                <a:gd name="txB" fmla="*/ 3168 h 3168"/>
              </a:gdLst>
              <a:ahLst/>
              <a:cxnLst>
                <a:cxn ang="0">
                  <a:pos x="0" y="683"/>
                </a:cxn>
                <a:cxn ang="0">
                  <a:pos x="0" y="1638"/>
                </a:cxn>
                <a:cxn ang="0">
                  <a:pos x="1192" y="960"/>
                </a:cxn>
                <a:cxn ang="0">
                  <a:pos x="1193" y="0"/>
                </a:cxn>
                <a:cxn ang="0">
                  <a:pos x="0" y="683"/>
                </a:cxn>
              </a:cxnLst>
              <a:rect l="txL" t="txT" r="txR" b="txB"/>
              <a:pathLst>
                <a:path w="1751" h="3168">
                  <a:moveTo>
                    <a:pt x="0" y="1320"/>
                  </a:moveTo>
                  <a:lnTo>
                    <a:pt x="0" y="3168"/>
                  </a:lnTo>
                  <a:lnTo>
                    <a:pt x="1749" y="1856"/>
                  </a:lnTo>
                  <a:lnTo>
                    <a:pt x="1751" y="0"/>
                  </a:lnTo>
                  <a:lnTo>
                    <a:pt x="0" y="1320"/>
                  </a:ln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93" name="Text Box 5"/>
            <p:cNvSpPr txBox="1"/>
            <p:nvPr/>
          </p:nvSpPr>
          <p:spPr>
            <a:xfrm>
              <a:off x="529" y="1506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9294" name="Text Box 6"/>
            <p:cNvSpPr txBox="1"/>
            <p:nvPr/>
          </p:nvSpPr>
          <p:spPr>
            <a:xfrm rot="-2400000">
              <a:off x="1126" y="2776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  <p:sp>
          <p:nvSpPr>
            <p:cNvPr id="9295" name="Text Box 7"/>
            <p:cNvSpPr txBox="1"/>
            <p:nvPr/>
          </p:nvSpPr>
          <p:spPr>
            <a:xfrm>
              <a:off x="288" y="2415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2892425" y="3067050"/>
            <a:ext cx="1781175" cy="1863725"/>
            <a:chOff x="1895" y="982"/>
            <a:chExt cx="1122" cy="1174"/>
          </a:xfrm>
        </p:grpSpPr>
        <p:sp>
          <p:nvSpPr>
            <p:cNvPr id="9289" name="Freeform 9"/>
            <p:cNvSpPr/>
            <p:nvPr/>
          </p:nvSpPr>
          <p:spPr>
            <a:xfrm flipH="1">
              <a:off x="1895" y="982"/>
              <a:ext cx="1037" cy="1174"/>
            </a:xfrm>
            <a:custGeom>
              <a:avLst/>
              <a:gdLst>
                <a:gd name="txL" fmla="*/ 0 w 960"/>
                <a:gd name="txT" fmla="*/ 0 h 1680"/>
                <a:gd name="txR" fmla="*/ 960 w 960"/>
                <a:gd name="txB" fmla="*/ 1680 h 1680"/>
              </a:gdLst>
              <a:ahLst/>
              <a:cxnLst>
                <a:cxn ang="0">
                  <a:pos x="0" y="1174"/>
                </a:cxn>
                <a:cxn ang="0">
                  <a:pos x="1037" y="805"/>
                </a:cxn>
                <a:cxn ang="0">
                  <a:pos x="1037" y="0"/>
                </a:cxn>
                <a:cxn ang="0">
                  <a:pos x="0" y="369"/>
                </a:cxn>
                <a:cxn ang="0">
                  <a:pos x="0" y="1174"/>
                </a:cxn>
              </a:cxnLst>
              <a:rect l="txL" t="txT" r="txR" b="txB"/>
              <a:pathLst>
                <a:path w="960" h="1680">
                  <a:moveTo>
                    <a:pt x="0" y="1680"/>
                  </a:moveTo>
                  <a:lnTo>
                    <a:pt x="960" y="1152"/>
                  </a:lnTo>
                  <a:lnTo>
                    <a:pt x="960" y="0"/>
                  </a:lnTo>
                  <a:lnTo>
                    <a:pt x="0" y="528"/>
                  </a:lnTo>
                  <a:lnTo>
                    <a:pt x="0" y="1680"/>
                  </a:lnTo>
                  <a:close/>
                </a:path>
              </a:pathLst>
            </a:custGeom>
            <a:solidFill>
              <a:srgbClr val="FFFF00"/>
            </a:solidFill>
            <a:ln w="1905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90" name="Text Box 10"/>
            <p:cNvSpPr txBox="1"/>
            <p:nvPr/>
          </p:nvSpPr>
          <p:spPr>
            <a:xfrm flipH="1">
              <a:off x="2637" y="1286"/>
              <a:ext cx="38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9223" name="Oval 11"/>
          <p:cNvSpPr/>
          <p:nvPr/>
        </p:nvSpPr>
        <p:spPr>
          <a:xfrm>
            <a:off x="2147888" y="5456238"/>
            <a:ext cx="141287" cy="147637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224" name="Line 12"/>
          <p:cNvSpPr/>
          <p:nvPr/>
        </p:nvSpPr>
        <p:spPr>
          <a:xfrm>
            <a:off x="2235200" y="4483100"/>
            <a:ext cx="0" cy="10160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Line 13"/>
          <p:cNvSpPr/>
          <p:nvPr/>
        </p:nvSpPr>
        <p:spPr>
          <a:xfrm flipH="1" flipV="1">
            <a:off x="1654175" y="5051425"/>
            <a:ext cx="552450" cy="43338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6" name="Line 14"/>
          <p:cNvSpPr/>
          <p:nvPr/>
        </p:nvSpPr>
        <p:spPr>
          <a:xfrm flipV="1">
            <a:off x="1655763" y="4019550"/>
            <a:ext cx="0" cy="10287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7" name="Line 15"/>
          <p:cNvSpPr/>
          <p:nvPr/>
        </p:nvSpPr>
        <p:spPr>
          <a:xfrm flipH="1" flipV="1">
            <a:off x="1663700" y="4041775"/>
            <a:ext cx="565150" cy="4476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8" name="Oval 16"/>
          <p:cNvSpPr/>
          <p:nvPr/>
        </p:nvSpPr>
        <p:spPr>
          <a:xfrm>
            <a:off x="1566863" y="3975100"/>
            <a:ext cx="141287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3457" name="Text Box 17"/>
          <p:cNvSpPr txBox="1"/>
          <p:nvPr/>
        </p:nvSpPr>
        <p:spPr>
          <a:xfrm flipH="1">
            <a:off x="4662488" y="4611688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58" name="Line 18"/>
          <p:cNvSpPr/>
          <p:nvPr/>
        </p:nvSpPr>
        <p:spPr>
          <a:xfrm flipV="1">
            <a:off x="3535363" y="3532188"/>
            <a:ext cx="0" cy="10287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19"/>
          <p:cNvGrpSpPr/>
          <p:nvPr/>
        </p:nvGrpSpPr>
        <p:grpSpPr>
          <a:xfrm>
            <a:off x="3468688" y="3903663"/>
            <a:ext cx="152400" cy="238125"/>
            <a:chOff x="2258" y="1509"/>
            <a:chExt cx="96" cy="150"/>
          </a:xfrm>
        </p:grpSpPr>
        <p:sp>
          <p:nvSpPr>
            <p:cNvPr id="9287" name="Line 20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8" name="Line 21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22"/>
          <p:cNvGrpSpPr/>
          <p:nvPr/>
        </p:nvGrpSpPr>
        <p:grpSpPr>
          <a:xfrm>
            <a:off x="1587500" y="4448175"/>
            <a:ext cx="152400" cy="238125"/>
            <a:chOff x="2258" y="1509"/>
            <a:chExt cx="96" cy="150"/>
          </a:xfrm>
        </p:grpSpPr>
        <p:sp>
          <p:nvSpPr>
            <p:cNvPr id="9285" name="Line 2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6" name="Line 2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5"/>
          <p:cNvGrpSpPr/>
          <p:nvPr/>
        </p:nvGrpSpPr>
        <p:grpSpPr>
          <a:xfrm>
            <a:off x="2162175" y="4803775"/>
            <a:ext cx="152400" cy="238125"/>
            <a:chOff x="2258" y="1509"/>
            <a:chExt cx="96" cy="150"/>
          </a:xfrm>
        </p:grpSpPr>
        <p:sp>
          <p:nvSpPr>
            <p:cNvPr id="9283" name="Line 26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4" name="Line 27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234" name="Text Box 28"/>
          <p:cNvSpPr txBox="1"/>
          <p:nvPr/>
        </p:nvSpPr>
        <p:spPr>
          <a:xfrm flipH="1">
            <a:off x="2014538" y="3951288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9235" name="Text Box 29"/>
          <p:cNvSpPr txBox="1"/>
          <p:nvPr/>
        </p:nvSpPr>
        <p:spPr>
          <a:xfrm>
            <a:off x="1535113" y="3627438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7" name="Group 30"/>
          <p:cNvGrpSpPr/>
          <p:nvPr/>
        </p:nvGrpSpPr>
        <p:grpSpPr>
          <a:xfrm>
            <a:off x="2219325" y="3448050"/>
            <a:ext cx="2011363" cy="1020763"/>
            <a:chOff x="1471" y="1222"/>
            <a:chExt cx="1267" cy="643"/>
          </a:xfrm>
        </p:grpSpPr>
        <p:sp>
          <p:nvSpPr>
            <p:cNvPr id="9280" name="Oval 31"/>
            <p:cNvSpPr/>
            <p:nvPr/>
          </p:nvSpPr>
          <p:spPr>
            <a:xfrm>
              <a:off x="2263" y="1257"/>
              <a:ext cx="89" cy="93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81" name="Line 32"/>
            <p:cNvSpPr/>
            <p:nvPr/>
          </p:nvSpPr>
          <p:spPr>
            <a:xfrm flipV="1">
              <a:off x="1471" y="1280"/>
              <a:ext cx="824" cy="58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82" name="Text Box 33"/>
            <p:cNvSpPr txBox="1"/>
            <p:nvPr/>
          </p:nvSpPr>
          <p:spPr>
            <a:xfrm>
              <a:off x="2288" y="1222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grpSp>
        <p:nvGrpSpPr>
          <p:cNvPr id="8" name="Group 34"/>
          <p:cNvGrpSpPr/>
          <p:nvPr/>
        </p:nvGrpSpPr>
        <p:grpSpPr>
          <a:xfrm>
            <a:off x="2235200" y="4224338"/>
            <a:ext cx="1960563" cy="1289050"/>
            <a:chOff x="1481" y="1711"/>
            <a:chExt cx="1235" cy="812"/>
          </a:xfrm>
        </p:grpSpPr>
        <p:sp>
          <p:nvSpPr>
            <p:cNvPr id="9278" name="Line 35"/>
            <p:cNvSpPr/>
            <p:nvPr/>
          </p:nvSpPr>
          <p:spPr>
            <a:xfrm flipV="1">
              <a:off x="1481" y="1929"/>
              <a:ext cx="832" cy="59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79" name="Text Box 36"/>
            <p:cNvSpPr txBox="1"/>
            <p:nvPr/>
          </p:nvSpPr>
          <p:spPr>
            <a:xfrm>
              <a:off x="2266" y="1711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9238" name="Text Box 37"/>
          <p:cNvSpPr txBox="1"/>
          <p:nvPr/>
        </p:nvSpPr>
        <p:spPr>
          <a:xfrm>
            <a:off x="1238250" y="4738688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9239" name="Text Box 38"/>
          <p:cNvSpPr txBox="1"/>
          <p:nvPr/>
        </p:nvSpPr>
        <p:spPr>
          <a:xfrm>
            <a:off x="2292350" y="5384800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9" name="Group 39"/>
          <p:cNvGrpSpPr/>
          <p:nvPr/>
        </p:nvGrpSpPr>
        <p:grpSpPr>
          <a:xfrm>
            <a:off x="6380163" y="3419475"/>
            <a:ext cx="152400" cy="238125"/>
            <a:chOff x="2258" y="1509"/>
            <a:chExt cx="96" cy="150"/>
          </a:xfrm>
        </p:grpSpPr>
        <p:sp>
          <p:nvSpPr>
            <p:cNvPr id="9276" name="Line 40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77" name="Line 41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42"/>
          <p:cNvGrpSpPr/>
          <p:nvPr/>
        </p:nvGrpSpPr>
        <p:grpSpPr>
          <a:xfrm rot="6092130">
            <a:off x="7708900" y="4589463"/>
            <a:ext cx="152400" cy="238125"/>
            <a:chOff x="2258" y="1509"/>
            <a:chExt cx="96" cy="150"/>
          </a:xfrm>
        </p:grpSpPr>
        <p:sp>
          <p:nvSpPr>
            <p:cNvPr id="9274" name="Line 4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75" name="Line 4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45"/>
          <p:cNvGrpSpPr/>
          <p:nvPr/>
        </p:nvGrpSpPr>
        <p:grpSpPr>
          <a:xfrm>
            <a:off x="6469063" y="4238625"/>
            <a:ext cx="2487612" cy="1335088"/>
            <a:chOff x="3982" y="1582"/>
            <a:chExt cx="1567" cy="841"/>
          </a:xfrm>
        </p:grpSpPr>
        <p:sp>
          <p:nvSpPr>
            <p:cNvPr id="9268" name="Line 46"/>
            <p:cNvSpPr/>
            <p:nvPr/>
          </p:nvSpPr>
          <p:spPr>
            <a:xfrm flipH="1">
              <a:off x="3982" y="1728"/>
              <a:ext cx="1050" cy="69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9269" name="Group 47"/>
            <p:cNvGrpSpPr/>
            <p:nvPr/>
          </p:nvGrpSpPr>
          <p:grpSpPr>
            <a:xfrm>
              <a:off x="4482" y="2076"/>
              <a:ext cx="168" cy="55"/>
              <a:chOff x="4482" y="2076"/>
              <a:chExt cx="168" cy="55"/>
            </a:xfrm>
          </p:grpSpPr>
          <p:sp>
            <p:nvSpPr>
              <p:cNvPr id="9272" name="Arc 48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4763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273" name="Line 49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9270" name="Oval 50"/>
            <p:cNvSpPr/>
            <p:nvPr/>
          </p:nvSpPr>
          <p:spPr>
            <a:xfrm>
              <a:off x="4992" y="1682"/>
              <a:ext cx="72" cy="75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71" name="Text Box 51"/>
            <p:cNvSpPr txBox="1"/>
            <p:nvPr/>
          </p:nvSpPr>
          <p:spPr>
            <a:xfrm>
              <a:off x="5063" y="1582"/>
              <a:ext cx="4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grpSp>
        <p:nvGrpSpPr>
          <p:cNvPr id="13" name="Group 52"/>
          <p:cNvGrpSpPr/>
          <p:nvPr/>
        </p:nvGrpSpPr>
        <p:grpSpPr>
          <a:xfrm>
            <a:off x="7158038" y="4456113"/>
            <a:ext cx="1358900" cy="2092325"/>
            <a:chOff x="4416" y="1719"/>
            <a:chExt cx="856" cy="1318"/>
          </a:xfrm>
        </p:grpSpPr>
        <p:sp>
          <p:nvSpPr>
            <p:cNvPr id="9266" name="Line 53"/>
            <p:cNvSpPr/>
            <p:nvPr/>
          </p:nvSpPr>
          <p:spPr>
            <a:xfrm>
              <a:off x="4416" y="1719"/>
              <a:ext cx="622" cy="97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67" name="Text Box 54"/>
            <p:cNvSpPr txBox="1"/>
            <p:nvPr/>
          </p:nvSpPr>
          <p:spPr>
            <a:xfrm rot="3600000" flipH="1">
              <a:off x="4942" y="270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55"/>
          <p:cNvGrpSpPr/>
          <p:nvPr/>
        </p:nvGrpSpPr>
        <p:grpSpPr>
          <a:xfrm>
            <a:off x="7646988" y="5418138"/>
            <a:ext cx="790575" cy="792162"/>
            <a:chOff x="4724" y="2325"/>
            <a:chExt cx="498" cy="499"/>
          </a:xfrm>
        </p:grpSpPr>
        <p:sp>
          <p:nvSpPr>
            <p:cNvPr id="9264" name="Text Box 56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65" name="Text Box 57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  <p:sp>
        <p:nvSpPr>
          <p:cNvPr id="573498" name="Text Box 58"/>
          <p:cNvSpPr txBox="1">
            <a:spLocks noChangeArrowheads="1"/>
          </p:cNvSpPr>
          <p:nvPr/>
        </p:nvSpPr>
        <p:spPr bwMode="auto">
          <a:xfrm>
            <a:off x="0" y="609600"/>
            <a:ext cx="9144000" cy="1501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80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不变投影和新投影的连线必垂直于新投影轴。</a:t>
            </a:r>
            <a:r>
              <a:rPr kumimoji="1" lang="zh-CN" altLang="en-US" sz="2800" i="0" u="sng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垂直不变</a:t>
            </a:r>
          </a:p>
          <a:p>
            <a:pPr marR="0" algn="l" defTabSz="914400">
              <a:lnSpc>
                <a:spcPct val="90000"/>
              </a:lnSpc>
              <a:spcBef>
                <a:spcPct val="50000"/>
              </a:spcBef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800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新投影到新投影轴的距离等于（被替换的）原来投影到原投影轴的距离。</a:t>
            </a:r>
            <a:r>
              <a:rPr kumimoji="1" lang="zh-CN" altLang="en-US" sz="2800" i="0" u="sng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坐标值不变</a:t>
            </a:r>
          </a:p>
        </p:txBody>
      </p:sp>
      <p:sp>
        <p:nvSpPr>
          <p:cNvPr id="573499" name="Text Box 59"/>
          <p:cNvSpPr txBox="1"/>
          <p:nvPr/>
        </p:nvSpPr>
        <p:spPr>
          <a:xfrm>
            <a:off x="7500938" y="4745038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15" name="Group 60"/>
          <p:cNvGrpSpPr/>
          <p:nvPr/>
        </p:nvGrpSpPr>
        <p:grpSpPr>
          <a:xfrm>
            <a:off x="5181600" y="2794000"/>
            <a:ext cx="2644775" cy="3089275"/>
            <a:chOff x="3171" y="672"/>
            <a:chExt cx="1666" cy="1946"/>
          </a:xfrm>
        </p:grpSpPr>
        <p:grpSp>
          <p:nvGrpSpPr>
            <p:cNvPr id="9251" name="Group 61"/>
            <p:cNvGrpSpPr/>
            <p:nvPr/>
          </p:nvGrpSpPr>
          <p:grpSpPr>
            <a:xfrm>
              <a:off x="3171" y="672"/>
              <a:ext cx="1666" cy="1946"/>
              <a:chOff x="3171" y="672"/>
              <a:chExt cx="1666" cy="1946"/>
            </a:xfrm>
          </p:grpSpPr>
          <p:grpSp>
            <p:nvGrpSpPr>
              <p:cNvPr id="9255" name="Group 62"/>
              <p:cNvGrpSpPr/>
              <p:nvPr/>
            </p:nvGrpSpPr>
            <p:grpSpPr>
              <a:xfrm>
                <a:off x="3171" y="672"/>
                <a:ext cx="1666" cy="1946"/>
                <a:chOff x="3171" y="672"/>
                <a:chExt cx="1666" cy="1946"/>
              </a:xfrm>
            </p:grpSpPr>
            <p:sp>
              <p:nvSpPr>
                <p:cNvPr id="9257" name="Line 63"/>
                <p:cNvSpPr/>
                <p:nvPr/>
              </p:nvSpPr>
              <p:spPr>
                <a:xfrm>
                  <a:off x="3490" y="1400"/>
                  <a:ext cx="1347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58" name="Text Box 64"/>
                <p:cNvSpPr txBox="1"/>
                <p:nvPr/>
              </p:nvSpPr>
              <p:spPr>
                <a:xfrm>
                  <a:off x="3171" y="1235"/>
                  <a:ext cx="340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0" dirty="0">
                      <a:latin typeface="Times New Roman" panose="02020603050405020304" pitchFamily="18" charset="0"/>
                      <a:ea typeface="隶书" panose="02010509060101010101" pitchFamily="49" charset="-122"/>
                    </a:rPr>
                    <a:t>X</a:t>
                  </a:r>
                </a:p>
              </p:txBody>
            </p:sp>
            <p:sp>
              <p:nvSpPr>
                <p:cNvPr id="9259" name="Line 65"/>
                <p:cNvSpPr/>
                <p:nvPr/>
              </p:nvSpPr>
              <p:spPr>
                <a:xfrm>
                  <a:off x="3968" y="869"/>
                  <a:ext cx="0" cy="1554"/>
                </a:xfrm>
                <a:prstGeom prst="line">
                  <a:avLst/>
                </a:prstGeom>
                <a:ln w="4763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60" name="Text Box 66"/>
                <p:cNvSpPr txBox="1"/>
                <p:nvPr/>
              </p:nvSpPr>
              <p:spPr>
                <a:xfrm>
                  <a:off x="3961" y="672"/>
                  <a:ext cx="294" cy="2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altLang="zh-CN" sz="2000" dirty="0"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</a:t>
                  </a:r>
                  <a:r>
                    <a:rPr lang="en-US" altLang="zh-CN" sz="2000" b="0" dirty="0"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 </a:t>
                  </a:r>
                </a:p>
              </p:txBody>
            </p:sp>
            <p:sp>
              <p:nvSpPr>
                <p:cNvPr id="9261" name="Text Box 67"/>
                <p:cNvSpPr txBox="1"/>
                <p:nvPr/>
              </p:nvSpPr>
              <p:spPr>
                <a:xfrm>
                  <a:off x="3956" y="2368"/>
                  <a:ext cx="294" cy="2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altLang="zh-CN" sz="2000" b="0" dirty="0"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 </a:t>
                  </a:r>
                </a:p>
              </p:txBody>
            </p:sp>
            <p:sp>
              <p:nvSpPr>
                <p:cNvPr id="9262" name="Oval 68"/>
                <p:cNvSpPr/>
                <p:nvPr/>
              </p:nvSpPr>
              <p:spPr>
                <a:xfrm>
                  <a:off x="3926" y="818"/>
                  <a:ext cx="72" cy="75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63" name="Oval 69"/>
                <p:cNvSpPr/>
                <p:nvPr/>
              </p:nvSpPr>
              <p:spPr>
                <a:xfrm>
                  <a:off x="3940" y="2377"/>
                  <a:ext cx="72" cy="75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256" name="Text Box 70"/>
              <p:cNvSpPr txBox="1"/>
              <p:nvPr/>
            </p:nvSpPr>
            <p:spPr>
              <a:xfrm>
                <a:off x="3964" y="1152"/>
                <a:ext cx="450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endPara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</p:grpSp>
        <p:grpSp>
          <p:nvGrpSpPr>
            <p:cNvPr id="9252" name="Group 71"/>
            <p:cNvGrpSpPr/>
            <p:nvPr/>
          </p:nvGrpSpPr>
          <p:grpSpPr>
            <a:xfrm>
              <a:off x="3322" y="1157"/>
              <a:ext cx="516" cy="502"/>
              <a:chOff x="2947" y="1925"/>
              <a:chExt cx="516" cy="502"/>
            </a:xfrm>
          </p:grpSpPr>
          <p:sp>
            <p:nvSpPr>
              <p:cNvPr id="9253" name="Text Box 72"/>
              <p:cNvSpPr txBox="1"/>
              <p:nvPr/>
            </p:nvSpPr>
            <p:spPr>
              <a:xfrm>
                <a:off x="2988" y="1925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V</a:t>
                </a:r>
              </a:p>
            </p:txBody>
          </p:sp>
          <p:sp>
            <p:nvSpPr>
              <p:cNvPr id="9254" name="Text Box 73"/>
              <p:cNvSpPr txBox="1"/>
              <p:nvPr/>
            </p:nvSpPr>
            <p:spPr>
              <a:xfrm>
                <a:off x="2947" y="2139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H</a:t>
                </a:r>
              </a:p>
            </p:txBody>
          </p:sp>
        </p:grpSp>
      </p:grpSp>
      <p:sp>
        <p:nvSpPr>
          <p:cNvPr id="9248" name="Rectangle 7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变换投影面法的基本规律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点的一次变换</a:t>
            </a:r>
          </a:p>
        </p:txBody>
      </p:sp>
      <p:sp>
        <p:nvSpPr>
          <p:cNvPr id="573515" name="Rectangle 75"/>
          <p:cNvSpPr>
            <a:spLocks noChangeArrowheads="1"/>
          </p:cNvSpPr>
          <p:nvPr/>
        </p:nvSpPr>
        <p:spPr bwMode="auto">
          <a:xfrm>
            <a:off x="331788" y="2328863"/>
            <a:ext cx="5884863" cy="461963"/>
          </a:xfrm>
          <a:prstGeom prst="rect">
            <a:avLst/>
          </a:prstGeom>
          <a:noFill/>
          <a:ln w="4826">
            <a:solidFill>
              <a:srgbClr val="FF33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点的一次变换（变换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V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面）－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Z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坐标值不变</a:t>
            </a:r>
          </a:p>
        </p:txBody>
      </p:sp>
      <p:sp>
        <p:nvSpPr>
          <p:cNvPr id="9250" name="Oval 76"/>
          <p:cNvSpPr/>
          <p:nvPr/>
        </p:nvSpPr>
        <p:spPr>
          <a:xfrm>
            <a:off x="2132013" y="4391025"/>
            <a:ext cx="157162" cy="163513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  <a:tileRect/>
          </a:gradFill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734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3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7" grpId="0"/>
      <p:bldP spid="5734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43C01B0-0B13-4F52-9A49-D0EB43CA46F7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7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74466" name="Text Box 2"/>
          <p:cNvSpPr txBox="1">
            <a:spLocks noChangeArrowheads="1"/>
          </p:cNvSpPr>
          <p:nvPr/>
        </p:nvSpPr>
        <p:spPr bwMode="auto">
          <a:xfrm>
            <a:off x="604838" y="811213"/>
            <a:ext cx="6146800" cy="461963"/>
          </a:xfrm>
          <a:prstGeom prst="rect">
            <a:avLst/>
          </a:prstGeom>
          <a:noFill/>
          <a:ln w="4826" algn="ctr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Char char="•"/>
              <a:defRPr/>
            </a:pP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点的一次变换（变换</a:t>
            </a: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H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面）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－</a:t>
            </a: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坐标值不变</a:t>
            </a:r>
            <a:endParaRPr kumimoji="1" lang="zh-CN" altLang="en-US" i="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sp>
        <p:nvSpPr>
          <p:cNvPr id="10246" name="AutoShape 3"/>
          <p:cNvSpPr/>
          <p:nvPr/>
        </p:nvSpPr>
        <p:spPr>
          <a:xfrm rot="2694226">
            <a:off x="1531938" y="3206750"/>
            <a:ext cx="2189162" cy="2554288"/>
          </a:xfrm>
          <a:prstGeom prst="parallelogram">
            <a:avLst>
              <a:gd name="adj" fmla="val 40981"/>
            </a:avLst>
          </a:prstGeom>
          <a:solidFill>
            <a:srgbClr val="CC99FF"/>
          </a:solidFill>
          <a:ln w="4826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7" name="Freeform 4"/>
          <p:cNvSpPr/>
          <p:nvPr/>
        </p:nvSpPr>
        <p:spPr>
          <a:xfrm>
            <a:off x="954088" y="1852613"/>
            <a:ext cx="2401887" cy="2760662"/>
          </a:xfrm>
          <a:custGeom>
            <a:avLst/>
            <a:gdLst>
              <a:gd name="txL" fmla="*/ 0 w 1751"/>
              <a:gd name="txT" fmla="*/ 0 h 3168"/>
              <a:gd name="txR" fmla="*/ 1751 w 1751"/>
              <a:gd name="txB" fmla="*/ 3168 h 3168"/>
            </a:gdLst>
            <a:ahLst/>
            <a:cxnLst>
              <a:cxn ang="0">
                <a:pos x="0" y="1150276"/>
              </a:cxn>
              <a:cxn ang="0">
                <a:pos x="0" y="2760662"/>
              </a:cxn>
              <a:cxn ang="0">
                <a:pos x="2399144" y="1617357"/>
              </a:cxn>
              <a:cxn ang="0">
                <a:pos x="2401887" y="0"/>
              </a:cxn>
              <a:cxn ang="0">
                <a:pos x="0" y="1150276"/>
              </a:cxn>
            </a:cxnLst>
            <a:rect l="txL" t="txT" r="txR" b="txB"/>
            <a:pathLst>
              <a:path w="1751" h="3168">
                <a:moveTo>
                  <a:pt x="0" y="1320"/>
                </a:moveTo>
                <a:lnTo>
                  <a:pt x="0" y="3168"/>
                </a:lnTo>
                <a:lnTo>
                  <a:pt x="1749" y="1856"/>
                </a:lnTo>
                <a:lnTo>
                  <a:pt x="1751" y="0"/>
                </a:lnTo>
                <a:lnTo>
                  <a:pt x="0" y="1320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48" name="Text Box 5"/>
          <p:cNvSpPr txBox="1"/>
          <p:nvPr/>
        </p:nvSpPr>
        <p:spPr>
          <a:xfrm>
            <a:off x="736600" y="2925763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V</a:t>
            </a:r>
          </a:p>
        </p:txBody>
      </p:sp>
      <p:sp>
        <p:nvSpPr>
          <p:cNvPr id="10249" name="Text Box 6"/>
          <p:cNvSpPr txBox="1"/>
          <p:nvPr/>
        </p:nvSpPr>
        <p:spPr>
          <a:xfrm rot="-2400000">
            <a:off x="1611313" y="4970463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H</a:t>
            </a:r>
          </a:p>
        </p:txBody>
      </p:sp>
      <p:sp>
        <p:nvSpPr>
          <p:cNvPr id="10250" name="Text Box 7"/>
          <p:cNvSpPr txBox="1"/>
          <p:nvPr/>
        </p:nvSpPr>
        <p:spPr>
          <a:xfrm>
            <a:off x="382588" y="4498975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10251" name="Oval 8"/>
          <p:cNvSpPr/>
          <p:nvPr/>
        </p:nvSpPr>
        <p:spPr>
          <a:xfrm>
            <a:off x="2159000" y="3548063"/>
            <a:ext cx="157163" cy="163512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  <a:tileRect/>
          </a:gradFill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52" name="Oval 9"/>
          <p:cNvSpPr/>
          <p:nvPr/>
        </p:nvSpPr>
        <p:spPr>
          <a:xfrm>
            <a:off x="2189163" y="4613275"/>
            <a:ext cx="141287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53" name="Line 10"/>
          <p:cNvSpPr/>
          <p:nvPr/>
        </p:nvSpPr>
        <p:spPr>
          <a:xfrm>
            <a:off x="2276475" y="3640138"/>
            <a:ext cx="0" cy="10160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4" name="Line 11"/>
          <p:cNvSpPr/>
          <p:nvPr/>
        </p:nvSpPr>
        <p:spPr>
          <a:xfrm flipH="1" flipV="1">
            <a:off x="1738313" y="4241800"/>
            <a:ext cx="509587" cy="4000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5" name="Line 12"/>
          <p:cNvSpPr/>
          <p:nvPr/>
        </p:nvSpPr>
        <p:spPr>
          <a:xfrm flipV="1">
            <a:off x="1739900" y="3206750"/>
            <a:ext cx="0" cy="10287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6" name="Line 13"/>
          <p:cNvSpPr/>
          <p:nvPr/>
        </p:nvSpPr>
        <p:spPr>
          <a:xfrm flipH="1" flipV="1">
            <a:off x="1704975" y="3198813"/>
            <a:ext cx="565150" cy="4476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57" name="Oval 14"/>
          <p:cNvSpPr/>
          <p:nvPr/>
        </p:nvSpPr>
        <p:spPr>
          <a:xfrm>
            <a:off x="1679575" y="3146425"/>
            <a:ext cx="141288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1919288" y="3300413"/>
            <a:ext cx="152400" cy="238125"/>
            <a:chOff x="2258" y="1509"/>
            <a:chExt cx="96" cy="150"/>
          </a:xfrm>
        </p:grpSpPr>
        <p:sp>
          <p:nvSpPr>
            <p:cNvPr id="10316" name="Line 16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17" name="Line 17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18"/>
          <p:cNvGrpSpPr/>
          <p:nvPr/>
        </p:nvGrpSpPr>
        <p:grpSpPr>
          <a:xfrm>
            <a:off x="1884363" y="4308475"/>
            <a:ext cx="182562" cy="252413"/>
            <a:chOff x="2258" y="1509"/>
            <a:chExt cx="96" cy="150"/>
          </a:xfrm>
        </p:grpSpPr>
        <p:sp>
          <p:nvSpPr>
            <p:cNvPr id="10314" name="Line 19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15" name="Line 20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0260" name="Text Box 21"/>
          <p:cNvSpPr txBox="1"/>
          <p:nvPr/>
        </p:nvSpPr>
        <p:spPr>
          <a:xfrm flipH="1">
            <a:off x="2244725" y="3224213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0261" name="Text Box 22"/>
          <p:cNvSpPr txBox="1"/>
          <p:nvPr/>
        </p:nvSpPr>
        <p:spPr>
          <a:xfrm>
            <a:off x="1576388" y="27844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10262" name="Text Box 23"/>
          <p:cNvSpPr txBox="1"/>
          <p:nvPr/>
        </p:nvSpPr>
        <p:spPr>
          <a:xfrm>
            <a:off x="1279525" y="3895725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0263" name="Text Box 24"/>
          <p:cNvSpPr txBox="1"/>
          <p:nvPr/>
        </p:nvSpPr>
        <p:spPr>
          <a:xfrm>
            <a:off x="2333625" y="4541838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4" name="Group 25"/>
          <p:cNvGrpSpPr/>
          <p:nvPr/>
        </p:nvGrpSpPr>
        <p:grpSpPr>
          <a:xfrm>
            <a:off x="5797550" y="4827588"/>
            <a:ext cx="152400" cy="238125"/>
            <a:chOff x="2258" y="1509"/>
            <a:chExt cx="96" cy="150"/>
          </a:xfrm>
        </p:grpSpPr>
        <p:sp>
          <p:nvSpPr>
            <p:cNvPr id="10312" name="Line 26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13" name="Line 27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28"/>
          <p:cNvGrpSpPr/>
          <p:nvPr/>
        </p:nvGrpSpPr>
        <p:grpSpPr>
          <a:xfrm rot="6092130">
            <a:off x="7851775" y="3835400"/>
            <a:ext cx="152400" cy="238125"/>
            <a:chOff x="2258" y="1509"/>
            <a:chExt cx="96" cy="150"/>
          </a:xfrm>
        </p:grpSpPr>
        <p:sp>
          <p:nvSpPr>
            <p:cNvPr id="10310" name="Line 29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11" name="Line 30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31"/>
          <p:cNvGrpSpPr/>
          <p:nvPr/>
        </p:nvGrpSpPr>
        <p:grpSpPr>
          <a:xfrm rot="-8029817">
            <a:off x="6592888" y="1901825"/>
            <a:ext cx="1358900" cy="2092325"/>
            <a:chOff x="4416" y="1719"/>
            <a:chExt cx="856" cy="1318"/>
          </a:xfrm>
        </p:grpSpPr>
        <p:sp>
          <p:nvSpPr>
            <p:cNvPr id="10308" name="Line 32"/>
            <p:cNvSpPr/>
            <p:nvPr/>
          </p:nvSpPr>
          <p:spPr>
            <a:xfrm>
              <a:off x="4416" y="1719"/>
              <a:ext cx="622" cy="97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9" name="Text Box 33"/>
            <p:cNvSpPr txBox="1"/>
            <p:nvPr/>
          </p:nvSpPr>
          <p:spPr>
            <a:xfrm rot="3600000" flipH="1">
              <a:off x="4942" y="270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74498" name="Freeform 34"/>
          <p:cNvSpPr/>
          <p:nvPr/>
        </p:nvSpPr>
        <p:spPr>
          <a:xfrm flipH="1" flipV="1">
            <a:off x="2630488" y="2297113"/>
            <a:ext cx="1900237" cy="2522537"/>
          </a:xfrm>
          <a:custGeom>
            <a:avLst/>
            <a:gdLst>
              <a:gd name="txL" fmla="*/ 0 w 1728"/>
              <a:gd name="txT" fmla="*/ 0 h 2832"/>
              <a:gd name="txR" fmla="*/ 1728 w 1728"/>
              <a:gd name="txB" fmla="*/ 2832 h 2832"/>
            </a:gdLst>
            <a:ahLst/>
            <a:cxnLst>
              <a:cxn ang="0">
                <a:pos x="0" y="0"/>
              </a:cxn>
              <a:cxn ang="0">
                <a:pos x="422275" y="1282646"/>
              </a:cxn>
              <a:cxn ang="0">
                <a:pos x="1900237" y="2522537"/>
              </a:cxn>
              <a:cxn ang="0">
                <a:pos x="1486760" y="1232765"/>
              </a:cxn>
              <a:cxn ang="0">
                <a:pos x="0" y="0"/>
              </a:cxn>
            </a:cxnLst>
            <a:rect l="txL" t="txT" r="txR" b="txB"/>
            <a:pathLst>
              <a:path w="1728" h="2832">
                <a:moveTo>
                  <a:pt x="0" y="0"/>
                </a:moveTo>
                <a:lnTo>
                  <a:pt x="384" y="1440"/>
                </a:lnTo>
                <a:lnTo>
                  <a:pt x="1728" y="2832"/>
                </a:lnTo>
                <a:lnTo>
                  <a:pt x="1352" y="1384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 w="9525" cap="flat" cmpd="sng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4499" name="Text Box 35"/>
          <p:cNvSpPr txBox="1"/>
          <p:nvPr/>
        </p:nvSpPr>
        <p:spPr>
          <a:xfrm rot="10415128" flipH="1" flipV="1">
            <a:off x="2398713" y="1878013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4500" name="Line 36"/>
          <p:cNvSpPr/>
          <p:nvPr/>
        </p:nvSpPr>
        <p:spPr>
          <a:xfrm flipH="1" flipV="1">
            <a:off x="2932113" y="3233738"/>
            <a:ext cx="565150" cy="4476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37"/>
          <p:cNvGrpSpPr/>
          <p:nvPr/>
        </p:nvGrpSpPr>
        <p:grpSpPr>
          <a:xfrm>
            <a:off x="1741488" y="2886075"/>
            <a:ext cx="1449387" cy="396875"/>
            <a:chOff x="978" y="1261"/>
            <a:chExt cx="913" cy="250"/>
          </a:xfrm>
        </p:grpSpPr>
        <p:sp>
          <p:nvSpPr>
            <p:cNvPr id="10306" name="Line 38"/>
            <p:cNvSpPr/>
            <p:nvPr/>
          </p:nvSpPr>
          <p:spPr>
            <a:xfrm>
              <a:off x="978" y="1463"/>
              <a:ext cx="749" cy="36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7" name="Text Box 39"/>
            <p:cNvSpPr txBox="1"/>
            <p:nvPr/>
          </p:nvSpPr>
          <p:spPr>
            <a:xfrm>
              <a:off x="1441" y="1261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8" name="Group 40"/>
          <p:cNvGrpSpPr/>
          <p:nvPr/>
        </p:nvGrpSpPr>
        <p:grpSpPr>
          <a:xfrm>
            <a:off x="2292350" y="3517900"/>
            <a:ext cx="1793875" cy="396875"/>
            <a:chOff x="1325" y="1659"/>
            <a:chExt cx="1130" cy="250"/>
          </a:xfrm>
        </p:grpSpPr>
        <p:sp>
          <p:nvSpPr>
            <p:cNvPr id="10303" name="Line 41"/>
            <p:cNvSpPr/>
            <p:nvPr/>
          </p:nvSpPr>
          <p:spPr>
            <a:xfrm>
              <a:off x="1325" y="1747"/>
              <a:ext cx="768" cy="27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4" name="Text Box 42"/>
            <p:cNvSpPr txBox="1"/>
            <p:nvPr/>
          </p:nvSpPr>
          <p:spPr>
            <a:xfrm>
              <a:off x="2114" y="1659"/>
              <a:ext cx="34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0305" name="Oval 43"/>
            <p:cNvSpPr/>
            <p:nvPr/>
          </p:nvSpPr>
          <p:spPr>
            <a:xfrm>
              <a:off x="2060" y="1724"/>
              <a:ext cx="89" cy="93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44"/>
          <p:cNvGrpSpPr/>
          <p:nvPr/>
        </p:nvGrpSpPr>
        <p:grpSpPr>
          <a:xfrm>
            <a:off x="3109913" y="3284538"/>
            <a:ext cx="182562" cy="252412"/>
            <a:chOff x="2258" y="1509"/>
            <a:chExt cx="96" cy="150"/>
          </a:xfrm>
        </p:grpSpPr>
        <p:sp>
          <p:nvSpPr>
            <p:cNvPr id="10301" name="Line 45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2" name="Line 46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0" name="Group 47"/>
          <p:cNvGrpSpPr/>
          <p:nvPr/>
        </p:nvGrpSpPr>
        <p:grpSpPr>
          <a:xfrm>
            <a:off x="5864225" y="3498850"/>
            <a:ext cx="3279775" cy="730250"/>
            <a:chOff x="3575" y="1647"/>
            <a:chExt cx="2066" cy="460"/>
          </a:xfrm>
        </p:grpSpPr>
        <p:grpSp>
          <p:nvGrpSpPr>
            <p:cNvPr id="10294" name="Group 48"/>
            <p:cNvGrpSpPr/>
            <p:nvPr/>
          </p:nvGrpSpPr>
          <p:grpSpPr>
            <a:xfrm rot="9233599">
              <a:off x="4199" y="1702"/>
              <a:ext cx="168" cy="55"/>
              <a:chOff x="4482" y="2076"/>
              <a:chExt cx="168" cy="55"/>
            </a:xfrm>
          </p:grpSpPr>
          <p:sp>
            <p:nvSpPr>
              <p:cNvPr id="10299" name="Arc 49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4763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300" name="Line 50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0295" name="Group 51"/>
            <p:cNvGrpSpPr/>
            <p:nvPr/>
          </p:nvGrpSpPr>
          <p:grpSpPr>
            <a:xfrm>
              <a:off x="3575" y="1647"/>
              <a:ext cx="2066" cy="460"/>
              <a:chOff x="3694" y="1262"/>
              <a:chExt cx="2066" cy="460"/>
            </a:xfrm>
          </p:grpSpPr>
          <p:sp>
            <p:nvSpPr>
              <p:cNvPr id="10296" name="Oval 52"/>
              <p:cNvSpPr/>
              <p:nvPr/>
            </p:nvSpPr>
            <p:spPr>
              <a:xfrm>
                <a:off x="5477" y="1647"/>
                <a:ext cx="72" cy="75"/>
              </a:xfrm>
              <a:prstGeom prst="ellipse">
                <a:avLst/>
              </a:prstGeom>
              <a:noFill/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297" name="Text Box 53"/>
              <p:cNvSpPr txBox="1"/>
              <p:nvPr/>
            </p:nvSpPr>
            <p:spPr>
              <a:xfrm>
                <a:off x="5402" y="1354"/>
                <a:ext cx="35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200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10298" name="Line 54"/>
              <p:cNvSpPr/>
              <p:nvPr/>
            </p:nvSpPr>
            <p:spPr>
              <a:xfrm>
                <a:off x="3694" y="1262"/>
                <a:ext cx="1806" cy="420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574519" name="Text Box 55"/>
          <p:cNvSpPr txBox="1"/>
          <p:nvPr/>
        </p:nvSpPr>
        <p:spPr>
          <a:xfrm>
            <a:off x="7078663" y="3379788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13" name="Group 56"/>
          <p:cNvGrpSpPr/>
          <p:nvPr/>
        </p:nvGrpSpPr>
        <p:grpSpPr>
          <a:xfrm>
            <a:off x="6937375" y="2025650"/>
            <a:ext cx="915988" cy="849313"/>
            <a:chOff x="4251" y="719"/>
            <a:chExt cx="577" cy="535"/>
          </a:xfrm>
        </p:grpSpPr>
        <p:sp>
          <p:nvSpPr>
            <p:cNvPr id="10292" name="Text Box 57"/>
            <p:cNvSpPr txBox="1"/>
            <p:nvPr/>
          </p:nvSpPr>
          <p:spPr>
            <a:xfrm rot="6600000" flipV="1">
              <a:off x="4474" y="900"/>
              <a:ext cx="4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93" name="Text Box 58"/>
            <p:cNvSpPr txBox="1"/>
            <p:nvPr/>
          </p:nvSpPr>
          <p:spPr>
            <a:xfrm rot="6600000" flipV="1">
              <a:off x="4185" y="785"/>
              <a:ext cx="4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14" name="Group 59"/>
          <p:cNvGrpSpPr/>
          <p:nvPr/>
        </p:nvGrpSpPr>
        <p:grpSpPr>
          <a:xfrm>
            <a:off x="4598988" y="3171825"/>
            <a:ext cx="2644775" cy="3089275"/>
            <a:chOff x="2778" y="1441"/>
            <a:chExt cx="1666" cy="1946"/>
          </a:xfrm>
        </p:grpSpPr>
        <p:grpSp>
          <p:nvGrpSpPr>
            <p:cNvPr id="10279" name="Group 60"/>
            <p:cNvGrpSpPr/>
            <p:nvPr/>
          </p:nvGrpSpPr>
          <p:grpSpPr>
            <a:xfrm>
              <a:off x="2778" y="1441"/>
              <a:ext cx="1666" cy="1946"/>
              <a:chOff x="2897" y="1075"/>
              <a:chExt cx="1666" cy="1946"/>
            </a:xfrm>
          </p:grpSpPr>
          <p:grpSp>
            <p:nvGrpSpPr>
              <p:cNvPr id="10283" name="Group 61"/>
              <p:cNvGrpSpPr/>
              <p:nvPr/>
            </p:nvGrpSpPr>
            <p:grpSpPr>
              <a:xfrm>
                <a:off x="2897" y="1075"/>
                <a:ext cx="1666" cy="1946"/>
                <a:chOff x="3171" y="672"/>
                <a:chExt cx="1666" cy="1946"/>
              </a:xfrm>
            </p:grpSpPr>
            <p:sp>
              <p:nvSpPr>
                <p:cNvPr id="10285" name="Line 62"/>
                <p:cNvSpPr/>
                <p:nvPr/>
              </p:nvSpPr>
              <p:spPr>
                <a:xfrm>
                  <a:off x="3490" y="1400"/>
                  <a:ext cx="1347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6" name="Text Box 63"/>
                <p:cNvSpPr txBox="1"/>
                <p:nvPr/>
              </p:nvSpPr>
              <p:spPr>
                <a:xfrm>
                  <a:off x="3171" y="1235"/>
                  <a:ext cx="340" cy="32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800" b="0" dirty="0">
                      <a:latin typeface="Times New Roman" panose="02020603050405020304" pitchFamily="18" charset="0"/>
                      <a:ea typeface="隶书" panose="02010509060101010101" pitchFamily="49" charset="-122"/>
                    </a:rPr>
                    <a:t>X</a:t>
                  </a:r>
                </a:p>
              </p:txBody>
            </p:sp>
            <p:sp>
              <p:nvSpPr>
                <p:cNvPr id="10287" name="Line 64"/>
                <p:cNvSpPr/>
                <p:nvPr/>
              </p:nvSpPr>
              <p:spPr>
                <a:xfrm>
                  <a:off x="3968" y="869"/>
                  <a:ext cx="0" cy="1554"/>
                </a:xfrm>
                <a:prstGeom prst="line">
                  <a:avLst/>
                </a:prstGeom>
                <a:ln w="4763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8" name="Text Box 65"/>
                <p:cNvSpPr txBox="1"/>
                <p:nvPr/>
              </p:nvSpPr>
              <p:spPr>
                <a:xfrm>
                  <a:off x="3961" y="672"/>
                  <a:ext cx="294" cy="2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altLang="zh-CN" sz="2000" dirty="0"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</a:t>
                  </a:r>
                  <a:r>
                    <a:rPr lang="en-US" altLang="zh-CN" sz="2000" b="0" dirty="0"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 </a:t>
                  </a:r>
                </a:p>
              </p:txBody>
            </p:sp>
            <p:sp>
              <p:nvSpPr>
                <p:cNvPr id="10289" name="Text Box 66"/>
                <p:cNvSpPr txBox="1"/>
                <p:nvPr/>
              </p:nvSpPr>
              <p:spPr>
                <a:xfrm>
                  <a:off x="3956" y="2368"/>
                  <a:ext cx="294" cy="2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sz="2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altLang="zh-CN" sz="2000" b="0" dirty="0"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 </a:t>
                  </a:r>
                </a:p>
              </p:txBody>
            </p:sp>
            <p:sp>
              <p:nvSpPr>
                <p:cNvPr id="10290" name="Oval 67"/>
                <p:cNvSpPr/>
                <p:nvPr/>
              </p:nvSpPr>
              <p:spPr>
                <a:xfrm>
                  <a:off x="3926" y="818"/>
                  <a:ext cx="72" cy="75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91" name="Oval 68"/>
                <p:cNvSpPr/>
                <p:nvPr/>
              </p:nvSpPr>
              <p:spPr>
                <a:xfrm>
                  <a:off x="3940" y="2377"/>
                  <a:ext cx="72" cy="75"/>
                </a:xfrm>
                <a:prstGeom prst="ellipse">
                  <a:avLst/>
                </a:prstGeom>
                <a:noFill/>
                <a:ln w="28575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0284" name="Text Box 69"/>
              <p:cNvSpPr txBox="1"/>
              <p:nvPr/>
            </p:nvSpPr>
            <p:spPr>
              <a:xfrm>
                <a:off x="3696" y="1549"/>
                <a:ext cx="450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sz="200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endPara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</p:grpSp>
        <p:grpSp>
          <p:nvGrpSpPr>
            <p:cNvPr id="10280" name="Group 70"/>
            <p:cNvGrpSpPr/>
            <p:nvPr/>
          </p:nvGrpSpPr>
          <p:grpSpPr>
            <a:xfrm>
              <a:off x="2947" y="1925"/>
              <a:ext cx="516" cy="502"/>
              <a:chOff x="2947" y="1925"/>
              <a:chExt cx="516" cy="502"/>
            </a:xfrm>
          </p:grpSpPr>
          <p:sp>
            <p:nvSpPr>
              <p:cNvPr id="10281" name="Text Box 71"/>
              <p:cNvSpPr txBox="1"/>
              <p:nvPr/>
            </p:nvSpPr>
            <p:spPr>
              <a:xfrm>
                <a:off x="2988" y="1925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V</a:t>
                </a:r>
              </a:p>
            </p:txBody>
          </p:sp>
          <p:sp>
            <p:nvSpPr>
              <p:cNvPr id="10282" name="Text Box 72"/>
              <p:cNvSpPr txBox="1"/>
              <p:nvPr/>
            </p:nvSpPr>
            <p:spPr>
              <a:xfrm>
                <a:off x="2947" y="2139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H</a:t>
                </a:r>
              </a:p>
            </p:txBody>
          </p:sp>
        </p:grpSp>
      </p:grpSp>
      <p:sp>
        <p:nvSpPr>
          <p:cNvPr id="10277" name="Rectangle 7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变换投影面法的基本规律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点的一次变换</a:t>
            </a:r>
          </a:p>
        </p:txBody>
      </p:sp>
      <p:sp>
        <p:nvSpPr>
          <p:cNvPr id="574538" name="Text Box 74"/>
          <p:cNvSpPr txBox="1"/>
          <p:nvPr/>
        </p:nvSpPr>
        <p:spPr>
          <a:xfrm rot="10800000" flipH="1" flipV="1">
            <a:off x="3948113" y="4040188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4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4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4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7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4498" grpId="0" animBg="1"/>
      <p:bldP spid="574499" grpId="0"/>
      <p:bldP spid="574519" grpId="0"/>
      <p:bldP spid="5745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A9E9593-60B8-4829-B0E5-2D3299199374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1269" name="AutoShape 2"/>
          <p:cNvSpPr/>
          <p:nvPr/>
        </p:nvSpPr>
        <p:spPr>
          <a:xfrm rot="9551207">
            <a:off x="60325" y="2238375"/>
            <a:ext cx="2538413" cy="2813050"/>
          </a:xfrm>
          <a:prstGeom prst="parallelogram">
            <a:avLst>
              <a:gd name="adj" fmla="val 40981"/>
            </a:avLst>
          </a:prstGeom>
          <a:solidFill>
            <a:srgbClr val="CC99FF"/>
          </a:solidFill>
          <a:ln w="4826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0" name="Freeform 3"/>
          <p:cNvSpPr/>
          <p:nvPr/>
        </p:nvSpPr>
        <p:spPr>
          <a:xfrm rot="6856981">
            <a:off x="1474788" y="2228850"/>
            <a:ext cx="2752725" cy="3071813"/>
          </a:xfrm>
          <a:custGeom>
            <a:avLst/>
            <a:gdLst>
              <a:gd name="txL" fmla="*/ 0 w 1751"/>
              <a:gd name="txT" fmla="*/ 0 h 3168"/>
              <a:gd name="txR" fmla="*/ 1751 w 1751"/>
              <a:gd name="txB" fmla="*/ 3168 h 3168"/>
            </a:gdLst>
            <a:ahLst/>
            <a:cxnLst>
              <a:cxn ang="0">
                <a:pos x="0" y="1279922"/>
              </a:cxn>
              <a:cxn ang="0">
                <a:pos x="0" y="3071812"/>
              </a:cxn>
              <a:cxn ang="0">
                <a:pos x="2749581" y="1799647"/>
              </a:cxn>
              <a:cxn ang="0">
                <a:pos x="2752725" y="0"/>
              </a:cxn>
              <a:cxn ang="0">
                <a:pos x="0" y="1279922"/>
              </a:cxn>
            </a:cxnLst>
            <a:rect l="txL" t="txT" r="txR" b="txB"/>
            <a:pathLst>
              <a:path w="1751" h="3168">
                <a:moveTo>
                  <a:pt x="0" y="1320"/>
                </a:moveTo>
                <a:lnTo>
                  <a:pt x="0" y="3168"/>
                </a:lnTo>
                <a:lnTo>
                  <a:pt x="1749" y="1856"/>
                </a:lnTo>
                <a:lnTo>
                  <a:pt x="1751" y="0"/>
                </a:lnTo>
                <a:lnTo>
                  <a:pt x="0" y="1320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414463" y="3036888"/>
            <a:ext cx="1795462" cy="2800350"/>
            <a:chOff x="955" y="1913"/>
            <a:chExt cx="1131" cy="1764"/>
          </a:xfrm>
        </p:grpSpPr>
        <p:sp>
          <p:nvSpPr>
            <p:cNvPr id="11335" name="Rectangle 5"/>
            <p:cNvSpPr/>
            <p:nvPr/>
          </p:nvSpPr>
          <p:spPr>
            <a:xfrm rot="1417052">
              <a:off x="955" y="1913"/>
              <a:ext cx="1131" cy="1687"/>
            </a:xfrm>
            <a:prstGeom prst="rect">
              <a:avLst/>
            </a:prstGeom>
            <a:solidFill>
              <a:srgbClr val="FFFF00">
                <a:alpha val="59999"/>
              </a:srgbClr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36" name="Text Box 6"/>
            <p:cNvSpPr txBox="1"/>
            <p:nvPr/>
          </p:nvSpPr>
          <p:spPr>
            <a:xfrm rot="10415128" flipH="1" flipV="1">
              <a:off x="1406" y="3389"/>
              <a:ext cx="50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altLang="zh-CN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75495" name="Text Box 7"/>
          <p:cNvSpPr txBox="1">
            <a:spLocks noChangeArrowheads="1"/>
          </p:cNvSpPr>
          <p:nvPr/>
        </p:nvSpPr>
        <p:spPr bwMode="auto">
          <a:xfrm>
            <a:off x="463550" y="877888"/>
            <a:ext cx="6426200" cy="461963"/>
          </a:xfrm>
          <a:prstGeom prst="rect">
            <a:avLst/>
          </a:prstGeom>
          <a:noFill/>
          <a:ln w="4826" algn="ctr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Char char="•"/>
              <a:defRPr/>
            </a:pP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点的一次变换（变换</a:t>
            </a: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W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面）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－</a:t>
            </a: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Y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坐标值不变</a:t>
            </a:r>
            <a:endParaRPr kumimoji="1" lang="zh-CN" altLang="en-US" i="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grpSp>
        <p:nvGrpSpPr>
          <p:cNvPr id="3" name="Group 8"/>
          <p:cNvGrpSpPr/>
          <p:nvPr/>
        </p:nvGrpSpPr>
        <p:grpSpPr>
          <a:xfrm rot="6092130">
            <a:off x="7810500" y="4449763"/>
            <a:ext cx="152400" cy="238125"/>
            <a:chOff x="2258" y="1509"/>
            <a:chExt cx="96" cy="150"/>
          </a:xfrm>
        </p:grpSpPr>
        <p:sp>
          <p:nvSpPr>
            <p:cNvPr id="11333" name="Line 9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34" name="Line 10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1274" name="Text Box 11"/>
          <p:cNvSpPr txBox="1"/>
          <p:nvPr/>
        </p:nvSpPr>
        <p:spPr>
          <a:xfrm>
            <a:off x="2978150" y="2579688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W</a:t>
            </a:r>
          </a:p>
        </p:txBody>
      </p:sp>
      <p:sp>
        <p:nvSpPr>
          <p:cNvPr id="11275" name="Text Box 12"/>
          <p:cNvSpPr txBox="1"/>
          <p:nvPr/>
        </p:nvSpPr>
        <p:spPr>
          <a:xfrm rot="-273201">
            <a:off x="563563" y="2371725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V</a:t>
            </a:r>
          </a:p>
        </p:txBody>
      </p:sp>
      <p:sp>
        <p:nvSpPr>
          <p:cNvPr id="11276" name="Text Box 13"/>
          <p:cNvSpPr txBox="1"/>
          <p:nvPr/>
        </p:nvSpPr>
        <p:spPr>
          <a:xfrm rot="-168492">
            <a:off x="1619250" y="1487488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Z</a:t>
            </a:r>
          </a:p>
        </p:txBody>
      </p:sp>
      <p:sp>
        <p:nvSpPr>
          <p:cNvPr id="11277" name="Oval 14"/>
          <p:cNvSpPr/>
          <p:nvPr/>
        </p:nvSpPr>
        <p:spPr>
          <a:xfrm rot="6856981">
            <a:off x="874713" y="3333750"/>
            <a:ext cx="141287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5503" name="Line 15"/>
          <p:cNvSpPr/>
          <p:nvPr/>
        </p:nvSpPr>
        <p:spPr>
          <a:xfrm rot="6856981">
            <a:off x="2203450" y="3341688"/>
            <a:ext cx="112713" cy="1495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79" name="Line 16"/>
          <p:cNvSpPr/>
          <p:nvPr/>
        </p:nvSpPr>
        <p:spPr>
          <a:xfrm rot="6856981" flipH="1" flipV="1">
            <a:off x="1147763" y="2844800"/>
            <a:ext cx="661987" cy="9001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0" name="Line 17"/>
          <p:cNvSpPr/>
          <p:nvPr/>
        </p:nvSpPr>
        <p:spPr>
          <a:xfrm rot="6856981" flipH="1" flipV="1">
            <a:off x="2551113" y="3362325"/>
            <a:ext cx="639762" cy="8588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281" name="Oval 18"/>
          <p:cNvSpPr/>
          <p:nvPr/>
        </p:nvSpPr>
        <p:spPr>
          <a:xfrm rot="6856981">
            <a:off x="3317875" y="3611563"/>
            <a:ext cx="141288" cy="147637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82" name="Text Box 19"/>
          <p:cNvSpPr txBox="1"/>
          <p:nvPr/>
        </p:nvSpPr>
        <p:spPr>
          <a:xfrm rot="-89363" flipH="1">
            <a:off x="2078038" y="3409950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1283" name="Text Box 20"/>
          <p:cNvSpPr txBox="1"/>
          <p:nvPr/>
        </p:nvSpPr>
        <p:spPr>
          <a:xfrm rot="-171929">
            <a:off x="3003550" y="3649663"/>
            <a:ext cx="6905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 </a:t>
            </a:r>
          </a:p>
        </p:txBody>
      </p:sp>
      <p:sp>
        <p:nvSpPr>
          <p:cNvPr id="11284" name="Text Box 21"/>
          <p:cNvSpPr txBox="1"/>
          <p:nvPr/>
        </p:nvSpPr>
        <p:spPr>
          <a:xfrm>
            <a:off x="2017713" y="2816225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1285" name="Text Box 22"/>
          <p:cNvSpPr txBox="1"/>
          <p:nvPr/>
        </p:nvSpPr>
        <p:spPr>
          <a:xfrm>
            <a:off x="735013" y="3011488"/>
            <a:ext cx="514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</a:t>
            </a:r>
          </a:p>
        </p:txBody>
      </p:sp>
      <p:sp>
        <p:nvSpPr>
          <p:cNvPr id="575511" name="Text Box 23"/>
          <p:cNvSpPr txBox="1"/>
          <p:nvPr/>
        </p:nvSpPr>
        <p:spPr>
          <a:xfrm rot="10800000" flipH="1" flipV="1">
            <a:off x="665163" y="5168900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5512" name="Text Box 24"/>
          <p:cNvSpPr txBox="1"/>
          <p:nvPr/>
        </p:nvSpPr>
        <p:spPr>
          <a:xfrm>
            <a:off x="1117600" y="3617913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Z1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575513" name="Line 25"/>
          <p:cNvSpPr/>
          <p:nvPr/>
        </p:nvSpPr>
        <p:spPr>
          <a:xfrm rot="6856981" flipH="1">
            <a:off x="1184275" y="3241675"/>
            <a:ext cx="133350" cy="7588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5514" name="Oval 26"/>
          <p:cNvSpPr/>
          <p:nvPr/>
        </p:nvSpPr>
        <p:spPr>
          <a:xfrm rot="6856981">
            <a:off x="2881313" y="4252913"/>
            <a:ext cx="141287" cy="147637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27"/>
          <p:cNvGrpSpPr/>
          <p:nvPr/>
        </p:nvGrpSpPr>
        <p:grpSpPr>
          <a:xfrm rot="-7453504">
            <a:off x="5024438" y="2068513"/>
            <a:ext cx="2003425" cy="3101975"/>
            <a:chOff x="4416" y="1719"/>
            <a:chExt cx="853" cy="1291"/>
          </a:xfrm>
        </p:grpSpPr>
        <p:sp>
          <p:nvSpPr>
            <p:cNvPr id="11331" name="Line 28"/>
            <p:cNvSpPr/>
            <p:nvPr/>
          </p:nvSpPr>
          <p:spPr>
            <a:xfrm>
              <a:off x="4416" y="1719"/>
              <a:ext cx="622" cy="97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32" name="Text Box 29"/>
            <p:cNvSpPr txBox="1"/>
            <p:nvPr/>
          </p:nvSpPr>
          <p:spPr>
            <a:xfrm rot="3600000" flipH="1">
              <a:off x="4985" y="2726"/>
              <a:ext cx="372" cy="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30"/>
          <p:cNvGrpSpPr/>
          <p:nvPr/>
        </p:nvGrpSpPr>
        <p:grpSpPr>
          <a:xfrm>
            <a:off x="4392613" y="3783013"/>
            <a:ext cx="1863725" cy="779462"/>
            <a:chOff x="2823" y="2239"/>
            <a:chExt cx="1174" cy="491"/>
          </a:xfrm>
        </p:grpSpPr>
        <p:grpSp>
          <p:nvGrpSpPr>
            <p:cNvPr id="11327" name="Group 31"/>
            <p:cNvGrpSpPr/>
            <p:nvPr/>
          </p:nvGrpSpPr>
          <p:grpSpPr>
            <a:xfrm rot="-1566401">
              <a:off x="3629" y="2653"/>
              <a:ext cx="114" cy="28"/>
              <a:chOff x="4482" y="2076"/>
              <a:chExt cx="168" cy="55"/>
            </a:xfrm>
          </p:grpSpPr>
          <p:sp>
            <p:nvSpPr>
              <p:cNvPr id="11329" name="Arc 32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4763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330" name="Line 33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1328" name="Line 34"/>
            <p:cNvSpPr/>
            <p:nvPr/>
          </p:nvSpPr>
          <p:spPr>
            <a:xfrm rot="10800000">
              <a:off x="2823" y="2239"/>
              <a:ext cx="1174" cy="49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5523" name="Text Box 35"/>
          <p:cNvSpPr txBox="1"/>
          <p:nvPr/>
        </p:nvSpPr>
        <p:spPr>
          <a:xfrm>
            <a:off x="5243513" y="4129088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Z1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7" name="Group 36"/>
          <p:cNvGrpSpPr/>
          <p:nvPr/>
        </p:nvGrpSpPr>
        <p:grpSpPr>
          <a:xfrm rot="268901">
            <a:off x="5862638" y="2505075"/>
            <a:ext cx="915987" cy="849313"/>
            <a:chOff x="4251" y="719"/>
            <a:chExt cx="577" cy="535"/>
          </a:xfrm>
        </p:grpSpPr>
        <p:sp>
          <p:nvSpPr>
            <p:cNvPr id="11325" name="Text Box 37"/>
            <p:cNvSpPr txBox="1"/>
            <p:nvPr/>
          </p:nvSpPr>
          <p:spPr>
            <a:xfrm rot="6600000" flipV="1">
              <a:off x="4474" y="900"/>
              <a:ext cx="4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11326" name="Text Box 38"/>
            <p:cNvSpPr txBox="1"/>
            <p:nvPr/>
          </p:nvSpPr>
          <p:spPr>
            <a:xfrm rot="6600000" flipV="1">
              <a:off x="4185" y="785"/>
              <a:ext cx="4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11294" name="Text Box 39"/>
          <p:cNvSpPr txBox="1"/>
          <p:nvPr/>
        </p:nvSpPr>
        <p:spPr>
          <a:xfrm>
            <a:off x="8235950" y="4164013"/>
            <a:ext cx="6873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11295" name="Group 40"/>
          <p:cNvGrpSpPr/>
          <p:nvPr/>
        </p:nvGrpSpPr>
        <p:grpSpPr>
          <a:xfrm>
            <a:off x="6107113" y="2728913"/>
            <a:ext cx="2517775" cy="2592387"/>
            <a:chOff x="3903" y="1575"/>
            <a:chExt cx="1586" cy="1633"/>
          </a:xfrm>
        </p:grpSpPr>
        <p:sp>
          <p:nvSpPr>
            <p:cNvPr id="11316" name="Line 41"/>
            <p:cNvSpPr/>
            <p:nvPr/>
          </p:nvSpPr>
          <p:spPr>
            <a:xfrm rot="-5400000">
              <a:off x="3859" y="2534"/>
              <a:ext cx="134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7" name="Text Box 42"/>
            <p:cNvSpPr txBox="1"/>
            <p:nvPr/>
          </p:nvSpPr>
          <p:spPr>
            <a:xfrm>
              <a:off x="4362" y="1575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Z</a:t>
              </a:r>
            </a:p>
          </p:txBody>
        </p:sp>
        <p:sp>
          <p:nvSpPr>
            <p:cNvPr id="11318" name="Line 43"/>
            <p:cNvSpPr/>
            <p:nvPr/>
          </p:nvSpPr>
          <p:spPr>
            <a:xfrm rot="-5400000">
              <a:off x="4729" y="2004"/>
              <a:ext cx="0" cy="145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9" name="Text Box 44"/>
            <p:cNvSpPr txBox="1"/>
            <p:nvPr/>
          </p:nvSpPr>
          <p:spPr>
            <a:xfrm>
              <a:off x="3903" y="2466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11320" name="Oval 45"/>
            <p:cNvSpPr/>
            <p:nvPr/>
          </p:nvSpPr>
          <p:spPr>
            <a:xfrm rot="-5400000">
              <a:off x="3952" y="2699"/>
              <a:ext cx="72" cy="75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21" name="Oval 46"/>
            <p:cNvSpPr/>
            <p:nvPr/>
          </p:nvSpPr>
          <p:spPr>
            <a:xfrm rot="-5400000">
              <a:off x="5415" y="2693"/>
              <a:ext cx="72" cy="75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22" name="Text Box 47"/>
            <p:cNvSpPr txBox="1"/>
            <p:nvPr/>
          </p:nvSpPr>
          <p:spPr>
            <a:xfrm>
              <a:off x="4305" y="2688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1323" name="Text Box 48"/>
            <p:cNvSpPr txBox="1"/>
            <p:nvPr/>
          </p:nvSpPr>
          <p:spPr>
            <a:xfrm>
              <a:off x="4148" y="1790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1324" name="Text Box 49"/>
            <p:cNvSpPr txBox="1"/>
            <p:nvPr/>
          </p:nvSpPr>
          <p:spPr>
            <a:xfrm>
              <a:off x="4466" y="1787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W</a:t>
              </a:r>
            </a:p>
          </p:txBody>
        </p:sp>
      </p:grpSp>
      <p:sp>
        <p:nvSpPr>
          <p:cNvPr id="11296" name="Rectangle 5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变换投影面法的基本规律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点的一次变换</a:t>
            </a:r>
          </a:p>
        </p:txBody>
      </p:sp>
      <p:sp>
        <p:nvSpPr>
          <p:cNvPr id="575539" name="Text Box 51"/>
          <p:cNvSpPr txBox="1"/>
          <p:nvPr/>
        </p:nvSpPr>
        <p:spPr>
          <a:xfrm>
            <a:off x="2568575" y="4238625"/>
            <a:ext cx="67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 </a:t>
            </a:r>
          </a:p>
        </p:txBody>
      </p:sp>
      <p:grpSp>
        <p:nvGrpSpPr>
          <p:cNvPr id="9" name="Group 52"/>
          <p:cNvGrpSpPr/>
          <p:nvPr/>
        </p:nvGrpSpPr>
        <p:grpSpPr>
          <a:xfrm rot="-3886249">
            <a:off x="2387600" y="3211513"/>
            <a:ext cx="182563" cy="252412"/>
            <a:chOff x="2258" y="1509"/>
            <a:chExt cx="96" cy="150"/>
          </a:xfrm>
        </p:grpSpPr>
        <p:sp>
          <p:nvSpPr>
            <p:cNvPr id="11314" name="Line 5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5" name="Line 5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5543" name="Line 55"/>
          <p:cNvSpPr/>
          <p:nvPr/>
        </p:nvSpPr>
        <p:spPr>
          <a:xfrm rot="6856981" flipH="1">
            <a:off x="2579688" y="3740150"/>
            <a:ext cx="158750" cy="7413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300" name="Line 56"/>
          <p:cNvSpPr/>
          <p:nvPr/>
        </p:nvSpPr>
        <p:spPr>
          <a:xfrm rot="6856981">
            <a:off x="2643188" y="2670175"/>
            <a:ext cx="112712" cy="1495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301" name="Line 57"/>
          <p:cNvSpPr/>
          <p:nvPr/>
        </p:nvSpPr>
        <p:spPr>
          <a:xfrm rot="6856981">
            <a:off x="1571625" y="2913063"/>
            <a:ext cx="112713" cy="1495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302" name="Oval 58"/>
          <p:cNvSpPr/>
          <p:nvPr/>
        </p:nvSpPr>
        <p:spPr>
          <a:xfrm rot="6856981">
            <a:off x="2297113" y="3827463"/>
            <a:ext cx="157162" cy="163512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  <a:tileRect/>
          </a:gradFill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59"/>
          <p:cNvGrpSpPr/>
          <p:nvPr/>
        </p:nvGrpSpPr>
        <p:grpSpPr>
          <a:xfrm rot="-3886249">
            <a:off x="1741488" y="3575050"/>
            <a:ext cx="182562" cy="252413"/>
            <a:chOff x="2258" y="1509"/>
            <a:chExt cx="96" cy="150"/>
          </a:xfrm>
        </p:grpSpPr>
        <p:sp>
          <p:nvSpPr>
            <p:cNvPr id="11312" name="Line 60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3" name="Line 61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62"/>
          <p:cNvGrpSpPr/>
          <p:nvPr/>
        </p:nvGrpSpPr>
        <p:grpSpPr>
          <a:xfrm rot="-3886249">
            <a:off x="2066925" y="3900488"/>
            <a:ext cx="182563" cy="252412"/>
            <a:chOff x="2258" y="1509"/>
            <a:chExt cx="96" cy="150"/>
          </a:xfrm>
        </p:grpSpPr>
        <p:sp>
          <p:nvSpPr>
            <p:cNvPr id="11310" name="Line 6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1" name="Line 6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65"/>
          <p:cNvGrpSpPr/>
          <p:nvPr/>
        </p:nvGrpSpPr>
        <p:grpSpPr>
          <a:xfrm rot="7958522">
            <a:off x="5100638" y="3981450"/>
            <a:ext cx="152400" cy="238125"/>
            <a:chOff x="2258" y="1509"/>
            <a:chExt cx="96" cy="150"/>
          </a:xfrm>
        </p:grpSpPr>
        <p:sp>
          <p:nvSpPr>
            <p:cNvPr id="11308" name="Line 66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09" name="Line 67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5556" name="Oval 68"/>
          <p:cNvSpPr/>
          <p:nvPr/>
        </p:nvSpPr>
        <p:spPr>
          <a:xfrm rot="-5400000">
            <a:off x="4333875" y="3729038"/>
            <a:ext cx="114300" cy="119062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5557" name="Text Box 69"/>
          <p:cNvSpPr txBox="1"/>
          <p:nvPr/>
        </p:nvSpPr>
        <p:spPr>
          <a:xfrm>
            <a:off x="4230688" y="3233738"/>
            <a:ext cx="67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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5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7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75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75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7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75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7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7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75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5511" grpId="0"/>
      <p:bldP spid="575512" grpId="0"/>
      <p:bldP spid="575514" grpId="0" animBg="1"/>
      <p:bldP spid="575523" grpId="0"/>
      <p:bldP spid="575539" grpId="0"/>
      <p:bldP spid="575556" grpId="0" animBg="1"/>
      <p:bldP spid="5755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ACADAD6-2D7C-45BD-B45C-97616BFFADB8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2293" name="AutoShape 2"/>
          <p:cNvSpPr/>
          <p:nvPr/>
        </p:nvSpPr>
        <p:spPr>
          <a:xfrm rot="9551207">
            <a:off x="60325" y="2238375"/>
            <a:ext cx="2538413" cy="2813050"/>
          </a:xfrm>
          <a:prstGeom prst="parallelogram">
            <a:avLst>
              <a:gd name="adj" fmla="val 40981"/>
            </a:avLst>
          </a:prstGeom>
          <a:solidFill>
            <a:srgbClr val="CC99FF"/>
          </a:solidFill>
          <a:ln w="4826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294" name="Freeform 3"/>
          <p:cNvSpPr/>
          <p:nvPr/>
        </p:nvSpPr>
        <p:spPr>
          <a:xfrm rot="6856981">
            <a:off x="1474788" y="2228850"/>
            <a:ext cx="2752725" cy="3071813"/>
          </a:xfrm>
          <a:custGeom>
            <a:avLst/>
            <a:gdLst>
              <a:gd name="txL" fmla="*/ 0 w 1751"/>
              <a:gd name="txT" fmla="*/ 0 h 3168"/>
              <a:gd name="txR" fmla="*/ 1751 w 1751"/>
              <a:gd name="txB" fmla="*/ 3168 h 3168"/>
            </a:gdLst>
            <a:ahLst/>
            <a:cxnLst>
              <a:cxn ang="0">
                <a:pos x="0" y="1279922"/>
              </a:cxn>
              <a:cxn ang="0">
                <a:pos x="0" y="3071812"/>
              </a:cxn>
              <a:cxn ang="0">
                <a:pos x="2749581" y="1799647"/>
              </a:cxn>
              <a:cxn ang="0">
                <a:pos x="2752725" y="0"/>
              </a:cxn>
              <a:cxn ang="0">
                <a:pos x="0" y="1279922"/>
              </a:cxn>
            </a:cxnLst>
            <a:rect l="txL" t="txT" r="txR" b="txB"/>
            <a:pathLst>
              <a:path w="1751" h="3168">
                <a:moveTo>
                  <a:pt x="0" y="1320"/>
                </a:moveTo>
                <a:lnTo>
                  <a:pt x="0" y="3168"/>
                </a:lnTo>
                <a:lnTo>
                  <a:pt x="1749" y="1856"/>
                </a:lnTo>
                <a:lnTo>
                  <a:pt x="1751" y="0"/>
                </a:lnTo>
                <a:lnTo>
                  <a:pt x="0" y="1320"/>
                </a:lnTo>
                <a:close/>
              </a:path>
            </a:pathLst>
          </a:custGeom>
          <a:solidFill>
            <a:srgbClr val="00FFFF"/>
          </a:solidFill>
          <a:ln w="95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 rot="-2828258">
            <a:off x="928688" y="2849563"/>
            <a:ext cx="1795462" cy="3149600"/>
            <a:chOff x="955" y="1913"/>
            <a:chExt cx="1131" cy="1727"/>
          </a:xfrm>
        </p:grpSpPr>
        <p:sp>
          <p:nvSpPr>
            <p:cNvPr id="12359" name="Rectangle 5"/>
            <p:cNvSpPr/>
            <p:nvPr/>
          </p:nvSpPr>
          <p:spPr>
            <a:xfrm rot="1417052">
              <a:off x="955" y="1913"/>
              <a:ext cx="1131" cy="1687"/>
            </a:xfrm>
            <a:prstGeom prst="rect">
              <a:avLst/>
            </a:prstGeom>
            <a:solidFill>
              <a:srgbClr val="FFFF00">
                <a:alpha val="59999"/>
              </a:srgbClr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60" name="Text Box 6"/>
            <p:cNvSpPr txBox="1"/>
            <p:nvPr/>
          </p:nvSpPr>
          <p:spPr>
            <a:xfrm rot="10415128" flipH="1" flipV="1">
              <a:off x="1404" y="3389"/>
              <a:ext cx="50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76519" name="Text Box 7"/>
          <p:cNvSpPr txBox="1">
            <a:spLocks noChangeArrowheads="1"/>
          </p:cNvSpPr>
          <p:nvPr/>
        </p:nvSpPr>
        <p:spPr bwMode="auto">
          <a:xfrm>
            <a:off x="495300" y="877888"/>
            <a:ext cx="6464300" cy="461963"/>
          </a:xfrm>
          <a:prstGeom prst="rect">
            <a:avLst/>
          </a:prstGeom>
          <a:noFill/>
          <a:ln w="4826" algn="ctr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Char char="•"/>
              <a:defRPr/>
            </a:pP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点的一次变换（变换</a:t>
            </a: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V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面）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）－</a:t>
            </a:r>
            <a:r>
              <a:rPr kumimoji="1" lang="en-US" altLang="zh-CN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X</a:t>
            </a: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坐标值不变</a:t>
            </a:r>
            <a:endParaRPr kumimoji="1" lang="zh-CN" altLang="en-US" i="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  <p:grpSp>
        <p:nvGrpSpPr>
          <p:cNvPr id="3" name="Group 8"/>
          <p:cNvGrpSpPr/>
          <p:nvPr/>
        </p:nvGrpSpPr>
        <p:grpSpPr>
          <a:xfrm rot="3358184">
            <a:off x="6607175" y="3867150"/>
            <a:ext cx="152400" cy="238125"/>
            <a:chOff x="2258" y="1509"/>
            <a:chExt cx="96" cy="150"/>
          </a:xfrm>
        </p:grpSpPr>
        <p:sp>
          <p:nvSpPr>
            <p:cNvPr id="12357" name="Line 9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58" name="Line 10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298" name="Text Box 11"/>
          <p:cNvSpPr txBox="1"/>
          <p:nvPr/>
        </p:nvSpPr>
        <p:spPr>
          <a:xfrm>
            <a:off x="2978150" y="2579688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W</a:t>
            </a:r>
          </a:p>
        </p:txBody>
      </p:sp>
      <p:sp>
        <p:nvSpPr>
          <p:cNvPr id="12299" name="Text Box 12"/>
          <p:cNvSpPr txBox="1"/>
          <p:nvPr/>
        </p:nvSpPr>
        <p:spPr>
          <a:xfrm rot="-273201">
            <a:off x="563563" y="2371725"/>
            <a:ext cx="7540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V</a:t>
            </a:r>
          </a:p>
        </p:txBody>
      </p:sp>
      <p:sp>
        <p:nvSpPr>
          <p:cNvPr id="12300" name="Text Box 13"/>
          <p:cNvSpPr txBox="1"/>
          <p:nvPr/>
        </p:nvSpPr>
        <p:spPr>
          <a:xfrm rot="-168492">
            <a:off x="1619250" y="1487488"/>
            <a:ext cx="7540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隶书" panose="02010509060101010101" pitchFamily="49" charset="-122"/>
              </a:rPr>
              <a:t>Z</a:t>
            </a:r>
          </a:p>
        </p:txBody>
      </p:sp>
      <p:sp>
        <p:nvSpPr>
          <p:cNvPr id="12301" name="Oval 14"/>
          <p:cNvSpPr/>
          <p:nvPr/>
        </p:nvSpPr>
        <p:spPr>
          <a:xfrm rot="6856981">
            <a:off x="874713" y="3333750"/>
            <a:ext cx="141287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6527" name="Line 15"/>
          <p:cNvSpPr/>
          <p:nvPr/>
        </p:nvSpPr>
        <p:spPr>
          <a:xfrm rot="6856981">
            <a:off x="1787525" y="3986213"/>
            <a:ext cx="754063" cy="85566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3" name="Line 16"/>
          <p:cNvSpPr/>
          <p:nvPr/>
        </p:nvSpPr>
        <p:spPr>
          <a:xfrm rot="6856981" flipH="1" flipV="1">
            <a:off x="1147763" y="2844800"/>
            <a:ext cx="661987" cy="9001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4" name="Line 17"/>
          <p:cNvSpPr/>
          <p:nvPr/>
        </p:nvSpPr>
        <p:spPr>
          <a:xfrm rot="6856981" flipH="1" flipV="1">
            <a:off x="2551113" y="3362325"/>
            <a:ext cx="639762" cy="8588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5" name="Oval 18"/>
          <p:cNvSpPr/>
          <p:nvPr/>
        </p:nvSpPr>
        <p:spPr>
          <a:xfrm rot="6856981">
            <a:off x="3317875" y="3611563"/>
            <a:ext cx="141288" cy="147637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2306" name="Text Box 19"/>
          <p:cNvSpPr txBox="1"/>
          <p:nvPr/>
        </p:nvSpPr>
        <p:spPr>
          <a:xfrm rot="-89363" flipH="1">
            <a:off x="2078038" y="3409950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2307" name="Text Box 20"/>
          <p:cNvSpPr txBox="1"/>
          <p:nvPr/>
        </p:nvSpPr>
        <p:spPr>
          <a:xfrm rot="-171929">
            <a:off x="3003550" y="3649663"/>
            <a:ext cx="6905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 </a:t>
            </a:r>
          </a:p>
        </p:txBody>
      </p:sp>
      <p:sp>
        <p:nvSpPr>
          <p:cNvPr id="12308" name="Text Box 21"/>
          <p:cNvSpPr txBox="1"/>
          <p:nvPr/>
        </p:nvSpPr>
        <p:spPr>
          <a:xfrm>
            <a:off x="1647825" y="2790825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2309" name="Text Box 22"/>
          <p:cNvSpPr txBox="1"/>
          <p:nvPr/>
        </p:nvSpPr>
        <p:spPr>
          <a:xfrm>
            <a:off x="735013" y="3011488"/>
            <a:ext cx="5143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</a:t>
            </a:r>
          </a:p>
        </p:txBody>
      </p:sp>
      <p:sp>
        <p:nvSpPr>
          <p:cNvPr id="576535" name="Text Box 23"/>
          <p:cNvSpPr txBox="1"/>
          <p:nvPr/>
        </p:nvSpPr>
        <p:spPr>
          <a:xfrm rot="10800000" flipH="1" flipV="1">
            <a:off x="2994025" y="5418138"/>
            <a:ext cx="533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6536" name="Text Box 24"/>
          <p:cNvSpPr txBox="1"/>
          <p:nvPr/>
        </p:nvSpPr>
        <p:spPr>
          <a:xfrm>
            <a:off x="2720975" y="4070350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Z1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576537" name="Line 25"/>
          <p:cNvSpPr/>
          <p:nvPr/>
        </p:nvSpPr>
        <p:spPr>
          <a:xfrm rot="6856981">
            <a:off x="1476375" y="4041775"/>
            <a:ext cx="950913" cy="3857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76538" name="Oval 26"/>
          <p:cNvSpPr/>
          <p:nvPr/>
        </p:nvSpPr>
        <p:spPr>
          <a:xfrm rot="6856981">
            <a:off x="1530350" y="4492625"/>
            <a:ext cx="141288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27"/>
          <p:cNvGrpSpPr/>
          <p:nvPr/>
        </p:nvGrpSpPr>
        <p:grpSpPr>
          <a:xfrm rot="-1831472">
            <a:off x="6423025" y="2459038"/>
            <a:ext cx="2003425" cy="3101975"/>
            <a:chOff x="4416" y="1719"/>
            <a:chExt cx="853" cy="1291"/>
          </a:xfrm>
        </p:grpSpPr>
        <p:sp>
          <p:nvSpPr>
            <p:cNvPr id="12355" name="Line 28"/>
            <p:cNvSpPr/>
            <p:nvPr/>
          </p:nvSpPr>
          <p:spPr>
            <a:xfrm>
              <a:off x="4416" y="1719"/>
              <a:ext cx="622" cy="97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56" name="Text Box 29"/>
            <p:cNvSpPr txBox="1"/>
            <p:nvPr/>
          </p:nvSpPr>
          <p:spPr>
            <a:xfrm rot="3600000" flipH="1">
              <a:off x="4985" y="2726"/>
              <a:ext cx="372" cy="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30"/>
          <p:cNvGrpSpPr/>
          <p:nvPr/>
        </p:nvGrpSpPr>
        <p:grpSpPr>
          <a:xfrm>
            <a:off x="6610350" y="2946400"/>
            <a:ext cx="547688" cy="1311275"/>
            <a:chOff x="4234" y="2595"/>
            <a:chExt cx="345" cy="826"/>
          </a:xfrm>
        </p:grpSpPr>
        <p:grpSp>
          <p:nvGrpSpPr>
            <p:cNvPr id="12351" name="Group 31"/>
            <p:cNvGrpSpPr/>
            <p:nvPr/>
          </p:nvGrpSpPr>
          <p:grpSpPr>
            <a:xfrm rot="4156694">
              <a:off x="4232" y="3085"/>
              <a:ext cx="114" cy="28"/>
              <a:chOff x="4482" y="2076"/>
              <a:chExt cx="168" cy="55"/>
            </a:xfrm>
          </p:grpSpPr>
          <p:sp>
            <p:nvSpPr>
              <p:cNvPr id="12353" name="Arc 32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4763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54" name="Line 33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52" name="Line 34"/>
            <p:cNvSpPr/>
            <p:nvPr/>
          </p:nvSpPr>
          <p:spPr>
            <a:xfrm rot="-5076905">
              <a:off x="3993" y="2835"/>
              <a:ext cx="826" cy="34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6547" name="Text Box 35"/>
          <p:cNvSpPr txBox="1"/>
          <p:nvPr/>
        </p:nvSpPr>
        <p:spPr>
          <a:xfrm>
            <a:off x="6456363" y="3252788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Z1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7" name="Group 36"/>
          <p:cNvGrpSpPr/>
          <p:nvPr/>
        </p:nvGrpSpPr>
        <p:grpSpPr>
          <a:xfrm rot="5771836">
            <a:off x="7546975" y="3946525"/>
            <a:ext cx="915988" cy="849313"/>
            <a:chOff x="4251" y="719"/>
            <a:chExt cx="577" cy="535"/>
          </a:xfrm>
        </p:grpSpPr>
        <p:sp>
          <p:nvSpPr>
            <p:cNvPr id="12349" name="Text Box 37"/>
            <p:cNvSpPr txBox="1"/>
            <p:nvPr/>
          </p:nvSpPr>
          <p:spPr>
            <a:xfrm rot="6600000" flipV="1">
              <a:off x="4474" y="900"/>
              <a:ext cx="4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  <a:endParaRPr lang="en-US" altLang="zh-CN" b="0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350" name="Text Box 38"/>
            <p:cNvSpPr txBox="1"/>
            <p:nvPr/>
          </p:nvSpPr>
          <p:spPr>
            <a:xfrm rot="6600000" flipV="1">
              <a:off x="4185" y="785"/>
              <a:ext cx="42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12318" name="Text Box 39"/>
          <p:cNvSpPr txBox="1"/>
          <p:nvPr/>
        </p:nvSpPr>
        <p:spPr>
          <a:xfrm>
            <a:off x="6134100" y="4340225"/>
            <a:ext cx="7032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12319" name="Group 40"/>
          <p:cNvGrpSpPr/>
          <p:nvPr/>
        </p:nvGrpSpPr>
        <p:grpSpPr>
          <a:xfrm>
            <a:off x="4078288" y="2411413"/>
            <a:ext cx="2517775" cy="2592387"/>
            <a:chOff x="3903" y="1575"/>
            <a:chExt cx="1586" cy="1633"/>
          </a:xfrm>
        </p:grpSpPr>
        <p:sp>
          <p:nvSpPr>
            <p:cNvPr id="12340" name="Line 41"/>
            <p:cNvSpPr/>
            <p:nvPr/>
          </p:nvSpPr>
          <p:spPr>
            <a:xfrm rot="-5400000">
              <a:off x="3859" y="2534"/>
              <a:ext cx="1347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1" name="Text Box 42"/>
            <p:cNvSpPr txBox="1"/>
            <p:nvPr/>
          </p:nvSpPr>
          <p:spPr>
            <a:xfrm>
              <a:off x="4362" y="1575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Z</a:t>
              </a:r>
            </a:p>
          </p:txBody>
        </p:sp>
        <p:sp>
          <p:nvSpPr>
            <p:cNvPr id="12342" name="Line 43"/>
            <p:cNvSpPr/>
            <p:nvPr/>
          </p:nvSpPr>
          <p:spPr>
            <a:xfrm rot="-5400000">
              <a:off x="4729" y="2004"/>
              <a:ext cx="0" cy="145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3" name="Text Box 44"/>
            <p:cNvSpPr txBox="1"/>
            <p:nvPr/>
          </p:nvSpPr>
          <p:spPr>
            <a:xfrm>
              <a:off x="3903" y="2466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12344" name="Oval 45"/>
            <p:cNvSpPr/>
            <p:nvPr/>
          </p:nvSpPr>
          <p:spPr>
            <a:xfrm rot="-5400000">
              <a:off x="3952" y="2699"/>
              <a:ext cx="72" cy="75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45" name="Oval 46"/>
            <p:cNvSpPr/>
            <p:nvPr/>
          </p:nvSpPr>
          <p:spPr>
            <a:xfrm rot="-5400000">
              <a:off x="5415" y="2693"/>
              <a:ext cx="72" cy="75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46" name="Text Box 47"/>
            <p:cNvSpPr txBox="1"/>
            <p:nvPr/>
          </p:nvSpPr>
          <p:spPr>
            <a:xfrm>
              <a:off x="4305" y="2688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12347" name="Text Box 48"/>
            <p:cNvSpPr txBox="1"/>
            <p:nvPr/>
          </p:nvSpPr>
          <p:spPr>
            <a:xfrm>
              <a:off x="4148" y="1790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2348" name="Text Box 49"/>
            <p:cNvSpPr txBox="1"/>
            <p:nvPr/>
          </p:nvSpPr>
          <p:spPr>
            <a:xfrm>
              <a:off x="4466" y="1787"/>
              <a:ext cx="4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W</a:t>
              </a:r>
            </a:p>
          </p:txBody>
        </p:sp>
      </p:grpSp>
      <p:sp>
        <p:nvSpPr>
          <p:cNvPr id="12320" name="Rectangle 5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变换投影面法的基本规律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点的一次变换</a:t>
            </a:r>
          </a:p>
        </p:txBody>
      </p:sp>
      <p:sp>
        <p:nvSpPr>
          <p:cNvPr id="576563" name="Text Box 51"/>
          <p:cNvSpPr txBox="1"/>
          <p:nvPr/>
        </p:nvSpPr>
        <p:spPr>
          <a:xfrm>
            <a:off x="1320800" y="4514850"/>
            <a:ext cx="67468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 </a:t>
            </a:r>
          </a:p>
        </p:txBody>
      </p:sp>
      <p:grpSp>
        <p:nvGrpSpPr>
          <p:cNvPr id="9" name="Group 52"/>
          <p:cNvGrpSpPr/>
          <p:nvPr/>
        </p:nvGrpSpPr>
        <p:grpSpPr>
          <a:xfrm rot="-3886249">
            <a:off x="1473200" y="3144838"/>
            <a:ext cx="182563" cy="252412"/>
            <a:chOff x="2258" y="1509"/>
            <a:chExt cx="96" cy="150"/>
          </a:xfrm>
        </p:grpSpPr>
        <p:sp>
          <p:nvSpPr>
            <p:cNvPr id="12338" name="Line 5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9" name="Line 5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6567" name="Line 55"/>
          <p:cNvSpPr/>
          <p:nvPr/>
        </p:nvSpPr>
        <p:spPr>
          <a:xfrm rot="6856981">
            <a:off x="2670175" y="3756025"/>
            <a:ext cx="782638" cy="3889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4" name="Line 56"/>
          <p:cNvSpPr/>
          <p:nvPr/>
        </p:nvSpPr>
        <p:spPr>
          <a:xfrm rot="6856981">
            <a:off x="2633663" y="2670175"/>
            <a:ext cx="112712" cy="1495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5" name="Line 57"/>
          <p:cNvSpPr/>
          <p:nvPr/>
        </p:nvSpPr>
        <p:spPr>
          <a:xfrm rot="6856981">
            <a:off x="1571625" y="2913063"/>
            <a:ext cx="112713" cy="1495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6" name="Oval 58"/>
          <p:cNvSpPr/>
          <p:nvPr/>
        </p:nvSpPr>
        <p:spPr>
          <a:xfrm rot="6856981">
            <a:off x="2297113" y="3827463"/>
            <a:ext cx="157162" cy="163512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  <a:tileRect/>
          </a:gradFill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59"/>
          <p:cNvGrpSpPr/>
          <p:nvPr/>
        </p:nvGrpSpPr>
        <p:grpSpPr>
          <a:xfrm rot="-3886249">
            <a:off x="2693988" y="3689350"/>
            <a:ext cx="182562" cy="252413"/>
            <a:chOff x="2258" y="1509"/>
            <a:chExt cx="96" cy="150"/>
          </a:xfrm>
        </p:grpSpPr>
        <p:sp>
          <p:nvSpPr>
            <p:cNvPr id="12336" name="Line 60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7" name="Line 61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62"/>
          <p:cNvGrpSpPr/>
          <p:nvPr/>
        </p:nvGrpSpPr>
        <p:grpSpPr>
          <a:xfrm rot="-3886249">
            <a:off x="2200275" y="4233863"/>
            <a:ext cx="182563" cy="252412"/>
            <a:chOff x="2258" y="1509"/>
            <a:chExt cx="96" cy="150"/>
          </a:xfrm>
        </p:grpSpPr>
        <p:sp>
          <p:nvSpPr>
            <p:cNvPr id="12334" name="Line 63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5" name="Line 64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" name="Group 65"/>
          <p:cNvGrpSpPr/>
          <p:nvPr/>
        </p:nvGrpSpPr>
        <p:grpSpPr>
          <a:xfrm rot="6581768">
            <a:off x="4502150" y="4135438"/>
            <a:ext cx="152400" cy="238125"/>
            <a:chOff x="2258" y="1509"/>
            <a:chExt cx="96" cy="150"/>
          </a:xfrm>
        </p:grpSpPr>
        <p:sp>
          <p:nvSpPr>
            <p:cNvPr id="12332" name="Line 66"/>
            <p:cNvSpPr/>
            <p:nvPr/>
          </p:nvSpPr>
          <p:spPr>
            <a:xfrm flipV="1">
              <a:off x="2258" y="1509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3" name="Line 67"/>
            <p:cNvSpPr/>
            <p:nvPr/>
          </p:nvSpPr>
          <p:spPr>
            <a:xfrm flipV="1">
              <a:off x="2271" y="1595"/>
              <a:ext cx="83" cy="64"/>
            </a:xfrm>
            <a:prstGeom prst="line">
              <a:avLst/>
            </a:prstGeom>
            <a:ln w="38100" cap="flat" cmpd="sng">
              <a:solidFill>
                <a:srgbClr val="FF3399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76580" name="Oval 68"/>
          <p:cNvSpPr/>
          <p:nvPr/>
        </p:nvSpPr>
        <p:spPr>
          <a:xfrm rot="-5400000">
            <a:off x="7143750" y="2911475"/>
            <a:ext cx="114300" cy="119063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6581" name="Text Box 69"/>
          <p:cNvSpPr txBox="1"/>
          <p:nvPr/>
        </p:nvSpPr>
        <p:spPr>
          <a:xfrm>
            <a:off x="7008813" y="2489200"/>
            <a:ext cx="6746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76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7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76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76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7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76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76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7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576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535" grpId="0"/>
      <p:bldP spid="576536" grpId="0"/>
      <p:bldP spid="576538" grpId="0" animBg="1"/>
      <p:bldP spid="576547" grpId="0"/>
      <p:bldP spid="576563" grpId="0"/>
      <p:bldP spid="576580" grpId="0" animBg="1"/>
      <p:bldP spid="5765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日期占位符 1"/>
          <p:cNvSpPr txBox="1">
            <a:spLocks noGrp="1"/>
          </p:cNvSpPr>
          <p:nvPr>
            <p:ph type="dt" sz="half" idx="10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069146-351B-42A0-91AE-A29DBEE8B3BE}" type="datetime11">
              <a:rPr kumimoji="1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15:24:26</a:t>
            </a:fld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2" name="灯片编号占位符 3"/>
          <p:cNvSpPr txBox="1">
            <a:spLocks noGrp="1"/>
          </p:cNvSpPr>
          <p:nvPr>
            <p:ph type="sldNum" sz="quarter" idx="12"/>
          </p:nvPr>
        </p:nvSpPr>
        <p:spPr bwMode="auto">
          <a:ln/>
        </p:spPr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>
              <a:buNone/>
            </a:pPr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3317" name="Group 2"/>
          <p:cNvGrpSpPr/>
          <p:nvPr/>
        </p:nvGrpSpPr>
        <p:grpSpPr>
          <a:xfrm>
            <a:off x="0" y="2376488"/>
            <a:ext cx="3776663" cy="3733800"/>
            <a:chOff x="288" y="849"/>
            <a:chExt cx="2379" cy="2352"/>
          </a:xfrm>
        </p:grpSpPr>
        <p:sp>
          <p:nvSpPr>
            <p:cNvPr id="13420" name="AutoShape 3"/>
            <p:cNvSpPr/>
            <p:nvPr/>
          </p:nvSpPr>
          <p:spPr>
            <a:xfrm rot="2356659">
              <a:off x="993" y="1481"/>
              <a:ext cx="1674" cy="1720"/>
            </a:xfrm>
            <a:prstGeom prst="parallelogram">
              <a:avLst>
                <a:gd name="adj" fmla="val 40912"/>
              </a:avLst>
            </a:prstGeom>
            <a:solidFill>
              <a:srgbClr val="CC99FF"/>
            </a:solidFill>
            <a:ln w="4826" cap="flat" cmpd="sng">
              <a:solidFill>
                <a:srgbClr val="0099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421" name="Freeform 4"/>
            <p:cNvSpPr/>
            <p:nvPr/>
          </p:nvSpPr>
          <p:spPr>
            <a:xfrm>
              <a:off x="648" y="849"/>
              <a:ext cx="1193" cy="1638"/>
            </a:xfrm>
            <a:custGeom>
              <a:avLst/>
              <a:gdLst>
                <a:gd name="txL" fmla="*/ 0 w 1751"/>
                <a:gd name="txT" fmla="*/ 0 h 3168"/>
                <a:gd name="txR" fmla="*/ 1751 w 1751"/>
                <a:gd name="txB" fmla="*/ 3168 h 3168"/>
              </a:gdLst>
              <a:ahLst/>
              <a:cxnLst>
                <a:cxn ang="0">
                  <a:pos x="0" y="683"/>
                </a:cxn>
                <a:cxn ang="0">
                  <a:pos x="0" y="1638"/>
                </a:cxn>
                <a:cxn ang="0">
                  <a:pos x="1192" y="960"/>
                </a:cxn>
                <a:cxn ang="0">
                  <a:pos x="1193" y="0"/>
                </a:cxn>
                <a:cxn ang="0">
                  <a:pos x="0" y="683"/>
                </a:cxn>
              </a:cxnLst>
              <a:rect l="txL" t="txT" r="txR" b="txB"/>
              <a:pathLst>
                <a:path w="1751" h="3168">
                  <a:moveTo>
                    <a:pt x="0" y="1320"/>
                  </a:moveTo>
                  <a:lnTo>
                    <a:pt x="0" y="3168"/>
                  </a:lnTo>
                  <a:lnTo>
                    <a:pt x="1749" y="1856"/>
                  </a:lnTo>
                  <a:lnTo>
                    <a:pt x="1751" y="0"/>
                  </a:lnTo>
                  <a:lnTo>
                    <a:pt x="0" y="1320"/>
                  </a:lnTo>
                  <a:close/>
                </a:path>
              </a:pathLst>
            </a:custGeom>
            <a:solidFill>
              <a:srgbClr val="00FFFF"/>
            </a:solidFill>
            <a:ln w="9525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422" name="Text Box 5"/>
            <p:cNvSpPr txBox="1"/>
            <p:nvPr/>
          </p:nvSpPr>
          <p:spPr>
            <a:xfrm>
              <a:off x="529" y="1506"/>
              <a:ext cx="47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V</a:t>
              </a:r>
            </a:p>
          </p:txBody>
        </p:sp>
        <p:sp>
          <p:nvSpPr>
            <p:cNvPr id="13423" name="Text Box 6"/>
            <p:cNvSpPr txBox="1"/>
            <p:nvPr/>
          </p:nvSpPr>
          <p:spPr>
            <a:xfrm rot="-2400000">
              <a:off x="1114" y="2780"/>
              <a:ext cx="47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H</a:t>
              </a:r>
            </a:p>
          </p:txBody>
        </p:sp>
        <p:sp>
          <p:nvSpPr>
            <p:cNvPr id="13424" name="Text Box 7"/>
            <p:cNvSpPr txBox="1"/>
            <p:nvPr/>
          </p:nvSpPr>
          <p:spPr>
            <a:xfrm>
              <a:off x="288" y="2415"/>
              <a:ext cx="47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2840038" y="1116013"/>
            <a:ext cx="1163637" cy="3813175"/>
            <a:chOff x="1789" y="0"/>
            <a:chExt cx="733" cy="2402"/>
          </a:xfrm>
        </p:grpSpPr>
        <p:sp>
          <p:nvSpPr>
            <p:cNvPr id="13418" name="Freeform 9"/>
            <p:cNvSpPr/>
            <p:nvPr/>
          </p:nvSpPr>
          <p:spPr>
            <a:xfrm flipH="1">
              <a:off x="1789" y="0"/>
              <a:ext cx="461" cy="2402"/>
            </a:xfrm>
            <a:custGeom>
              <a:avLst/>
              <a:gdLst>
                <a:gd name="txL" fmla="*/ 0 w 960"/>
                <a:gd name="txT" fmla="*/ 0 h 1680"/>
                <a:gd name="txR" fmla="*/ 960 w 960"/>
                <a:gd name="txB" fmla="*/ 1680 h 1680"/>
              </a:gdLst>
              <a:ahLst/>
              <a:cxnLst>
                <a:cxn ang="0">
                  <a:pos x="0" y="2402"/>
                </a:cxn>
                <a:cxn ang="0">
                  <a:pos x="461" y="1647"/>
                </a:cxn>
                <a:cxn ang="0">
                  <a:pos x="461" y="0"/>
                </a:cxn>
                <a:cxn ang="0">
                  <a:pos x="0" y="755"/>
                </a:cxn>
                <a:cxn ang="0">
                  <a:pos x="0" y="2402"/>
                </a:cxn>
              </a:cxnLst>
              <a:rect l="txL" t="txT" r="txR" b="txB"/>
              <a:pathLst>
                <a:path w="960" h="1680">
                  <a:moveTo>
                    <a:pt x="0" y="1680"/>
                  </a:moveTo>
                  <a:lnTo>
                    <a:pt x="960" y="1152"/>
                  </a:lnTo>
                  <a:lnTo>
                    <a:pt x="960" y="0"/>
                  </a:lnTo>
                  <a:lnTo>
                    <a:pt x="0" y="528"/>
                  </a:lnTo>
                  <a:lnTo>
                    <a:pt x="0" y="1680"/>
                  </a:lnTo>
                  <a:close/>
                </a:path>
              </a:pathLst>
            </a:custGeom>
            <a:solidFill>
              <a:srgbClr val="FFFFCC"/>
            </a:solidFill>
            <a:ln w="19050" cap="flat" cmpd="sng">
              <a:solidFill>
                <a:srgbClr val="FF99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419" name="Text Box 10"/>
            <p:cNvSpPr txBox="1"/>
            <p:nvPr/>
          </p:nvSpPr>
          <p:spPr>
            <a:xfrm flipH="1">
              <a:off x="2025" y="664"/>
              <a:ext cx="49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9" name="Oval 11"/>
          <p:cNvSpPr/>
          <p:nvPr/>
        </p:nvSpPr>
        <p:spPr>
          <a:xfrm>
            <a:off x="1970088" y="3779838"/>
            <a:ext cx="157162" cy="163512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3300"/>
              </a:gs>
            </a:gsLst>
            <a:path path="shape">
              <a:fillToRect l="50000" t="50000" r="50000" b="50000"/>
            </a:path>
            <a:tileRect/>
          </a:gradFill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20" name="Oval 12"/>
          <p:cNvSpPr/>
          <p:nvPr/>
        </p:nvSpPr>
        <p:spPr>
          <a:xfrm>
            <a:off x="2000250" y="4845050"/>
            <a:ext cx="141288" cy="14763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3321" name="Line 13"/>
          <p:cNvSpPr/>
          <p:nvPr/>
        </p:nvSpPr>
        <p:spPr>
          <a:xfrm>
            <a:off x="2087563" y="3871913"/>
            <a:ext cx="0" cy="10160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2" name="Line 14"/>
          <p:cNvSpPr/>
          <p:nvPr/>
        </p:nvSpPr>
        <p:spPr>
          <a:xfrm flipH="1" flipV="1">
            <a:off x="1506538" y="4440238"/>
            <a:ext cx="552450" cy="43338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3" name="Line 15"/>
          <p:cNvSpPr/>
          <p:nvPr/>
        </p:nvSpPr>
        <p:spPr>
          <a:xfrm flipV="1">
            <a:off x="1508125" y="3408363"/>
            <a:ext cx="0" cy="10287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4" name="Line 16"/>
          <p:cNvSpPr/>
          <p:nvPr/>
        </p:nvSpPr>
        <p:spPr>
          <a:xfrm flipH="1" flipV="1">
            <a:off x="1516063" y="3430588"/>
            <a:ext cx="565150" cy="4476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5" name="Oval 17"/>
          <p:cNvSpPr/>
          <p:nvPr/>
        </p:nvSpPr>
        <p:spPr>
          <a:xfrm>
            <a:off x="1419225" y="3363913"/>
            <a:ext cx="141288" cy="147637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4" name="Group 18"/>
          <p:cNvGrpSpPr/>
          <p:nvPr/>
        </p:nvGrpSpPr>
        <p:grpSpPr>
          <a:xfrm>
            <a:off x="1439863" y="3757613"/>
            <a:ext cx="1816100" cy="673100"/>
            <a:chOff x="907" y="1664"/>
            <a:chExt cx="1144" cy="424"/>
          </a:xfrm>
        </p:grpSpPr>
        <p:grpSp>
          <p:nvGrpSpPr>
            <p:cNvPr id="13409" name="Group 19"/>
            <p:cNvGrpSpPr/>
            <p:nvPr/>
          </p:nvGrpSpPr>
          <p:grpSpPr>
            <a:xfrm>
              <a:off x="1955" y="1664"/>
              <a:ext cx="96" cy="150"/>
              <a:chOff x="2258" y="1509"/>
              <a:chExt cx="96" cy="150"/>
            </a:xfrm>
          </p:grpSpPr>
          <p:sp>
            <p:nvSpPr>
              <p:cNvPr id="13416" name="Line 20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7" name="Line 21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410" name="Group 22"/>
            <p:cNvGrpSpPr/>
            <p:nvPr/>
          </p:nvGrpSpPr>
          <p:grpSpPr>
            <a:xfrm>
              <a:off x="907" y="1714"/>
              <a:ext cx="96" cy="150"/>
              <a:chOff x="2258" y="1509"/>
              <a:chExt cx="96" cy="150"/>
            </a:xfrm>
          </p:grpSpPr>
          <p:sp>
            <p:nvSpPr>
              <p:cNvPr id="13414" name="Line 23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5" name="Line 24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13411" name="Group 25"/>
            <p:cNvGrpSpPr/>
            <p:nvPr/>
          </p:nvGrpSpPr>
          <p:grpSpPr>
            <a:xfrm>
              <a:off x="1269" y="1938"/>
              <a:ext cx="96" cy="150"/>
              <a:chOff x="2258" y="1509"/>
              <a:chExt cx="96" cy="150"/>
            </a:xfrm>
          </p:grpSpPr>
          <p:sp>
            <p:nvSpPr>
              <p:cNvPr id="13412" name="Line 26"/>
              <p:cNvSpPr/>
              <p:nvPr/>
            </p:nvSpPr>
            <p:spPr>
              <a:xfrm flipV="1">
                <a:off x="2258" y="1509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413" name="Line 27"/>
              <p:cNvSpPr/>
              <p:nvPr/>
            </p:nvSpPr>
            <p:spPr>
              <a:xfrm flipV="1">
                <a:off x="2271" y="1595"/>
                <a:ext cx="83" cy="64"/>
              </a:xfrm>
              <a:prstGeom prst="line">
                <a:avLst/>
              </a:prstGeom>
              <a:ln w="38100" cap="flat" cmpd="sng">
                <a:solidFill>
                  <a:srgbClr val="FF3399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13327" name="Text Box 28"/>
          <p:cNvSpPr txBox="1"/>
          <p:nvPr/>
        </p:nvSpPr>
        <p:spPr>
          <a:xfrm flipH="1">
            <a:off x="2012950" y="3398838"/>
            <a:ext cx="590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3328" name="Text Box 29"/>
          <p:cNvSpPr txBox="1"/>
          <p:nvPr/>
        </p:nvSpPr>
        <p:spPr>
          <a:xfrm>
            <a:off x="1041400" y="3279775"/>
            <a:ext cx="4667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8" name="Group 30"/>
          <p:cNvGrpSpPr/>
          <p:nvPr/>
        </p:nvGrpSpPr>
        <p:grpSpPr>
          <a:xfrm>
            <a:off x="2057400" y="2954338"/>
            <a:ext cx="1792288" cy="1947862"/>
            <a:chOff x="1296" y="1158"/>
            <a:chExt cx="1129" cy="1227"/>
          </a:xfrm>
        </p:grpSpPr>
        <p:sp>
          <p:nvSpPr>
            <p:cNvPr id="13404" name="Oval 31"/>
            <p:cNvSpPr/>
            <p:nvPr/>
          </p:nvSpPr>
          <p:spPr>
            <a:xfrm>
              <a:off x="1942" y="1338"/>
              <a:ext cx="89" cy="93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405" name="Line 32"/>
            <p:cNvSpPr/>
            <p:nvPr/>
          </p:nvSpPr>
          <p:spPr>
            <a:xfrm flipV="1">
              <a:off x="1296" y="1380"/>
              <a:ext cx="705" cy="36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06" name="Text Box 33"/>
            <p:cNvSpPr txBox="1"/>
            <p:nvPr/>
          </p:nvSpPr>
          <p:spPr>
            <a:xfrm>
              <a:off x="1975" y="1158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13407" name="Line 34"/>
            <p:cNvSpPr/>
            <p:nvPr/>
          </p:nvSpPr>
          <p:spPr>
            <a:xfrm flipV="1">
              <a:off x="1315" y="2002"/>
              <a:ext cx="685" cy="383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08" name="Text Box 35"/>
            <p:cNvSpPr txBox="1"/>
            <p:nvPr/>
          </p:nvSpPr>
          <p:spPr>
            <a:xfrm>
              <a:off x="1807" y="1985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X1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13330" name="Text Box 36"/>
          <p:cNvSpPr txBox="1"/>
          <p:nvPr/>
        </p:nvSpPr>
        <p:spPr>
          <a:xfrm>
            <a:off x="1090613" y="4127500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3331" name="Text Box 37"/>
          <p:cNvSpPr txBox="1"/>
          <p:nvPr/>
        </p:nvSpPr>
        <p:spPr>
          <a:xfrm>
            <a:off x="2043113" y="4875213"/>
            <a:ext cx="3810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grpSp>
        <p:nvGrpSpPr>
          <p:cNvPr id="9" name="Group 38"/>
          <p:cNvGrpSpPr/>
          <p:nvPr/>
        </p:nvGrpSpPr>
        <p:grpSpPr>
          <a:xfrm>
            <a:off x="1557338" y="1517650"/>
            <a:ext cx="1631950" cy="1927225"/>
            <a:chOff x="981" y="253"/>
            <a:chExt cx="1028" cy="1214"/>
          </a:xfrm>
        </p:grpSpPr>
        <p:sp>
          <p:nvSpPr>
            <p:cNvPr id="13402" name="Freeform 39"/>
            <p:cNvSpPr/>
            <p:nvPr/>
          </p:nvSpPr>
          <p:spPr>
            <a:xfrm rot="628650">
              <a:off x="981" y="253"/>
              <a:ext cx="1028" cy="1214"/>
            </a:xfrm>
            <a:custGeom>
              <a:avLst/>
              <a:gdLst>
                <a:gd name="txL" fmla="*/ 0 w 2104"/>
                <a:gd name="txT" fmla="*/ 0 h 1024"/>
                <a:gd name="txR" fmla="*/ 2104 w 2104"/>
                <a:gd name="txB" fmla="*/ 1024 h 1024"/>
              </a:gdLst>
              <a:ahLst/>
              <a:cxnLst>
                <a:cxn ang="0">
                  <a:pos x="840" y="569"/>
                </a:cxn>
                <a:cxn ang="0">
                  <a:pos x="1028" y="0"/>
                </a:cxn>
                <a:cxn ang="0">
                  <a:pos x="207" y="607"/>
                </a:cxn>
                <a:cxn ang="0">
                  <a:pos x="0" y="1214"/>
                </a:cxn>
                <a:cxn ang="0">
                  <a:pos x="840" y="569"/>
                </a:cxn>
              </a:cxnLst>
              <a:rect l="txL" t="txT" r="txR" b="txB"/>
              <a:pathLst>
                <a:path w="2104" h="1024">
                  <a:moveTo>
                    <a:pt x="1720" y="480"/>
                  </a:moveTo>
                  <a:lnTo>
                    <a:pt x="2104" y="0"/>
                  </a:lnTo>
                  <a:lnTo>
                    <a:pt x="424" y="512"/>
                  </a:lnTo>
                  <a:lnTo>
                    <a:pt x="0" y="1024"/>
                  </a:lnTo>
                  <a:lnTo>
                    <a:pt x="1720" y="480"/>
                  </a:lnTo>
                  <a:close/>
                </a:path>
              </a:pathLst>
            </a:custGeom>
            <a:solidFill>
              <a:srgbClr val="CCFFFF"/>
            </a:solidFill>
            <a:ln w="190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403" name="Text Box 40"/>
            <p:cNvSpPr txBox="1"/>
            <p:nvPr/>
          </p:nvSpPr>
          <p:spPr>
            <a:xfrm flipH="1">
              <a:off x="1170" y="733"/>
              <a:ext cx="35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77577" name="Text Box 41"/>
          <p:cNvSpPr txBox="1"/>
          <p:nvPr/>
        </p:nvSpPr>
        <p:spPr>
          <a:xfrm flipH="1">
            <a:off x="3392488" y="4964113"/>
            <a:ext cx="6731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7578" name="Text Box 42"/>
          <p:cNvSpPr txBox="1"/>
          <p:nvPr/>
        </p:nvSpPr>
        <p:spPr>
          <a:xfrm flipH="1">
            <a:off x="3314700" y="1603375"/>
            <a:ext cx="7302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" name="Group 43"/>
          <p:cNvGrpSpPr/>
          <p:nvPr/>
        </p:nvGrpSpPr>
        <p:grpSpPr>
          <a:xfrm>
            <a:off x="1500188" y="2328863"/>
            <a:ext cx="1655762" cy="1487487"/>
            <a:chOff x="945" y="764"/>
            <a:chExt cx="1043" cy="937"/>
          </a:xfrm>
        </p:grpSpPr>
        <p:sp>
          <p:nvSpPr>
            <p:cNvPr id="13398" name="Line 44"/>
            <p:cNvSpPr/>
            <p:nvPr/>
          </p:nvSpPr>
          <p:spPr>
            <a:xfrm flipH="1" flipV="1">
              <a:off x="1189" y="1125"/>
              <a:ext cx="100" cy="576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99" name="Line 45"/>
            <p:cNvSpPr/>
            <p:nvPr/>
          </p:nvSpPr>
          <p:spPr>
            <a:xfrm flipH="1" flipV="1">
              <a:off x="1880" y="764"/>
              <a:ext cx="108" cy="585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400" name="Oval 46"/>
            <p:cNvSpPr/>
            <p:nvPr/>
          </p:nvSpPr>
          <p:spPr>
            <a:xfrm>
              <a:off x="1146" y="1065"/>
              <a:ext cx="89" cy="93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401" name="Text Box 47"/>
            <p:cNvSpPr txBox="1"/>
            <p:nvPr/>
          </p:nvSpPr>
          <p:spPr>
            <a:xfrm>
              <a:off x="945" y="1003"/>
              <a:ext cx="359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11" name="Group 48"/>
          <p:cNvGrpSpPr/>
          <p:nvPr/>
        </p:nvGrpSpPr>
        <p:grpSpPr>
          <a:xfrm>
            <a:off x="1903413" y="1968500"/>
            <a:ext cx="1425575" cy="936625"/>
            <a:chOff x="1199" y="537"/>
            <a:chExt cx="898" cy="590"/>
          </a:xfrm>
        </p:grpSpPr>
        <p:sp>
          <p:nvSpPr>
            <p:cNvPr id="13396" name="Line 49"/>
            <p:cNvSpPr/>
            <p:nvPr/>
          </p:nvSpPr>
          <p:spPr>
            <a:xfrm flipV="1">
              <a:off x="1199" y="771"/>
              <a:ext cx="687" cy="356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97" name="Text Box 50"/>
            <p:cNvSpPr txBox="1"/>
            <p:nvPr/>
          </p:nvSpPr>
          <p:spPr>
            <a:xfrm>
              <a:off x="1647" y="537"/>
              <a:ext cx="4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X2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577587" name="Line 51"/>
          <p:cNvSpPr/>
          <p:nvPr/>
        </p:nvSpPr>
        <p:spPr>
          <a:xfrm flipV="1">
            <a:off x="3171825" y="3298825"/>
            <a:ext cx="0" cy="10128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" name="Group 52"/>
          <p:cNvGrpSpPr/>
          <p:nvPr/>
        </p:nvGrpSpPr>
        <p:grpSpPr>
          <a:xfrm>
            <a:off x="2438400" y="2457450"/>
            <a:ext cx="327025" cy="2332038"/>
            <a:chOff x="1536" y="845"/>
            <a:chExt cx="206" cy="1469"/>
          </a:xfrm>
        </p:grpSpPr>
        <p:sp>
          <p:nvSpPr>
            <p:cNvPr id="13393" name="Oval 53"/>
            <p:cNvSpPr/>
            <p:nvPr/>
          </p:nvSpPr>
          <p:spPr>
            <a:xfrm rot="3501593">
              <a:off x="1534" y="1484"/>
              <a:ext cx="230" cy="104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4826" cap="flat" cmpd="sng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94" name="Oval 54"/>
            <p:cNvSpPr/>
            <p:nvPr/>
          </p:nvSpPr>
          <p:spPr>
            <a:xfrm rot="3501593">
              <a:off x="1470" y="910"/>
              <a:ext cx="220" cy="89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4826" cap="flat" cmpd="sng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95" name="Oval 55"/>
            <p:cNvSpPr/>
            <p:nvPr/>
          </p:nvSpPr>
          <p:spPr>
            <a:xfrm rot="3501593">
              <a:off x="1575" y="2147"/>
              <a:ext cx="230" cy="104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4826" cap="flat" cmpd="sng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77592" name="Freeform 56"/>
          <p:cNvSpPr/>
          <p:nvPr/>
        </p:nvSpPr>
        <p:spPr>
          <a:xfrm rot="6972139" flipH="1">
            <a:off x="3629025" y="2052638"/>
            <a:ext cx="327025" cy="269875"/>
          </a:xfrm>
          <a:custGeom>
            <a:avLst/>
            <a:gdLst>
              <a:gd name="txL" fmla="*/ 0 w 206"/>
              <a:gd name="txT" fmla="*/ 0 h 170"/>
              <a:gd name="txR" fmla="*/ 206 w 206"/>
              <a:gd name="txB" fmla="*/ 170 h 170"/>
            </a:gdLst>
            <a:ahLst/>
            <a:cxnLst>
              <a:cxn ang="0">
                <a:pos x="0" y="269875"/>
              </a:cxn>
              <a:cxn ang="0">
                <a:pos x="117475" y="196850"/>
              </a:cxn>
              <a:cxn ang="0">
                <a:pos x="327025" y="0"/>
              </a:cxn>
            </a:cxnLst>
            <a:rect l="txL" t="txT" r="txR" b="txB"/>
            <a:pathLst>
              <a:path w="206" h="170">
                <a:moveTo>
                  <a:pt x="0" y="170"/>
                </a:moveTo>
                <a:lnTo>
                  <a:pt x="74" y="124"/>
                </a:lnTo>
                <a:lnTo>
                  <a:pt x="206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77593" name="Freeform 57"/>
          <p:cNvSpPr/>
          <p:nvPr/>
        </p:nvSpPr>
        <p:spPr>
          <a:xfrm rot="3795544" flipH="1">
            <a:off x="1765300" y="1987550"/>
            <a:ext cx="327025" cy="269875"/>
          </a:xfrm>
          <a:custGeom>
            <a:avLst/>
            <a:gdLst>
              <a:gd name="txL" fmla="*/ 0 w 206"/>
              <a:gd name="txT" fmla="*/ 0 h 170"/>
              <a:gd name="txR" fmla="*/ 206 w 206"/>
              <a:gd name="txB" fmla="*/ 170 h 170"/>
            </a:gdLst>
            <a:ahLst/>
            <a:cxnLst>
              <a:cxn ang="0">
                <a:pos x="0" y="269875"/>
              </a:cxn>
              <a:cxn ang="0">
                <a:pos x="117475" y="196850"/>
              </a:cxn>
              <a:cxn ang="0">
                <a:pos x="327025" y="0"/>
              </a:cxn>
            </a:cxnLst>
            <a:rect l="txL" t="txT" r="txR" b="txB"/>
            <a:pathLst>
              <a:path w="206" h="170">
                <a:moveTo>
                  <a:pt x="0" y="170"/>
                </a:moveTo>
                <a:lnTo>
                  <a:pt x="74" y="124"/>
                </a:lnTo>
                <a:lnTo>
                  <a:pt x="206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3" name="Group 58"/>
          <p:cNvGrpSpPr/>
          <p:nvPr/>
        </p:nvGrpSpPr>
        <p:grpSpPr>
          <a:xfrm rot="502064">
            <a:off x="7361238" y="3911600"/>
            <a:ext cx="790575" cy="792163"/>
            <a:chOff x="4724" y="2325"/>
            <a:chExt cx="498" cy="499"/>
          </a:xfrm>
        </p:grpSpPr>
        <p:sp>
          <p:nvSpPr>
            <p:cNvPr id="13391" name="Text Box 59"/>
            <p:cNvSpPr txBox="1"/>
            <p:nvPr/>
          </p:nvSpPr>
          <p:spPr>
            <a:xfrm rot="3600000" flipH="1">
              <a:off x="4892" y="2367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r>
                <a:rPr lang="en-US" altLang="zh-CN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92" name="Text Box 60"/>
            <p:cNvSpPr txBox="1"/>
            <p:nvPr/>
          </p:nvSpPr>
          <p:spPr>
            <a:xfrm rot="3600000" flipH="1">
              <a:off x="4682" y="2494"/>
              <a:ext cx="3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  <a:r>
                <a:rPr lang="en-US" altLang="zh-CN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I</a:t>
              </a:r>
            </a:p>
          </p:txBody>
        </p:sp>
      </p:grpSp>
      <p:grpSp>
        <p:nvGrpSpPr>
          <p:cNvPr id="14" name="Group 61"/>
          <p:cNvGrpSpPr/>
          <p:nvPr/>
        </p:nvGrpSpPr>
        <p:grpSpPr>
          <a:xfrm>
            <a:off x="7269163" y="3206750"/>
            <a:ext cx="1065212" cy="2770188"/>
            <a:chOff x="4579" y="1317"/>
            <a:chExt cx="671" cy="1745"/>
          </a:xfrm>
        </p:grpSpPr>
        <p:sp>
          <p:nvSpPr>
            <p:cNvPr id="13389" name="Line 62"/>
            <p:cNvSpPr/>
            <p:nvPr/>
          </p:nvSpPr>
          <p:spPr>
            <a:xfrm>
              <a:off x="4774" y="1701"/>
              <a:ext cx="476" cy="136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90" name="Text Box 63"/>
            <p:cNvSpPr txBox="1"/>
            <p:nvPr/>
          </p:nvSpPr>
          <p:spPr>
            <a:xfrm rot="3905734">
              <a:off x="4507" y="1388"/>
              <a:ext cx="47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  <a:r>
                <a:rPr lang="en-US" altLang="zh-CN" sz="2800" b="0" baseline="-2500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2</a:t>
              </a:r>
            </a:p>
          </p:txBody>
        </p:sp>
      </p:grpSp>
      <p:grpSp>
        <p:nvGrpSpPr>
          <p:cNvPr id="15" name="Group 64"/>
          <p:cNvGrpSpPr/>
          <p:nvPr/>
        </p:nvGrpSpPr>
        <p:grpSpPr>
          <a:xfrm>
            <a:off x="6459538" y="4975225"/>
            <a:ext cx="2147887" cy="798513"/>
            <a:chOff x="4069" y="2431"/>
            <a:chExt cx="1353" cy="503"/>
          </a:xfrm>
        </p:grpSpPr>
        <p:sp>
          <p:nvSpPr>
            <p:cNvPr id="13385" name="Line 65"/>
            <p:cNvSpPr/>
            <p:nvPr/>
          </p:nvSpPr>
          <p:spPr>
            <a:xfrm flipV="1">
              <a:off x="4069" y="2431"/>
              <a:ext cx="1353" cy="503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3386" name="Group 66"/>
            <p:cNvGrpSpPr/>
            <p:nvPr/>
          </p:nvGrpSpPr>
          <p:grpSpPr>
            <a:xfrm flipV="1">
              <a:off x="5045" y="2456"/>
              <a:ext cx="168" cy="55"/>
              <a:chOff x="4482" y="2076"/>
              <a:chExt cx="168" cy="55"/>
            </a:xfrm>
          </p:grpSpPr>
          <p:sp>
            <p:nvSpPr>
              <p:cNvPr id="13387" name="Arc 67"/>
              <p:cNvSpPr/>
              <p:nvPr/>
            </p:nvSpPr>
            <p:spPr>
              <a:xfrm flipV="1">
                <a:off x="4482" y="2078"/>
                <a:ext cx="168" cy="53"/>
              </a:xfrm>
              <a:custGeom>
                <a:avLst/>
                <a:gdLst>
                  <a:gd name="txL" fmla="*/ 0 w 41134"/>
                  <a:gd name="txT" fmla="*/ 0 h 21600"/>
                  <a:gd name="txR" fmla="*/ 41134 w 41134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41134" h="21600" fill="none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</a:path>
                  <a:path w="41134" h="21600" stroke="0">
                    <a:moveTo>
                      <a:pt x="0" y="12381"/>
                    </a:moveTo>
                    <a:cubicBezTo>
                      <a:pt x="3567" y="4822"/>
                      <a:pt x="11175" y="-1"/>
                      <a:pt x="19534" y="0"/>
                    </a:cubicBezTo>
                    <a:cubicBezTo>
                      <a:pt x="31463" y="0"/>
                      <a:pt x="41134" y="9670"/>
                      <a:pt x="41134" y="21600"/>
                    </a:cubicBezTo>
                    <a:lnTo>
                      <a:pt x="19534" y="21600"/>
                    </a:lnTo>
                    <a:close/>
                  </a:path>
                </a:pathLst>
              </a:custGeom>
              <a:noFill/>
              <a:ln w="4763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88" name="Line 68"/>
              <p:cNvSpPr/>
              <p:nvPr/>
            </p:nvSpPr>
            <p:spPr>
              <a:xfrm>
                <a:off x="4577" y="2076"/>
                <a:ext cx="0" cy="27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grpSp>
        <p:nvGrpSpPr>
          <p:cNvPr id="17" name="Group 69"/>
          <p:cNvGrpSpPr/>
          <p:nvPr/>
        </p:nvGrpSpPr>
        <p:grpSpPr>
          <a:xfrm>
            <a:off x="5526088" y="4916488"/>
            <a:ext cx="2916237" cy="387350"/>
            <a:chOff x="3481" y="2394"/>
            <a:chExt cx="1837" cy="244"/>
          </a:xfrm>
        </p:grpSpPr>
        <p:sp>
          <p:nvSpPr>
            <p:cNvPr id="13383" name="Oval 70"/>
            <p:cNvSpPr/>
            <p:nvPr/>
          </p:nvSpPr>
          <p:spPr>
            <a:xfrm rot="6978755">
              <a:off x="3418" y="2471"/>
              <a:ext cx="230" cy="104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4826" cap="flat" cmpd="sng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84" name="Oval 71"/>
            <p:cNvSpPr/>
            <p:nvPr/>
          </p:nvSpPr>
          <p:spPr>
            <a:xfrm rot="5565927">
              <a:off x="5151" y="2457"/>
              <a:ext cx="230" cy="104"/>
            </a:xfrm>
            <a:prstGeom prst="ellipse">
              <a:avLst/>
            </a:prstGeom>
            <a:solidFill>
              <a:srgbClr val="3366FF">
                <a:alpha val="50195"/>
              </a:srgbClr>
            </a:solidFill>
            <a:ln w="4826" cap="flat" cmpd="sng">
              <a:solidFill>
                <a:srgbClr val="CCFFFF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8" name="Group 72"/>
          <p:cNvGrpSpPr/>
          <p:nvPr/>
        </p:nvGrpSpPr>
        <p:grpSpPr>
          <a:xfrm>
            <a:off x="8513763" y="4475163"/>
            <a:ext cx="630237" cy="566737"/>
            <a:chOff x="5363" y="2116"/>
            <a:chExt cx="397" cy="357"/>
          </a:xfrm>
        </p:grpSpPr>
        <p:sp>
          <p:nvSpPr>
            <p:cNvPr id="13381" name="Oval 73"/>
            <p:cNvSpPr/>
            <p:nvPr/>
          </p:nvSpPr>
          <p:spPr>
            <a:xfrm>
              <a:off x="5363" y="2398"/>
              <a:ext cx="72" cy="75"/>
            </a:xfrm>
            <a:prstGeom prst="ellipse">
              <a:avLst/>
            </a:prstGeom>
            <a:noFill/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82" name="Text Box 74"/>
            <p:cNvSpPr txBox="1"/>
            <p:nvPr/>
          </p:nvSpPr>
          <p:spPr>
            <a:xfrm>
              <a:off x="5387" y="2116"/>
              <a:ext cx="373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577611" name="Text Box 75"/>
          <p:cNvSpPr txBox="1"/>
          <p:nvPr/>
        </p:nvSpPr>
        <p:spPr>
          <a:xfrm>
            <a:off x="7672388" y="5149850"/>
            <a:ext cx="7143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X2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577612" name="Text Box 76"/>
          <p:cNvSpPr txBox="1">
            <a:spLocks noChangeArrowheads="1"/>
          </p:cNvSpPr>
          <p:nvPr/>
        </p:nvSpPr>
        <p:spPr bwMode="auto">
          <a:xfrm>
            <a:off x="384175" y="530225"/>
            <a:ext cx="2200275" cy="461963"/>
          </a:xfrm>
          <a:prstGeom prst="rect">
            <a:avLst/>
          </a:prstGeom>
          <a:noFill/>
          <a:ln w="4826" algn="ctr">
            <a:solidFill>
              <a:srgbClr val="FF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Char char="•"/>
              <a:defRPr/>
            </a:pPr>
            <a:r>
              <a:rPr kumimoji="1" lang="zh-CN" altLang="en-US" i="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  <a:cs typeface="+mn-cs"/>
              </a:rPr>
              <a:t>点的二次变换</a:t>
            </a:r>
          </a:p>
        </p:txBody>
      </p:sp>
      <p:grpSp>
        <p:nvGrpSpPr>
          <p:cNvPr id="19" name="Group 77"/>
          <p:cNvGrpSpPr/>
          <p:nvPr/>
        </p:nvGrpSpPr>
        <p:grpSpPr>
          <a:xfrm>
            <a:off x="4121150" y="2106613"/>
            <a:ext cx="2989263" cy="4049712"/>
            <a:chOff x="2596" y="624"/>
            <a:chExt cx="1883" cy="2551"/>
          </a:xfrm>
        </p:grpSpPr>
        <p:grpSp>
          <p:nvGrpSpPr>
            <p:cNvPr id="13350" name="Group 78"/>
            <p:cNvGrpSpPr/>
            <p:nvPr/>
          </p:nvGrpSpPr>
          <p:grpSpPr>
            <a:xfrm>
              <a:off x="2596" y="624"/>
              <a:ext cx="1883" cy="2551"/>
              <a:chOff x="2596" y="624"/>
              <a:chExt cx="1883" cy="2551"/>
            </a:xfrm>
          </p:grpSpPr>
          <p:grpSp>
            <p:nvGrpSpPr>
              <p:cNvPr id="13354" name="Group 79"/>
              <p:cNvGrpSpPr/>
              <p:nvPr/>
            </p:nvGrpSpPr>
            <p:grpSpPr>
              <a:xfrm>
                <a:off x="3351" y="1010"/>
                <a:ext cx="96" cy="150"/>
                <a:chOff x="2258" y="1509"/>
                <a:chExt cx="96" cy="150"/>
              </a:xfrm>
            </p:grpSpPr>
            <p:sp>
              <p:nvSpPr>
                <p:cNvPr id="13379" name="Line 80"/>
                <p:cNvSpPr/>
                <p:nvPr/>
              </p:nvSpPr>
              <p:spPr>
                <a:xfrm flipV="1">
                  <a:off x="2258" y="1509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380" name="Line 81"/>
                <p:cNvSpPr/>
                <p:nvPr/>
              </p:nvSpPr>
              <p:spPr>
                <a:xfrm flipV="1">
                  <a:off x="2271" y="1595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13355" name="Group 82"/>
              <p:cNvGrpSpPr/>
              <p:nvPr/>
            </p:nvGrpSpPr>
            <p:grpSpPr>
              <a:xfrm rot="-900054">
                <a:off x="3831" y="2679"/>
                <a:ext cx="96" cy="150"/>
                <a:chOff x="2258" y="1509"/>
                <a:chExt cx="96" cy="150"/>
              </a:xfrm>
            </p:grpSpPr>
            <p:sp>
              <p:nvSpPr>
                <p:cNvPr id="13377" name="Line 83"/>
                <p:cNvSpPr/>
                <p:nvPr/>
              </p:nvSpPr>
              <p:spPr>
                <a:xfrm flipV="1">
                  <a:off x="2258" y="1509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378" name="Line 84"/>
                <p:cNvSpPr/>
                <p:nvPr/>
              </p:nvSpPr>
              <p:spPr>
                <a:xfrm flipV="1">
                  <a:off x="2271" y="1595"/>
                  <a:ext cx="83" cy="64"/>
                </a:xfrm>
                <a:prstGeom prst="line">
                  <a:avLst/>
                </a:prstGeom>
                <a:ln w="38100" cap="flat" cmpd="sng">
                  <a:solidFill>
                    <a:srgbClr val="FF3399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356" name="Line 85"/>
              <p:cNvSpPr/>
              <p:nvPr/>
            </p:nvSpPr>
            <p:spPr>
              <a:xfrm flipH="1" flipV="1">
                <a:off x="3389" y="2384"/>
                <a:ext cx="685" cy="568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3357" name="Group 86"/>
              <p:cNvGrpSpPr/>
              <p:nvPr/>
            </p:nvGrpSpPr>
            <p:grpSpPr>
              <a:xfrm>
                <a:off x="3578" y="2671"/>
                <a:ext cx="168" cy="55"/>
                <a:chOff x="4482" y="2076"/>
                <a:chExt cx="168" cy="55"/>
              </a:xfrm>
            </p:grpSpPr>
            <p:sp>
              <p:nvSpPr>
                <p:cNvPr id="13375" name="Arc 87"/>
                <p:cNvSpPr/>
                <p:nvPr/>
              </p:nvSpPr>
              <p:spPr>
                <a:xfrm flipV="1">
                  <a:off x="4482" y="2078"/>
                  <a:ext cx="168" cy="53"/>
                </a:xfrm>
                <a:custGeom>
                  <a:avLst/>
                  <a:gdLst>
                    <a:gd name="txL" fmla="*/ 0 w 41134"/>
                    <a:gd name="txT" fmla="*/ 0 h 21600"/>
                    <a:gd name="txR" fmla="*/ 41134 w 41134"/>
                    <a:gd name="txB" fmla="*/ 21600 h 21600"/>
                  </a:gdLst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1134" h="21600" fill="none">
                      <a:moveTo>
                        <a:pt x="0" y="12381"/>
                      </a:moveTo>
                      <a:cubicBezTo>
                        <a:pt x="3567" y="4822"/>
                        <a:pt x="11175" y="-1"/>
                        <a:pt x="19534" y="0"/>
                      </a:cubicBezTo>
                      <a:cubicBezTo>
                        <a:pt x="31463" y="0"/>
                        <a:pt x="41134" y="9670"/>
                        <a:pt x="41134" y="21600"/>
                      </a:cubicBezTo>
                    </a:path>
                    <a:path w="41134" h="21600" stroke="0">
                      <a:moveTo>
                        <a:pt x="0" y="12381"/>
                      </a:moveTo>
                      <a:cubicBezTo>
                        <a:pt x="3567" y="4822"/>
                        <a:pt x="11175" y="-1"/>
                        <a:pt x="19534" y="0"/>
                      </a:cubicBezTo>
                      <a:cubicBezTo>
                        <a:pt x="31463" y="0"/>
                        <a:pt x="41134" y="9670"/>
                        <a:pt x="41134" y="21600"/>
                      </a:cubicBezTo>
                      <a:lnTo>
                        <a:pt x="19534" y="21600"/>
                      </a:lnTo>
                      <a:close/>
                    </a:path>
                  </a:pathLst>
                </a:custGeom>
                <a:noFill/>
                <a:ln w="4763" cap="flat" cmpd="sng">
                  <a:solidFill>
                    <a:srgbClr val="1F1A17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3376" name="Line 88"/>
                <p:cNvSpPr/>
                <p:nvPr/>
              </p:nvSpPr>
              <p:spPr>
                <a:xfrm>
                  <a:off x="4577" y="2076"/>
                  <a:ext cx="0" cy="27"/>
                </a:xfrm>
                <a:prstGeom prst="line">
                  <a:avLst/>
                </a:prstGeom>
                <a:ln w="4763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13358" name="Oval 89"/>
              <p:cNvSpPr/>
              <p:nvPr/>
            </p:nvSpPr>
            <p:spPr>
              <a:xfrm>
                <a:off x="4024" y="2896"/>
                <a:ext cx="72" cy="75"/>
              </a:xfrm>
              <a:prstGeom prst="ellipse">
                <a:avLst/>
              </a:prstGeom>
              <a:noFill/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9" name="Text Box 90"/>
              <p:cNvSpPr txBox="1"/>
              <p:nvPr/>
            </p:nvSpPr>
            <p:spPr>
              <a:xfrm>
                <a:off x="3774" y="2925"/>
                <a:ext cx="48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</a:p>
            </p:txBody>
          </p:sp>
          <p:grpSp>
            <p:nvGrpSpPr>
              <p:cNvPr id="13360" name="Group 91"/>
              <p:cNvGrpSpPr/>
              <p:nvPr/>
            </p:nvGrpSpPr>
            <p:grpSpPr>
              <a:xfrm rot="-6286962">
                <a:off x="3392" y="1754"/>
                <a:ext cx="856" cy="1318"/>
                <a:chOff x="4416" y="1719"/>
                <a:chExt cx="856" cy="1318"/>
              </a:xfrm>
            </p:grpSpPr>
            <p:sp>
              <p:nvSpPr>
                <p:cNvPr id="13373" name="Line 92"/>
                <p:cNvSpPr/>
                <p:nvPr/>
              </p:nvSpPr>
              <p:spPr>
                <a:xfrm>
                  <a:off x="4416" y="1719"/>
                  <a:ext cx="622" cy="978"/>
                </a:xfrm>
                <a:prstGeom prst="line">
                  <a:avLst/>
                </a:prstGeom>
                <a:ln w="4763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3374" name="Text Box 93"/>
                <p:cNvSpPr txBox="1"/>
                <p:nvPr/>
              </p:nvSpPr>
              <p:spPr>
                <a:xfrm rot="3600000" flipH="1">
                  <a:off x="4942" y="2707"/>
                  <a:ext cx="37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X</a:t>
                  </a:r>
                  <a:r>
                    <a:rPr lang="en-US" altLang="zh-CN" b="0" baseline="-25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  <a:endPara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61" name="Group 94"/>
              <p:cNvGrpSpPr/>
              <p:nvPr/>
            </p:nvGrpSpPr>
            <p:grpSpPr>
              <a:xfrm rot="-6983936">
                <a:off x="3755" y="1949"/>
                <a:ext cx="498" cy="499"/>
                <a:chOff x="4724" y="2325"/>
                <a:chExt cx="498" cy="499"/>
              </a:xfrm>
            </p:grpSpPr>
            <p:sp>
              <p:nvSpPr>
                <p:cNvPr id="13371" name="Text Box 95"/>
                <p:cNvSpPr txBox="1"/>
                <p:nvPr/>
              </p:nvSpPr>
              <p:spPr>
                <a:xfrm rot="3600000" flipH="1">
                  <a:off x="4892" y="2367"/>
                  <a:ext cx="37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b="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H</a:t>
                  </a:r>
                </a:p>
              </p:txBody>
            </p:sp>
            <p:sp>
              <p:nvSpPr>
                <p:cNvPr id="13372" name="Text Box 96"/>
                <p:cNvSpPr txBox="1"/>
                <p:nvPr/>
              </p:nvSpPr>
              <p:spPr>
                <a:xfrm rot="3600000" flipH="1">
                  <a:off x="4682" y="2494"/>
                  <a:ext cx="37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V</a:t>
                  </a:r>
                  <a:r>
                    <a:rPr lang="en-US" altLang="zh-CN" baseline="-25000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1</a:t>
                  </a:r>
                </a:p>
              </p:txBody>
            </p:sp>
          </p:grpSp>
          <p:sp>
            <p:nvSpPr>
              <p:cNvPr id="13362" name="Line 97"/>
              <p:cNvSpPr/>
              <p:nvPr/>
            </p:nvSpPr>
            <p:spPr>
              <a:xfrm>
                <a:off x="2915" y="1371"/>
                <a:ext cx="1347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3" name="Text Box 98"/>
              <p:cNvSpPr txBox="1"/>
              <p:nvPr/>
            </p:nvSpPr>
            <p:spPr>
              <a:xfrm>
                <a:off x="2596" y="1206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</a:p>
            </p:txBody>
          </p:sp>
          <p:sp>
            <p:nvSpPr>
              <p:cNvPr id="13364" name="Line 99"/>
              <p:cNvSpPr/>
              <p:nvPr/>
            </p:nvSpPr>
            <p:spPr>
              <a:xfrm>
                <a:off x="3393" y="840"/>
                <a:ext cx="0" cy="1554"/>
              </a:xfrm>
              <a:prstGeom prst="line">
                <a:avLst/>
              </a:prstGeom>
              <a:ln w="4763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5" name="Text Box 100"/>
              <p:cNvSpPr txBox="1"/>
              <p:nvPr/>
            </p:nvSpPr>
            <p:spPr>
              <a:xfrm>
                <a:off x="3130" y="624"/>
                <a:ext cx="29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</a:p>
            </p:txBody>
          </p:sp>
          <p:sp>
            <p:nvSpPr>
              <p:cNvPr id="13366" name="Text Box 101"/>
              <p:cNvSpPr txBox="1"/>
              <p:nvPr/>
            </p:nvSpPr>
            <p:spPr>
              <a:xfrm>
                <a:off x="3180" y="2330"/>
                <a:ext cx="294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 </a:t>
                </a:r>
              </a:p>
            </p:txBody>
          </p:sp>
          <p:sp>
            <p:nvSpPr>
              <p:cNvPr id="13367" name="Oval 102"/>
              <p:cNvSpPr/>
              <p:nvPr/>
            </p:nvSpPr>
            <p:spPr>
              <a:xfrm>
                <a:off x="3351" y="789"/>
                <a:ext cx="72" cy="75"/>
              </a:xfrm>
              <a:prstGeom prst="ellipse">
                <a:avLst/>
              </a:prstGeom>
              <a:noFill/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68" name="Oval 103"/>
              <p:cNvSpPr/>
              <p:nvPr/>
            </p:nvSpPr>
            <p:spPr>
              <a:xfrm>
                <a:off x="3365" y="2348"/>
                <a:ext cx="72" cy="75"/>
              </a:xfrm>
              <a:prstGeom prst="ellipse">
                <a:avLst/>
              </a:prstGeom>
              <a:noFill/>
              <a:ln w="28575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69" name="Text Box 104"/>
              <p:cNvSpPr txBox="1"/>
              <p:nvPr/>
            </p:nvSpPr>
            <p:spPr>
              <a:xfrm>
                <a:off x="3389" y="1123"/>
                <a:ext cx="450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endPara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13370" name="Text Box 105"/>
              <p:cNvSpPr txBox="1"/>
              <p:nvPr/>
            </p:nvSpPr>
            <p:spPr>
              <a:xfrm>
                <a:off x="3664" y="2430"/>
                <a:ext cx="450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sz="2000" baseline="-250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X1</a:t>
                </a:r>
                <a:endPara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</p:grpSp>
        <p:grpSp>
          <p:nvGrpSpPr>
            <p:cNvPr id="13351" name="Group 106"/>
            <p:cNvGrpSpPr/>
            <p:nvPr/>
          </p:nvGrpSpPr>
          <p:grpSpPr>
            <a:xfrm>
              <a:off x="2773" y="1138"/>
              <a:ext cx="516" cy="502"/>
              <a:chOff x="2947" y="1925"/>
              <a:chExt cx="516" cy="502"/>
            </a:xfrm>
          </p:grpSpPr>
          <p:sp>
            <p:nvSpPr>
              <p:cNvPr id="13352" name="Text Box 107"/>
              <p:cNvSpPr txBox="1"/>
              <p:nvPr/>
            </p:nvSpPr>
            <p:spPr>
              <a:xfrm>
                <a:off x="2988" y="1925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V</a:t>
                </a:r>
              </a:p>
            </p:txBody>
          </p:sp>
          <p:sp>
            <p:nvSpPr>
              <p:cNvPr id="13353" name="Text Box 108"/>
              <p:cNvSpPr txBox="1"/>
              <p:nvPr/>
            </p:nvSpPr>
            <p:spPr>
              <a:xfrm>
                <a:off x="2947" y="2139"/>
                <a:ext cx="47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H</a:t>
                </a:r>
              </a:p>
            </p:txBody>
          </p:sp>
        </p:grpSp>
      </p:grpSp>
      <p:sp>
        <p:nvSpPr>
          <p:cNvPr id="13349" name="Rectangle 10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变换投影面法的基本规律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点的二次变换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7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77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75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75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7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7577" grpId="0"/>
      <p:bldP spid="577578" grpId="0"/>
      <p:bldP spid="577592" grpId="0" animBg="1"/>
      <p:bldP spid="577593" grpId="0" animBg="1"/>
      <p:bldP spid="577611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21</TotalTime>
  <Words>1972</Words>
  <Application>Microsoft Office PowerPoint</Application>
  <PresentationFormat>全屏显示(4:3)</PresentationFormat>
  <Paragraphs>737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50" baseType="lpstr">
      <vt:lpstr>Dotum</vt:lpstr>
      <vt:lpstr>Math1</vt:lpstr>
      <vt:lpstr>方正舒体</vt:lpstr>
      <vt:lpstr>仿宋_GB2312</vt:lpstr>
      <vt:lpstr>华文宋体</vt:lpstr>
      <vt:lpstr>华文行楷</vt:lpstr>
      <vt:lpstr>楷体_GB2312</vt:lpstr>
      <vt:lpstr>隶书</vt:lpstr>
      <vt:lpstr>宋体</vt:lpstr>
      <vt:lpstr>新宋体</vt:lpstr>
      <vt:lpstr>幼圆</vt:lpstr>
      <vt:lpstr>Symbol</vt:lpstr>
      <vt:lpstr>Times New Roman</vt:lpstr>
      <vt:lpstr>Trebuchet MS</vt:lpstr>
      <vt:lpstr>Verdana</vt:lpstr>
      <vt:lpstr>Wingdings</vt:lpstr>
      <vt:lpstr>默认设计模板</vt:lpstr>
      <vt:lpstr>第4章  投影变换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588</cp:revision>
  <dcterms:created xsi:type="dcterms:W3CDTF">1999-08-24T10:29:00Z</dcterms:created>
  <dcterms:modified xsi:type="dcterms:W3CDTF">2026-06-28T07:45:33Z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CF4BC6468487400C8973DA41303B233F_13</vt:lpwstr>
  </property>
</Properties>
</file>